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 id="2147483708" r:id="rId4"/>
    <p:sldMasterId id="2147483720" r:id="rId5"/>
  </p:sldMasterIdLst>
  <p:notesMasterIdLst>
    <p:notesMasterId r:id="rId67"/>
  </p:notesMasterIdLst>
  <p:handoutMasterIdLst>
    <p:handoutMasterId r:id="rId68"/>
  </p:handoutMasterIdLst>
  <p:sldIdLst>
    <p:sldId id="265" r:id="rId6"/>
    <p:sldId id="263" r:id="rId7"/>
    <p:sldId id="279" r:id="rId8"/>
    <p:sldId id="274" r:id="rId9"/>
    <p:sldId id="287" r:id="rId10"/>
    <p:sldId id="318" r:id="rId11"/>
    <p:sldId id="320" r:id="rId12"/>
    <p:sldId id="324" r:id="rId13"/>
    <p:sldId id="322" r:id="rId14"/>
    <p:sldId id="264" r:id="rId15"/>
    <p:sldId id="283" r:id="rId16"/>
    <p:sldId id="281" r:id="rId17"/>
    <p:sldId id="315" r:id="rId18"/>
    <p:sldId id="282" r:id="rId19"/>
    <p:sldId id="290" r:id="rId20"/>
    <p:sldId id="291" r:id="rId21"/>
    <p:sldId id="293" r:id="rId22"/>
    <p:sldId id="294" r:id="rId23"/>
    <p:sldId id="308" r:id="rId24"/>
    <p:sldId id="304" r:id="rId25"/>
    <p:sldId id="280" r:id="rId26"/>
    <p:sldId id="325" r:id="rId27"/>
    <p:sldId id="301" r:id="rId28"/>
    <p:sldId id="302" r:id="rId29"/>
    <p:sldId id="303" r:id="rId30"/>
    <p:sldId id="339" r:id="rId31"/>
    <p:sldId id="326" r:id="rId32"/>
    <p:sldId id="295" r:id="rId33"/>
    <p:sldId id="340" r:id="rId34"/>
    <p:sldId id="329" r:id="rId35"/>
    <p:sldId id="285" r:id="rId36"/>
    <p:sldId id="344" r:id="rId37"/>
    <p:sldId id="272" r:id="rId38"/>
    <p:sldId id="300" r:id="rId39"/>
    <p:sldId id="275" r:id="rId40"/>
    <p:sldId id="273" r:id="rId41"/>
    <p:sldId id="297" r:id="rId42"/>
    <p:sldId id="332" r:id="rId43"/>
    <p:sldId id="333" r:id="rId44"/>
    <p:sldId id="334" r:id="rId45"/>
    <p:sldId id="335" r:id="rId46"/>
    <p:sldId id="336" r:id="rId47"/>
    <p:sldId id="337" r:id="rId48"/>
    <p:sldId id="345" r:id="rId49"/>
    <p:sldId id="342" r:id="rId50"/>
    <p:sldId id="343" r:id="rId51"/>
    <p:sldId id="338" r:id="rId52"/>
    <p:sldId id="341" r:id="rId53"/>
    <p:sldId id="307" r:id="rId54"/>
    <p:sldId id="305" r:id="rId55"/>
    <p:sldId id="261" r:id="rId56"/>
    <p:sldId id="314" r:id="rId57"/>
    <p:sldId id="286" r:id="rId58"/>
    <p:sldId id="323" r:id="rId59"/>
    <p:sldId id="317" r:id="rId60"/>
    <p:sldId id="316" r:id="rId61"/>
    <p:sldId id="330" r:id="rId62"/>
    <p:sldId id="331" r:id="rId63"/>
    <p:sldId id="310" r:id="rId64"/>
    <p:sldId id="311" r:id="rId65"/>
    <p:sldId id="312" r:id="rId66"/>
  </p:sldIdLst>
  <p:sldSz cx="9144000" cy="5143500" type="screen16x9"/>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6oZySN2BekuH0w1iOZxCQ==" hashData="0zsYHH+lt4FOr1JdY0c0v6T4C8jRz7ZUijPHIdJ0GOdI7Zwqoe2ck3ZesOb+ZrRgR2HP1o4KwgzRLa0TBUpC6Q=="/>
  <p:extLst>
    <p:ext uri="{EFAFB233-063F-42B5-8137-9DF3F51BA10A}">
      <p15:sldGuideLst xmlns:p15="http://schemas.microsoft.com/office/powerpoint/2012/main">
        <p15:guide id="1" orient="horz" pos="55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D17"/>
    <a:srgbClr val="7030A0"/>
    <a:srgbClr val="F2F2F2"/>
    <a:srgbClr val="FBE5D6"/>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2" autoAdjust="0"/>
    <p:restoredTop sz="67837" autoAdjust="0"/>
  </p:normalViewPr>
  <p:slideViewPr>
    <p:cSldViewPr snapToGrid="0" snapToObjects="1" showGuides="1">
      <p:cViewPr varScale="1">
        <p:scale>
          <a:sx n="109" d="100"/>
          <a:sy n="109" d="100"/>
        </p:scale>
        <p:origin x="1488" y="176"/>
      </p:cViewPr>
      <p:guideLst>
        <p:guide orient="horz" pos="554"/>
        <p:guide pos="2880"/>
      </p:guideLst>
    </p:cSldViewPr>
  </p:slideViewPr>
  <p:notesTextViewPr>
    <p:cViewPr>
      <p:scale>
        <a:sx n="1" d="1"/>
        <a:sy n="1" d="1"/>
      </p:scale>
      <p:origin x="0" y="0"/>
    </p:cViewPr>
  </p:notesTextViewPr>
  <p:notesViewPr>
    <p:cSldViewPr snapToGrid="0" snapToObjects="1">
      <p:cViewPr varScale="1">
        <p:scale>
          <a:sx n="152" d="100"/>
          <a:sy n="152" d="100"/>
        </p:scale>
        <p:origin x="692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A3648B5-39F2-F94F-BE42-CCD62080F785}"/>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9B2A9AC0-3B07-6245-B9F6-5FCD3C7CC8BD}"/>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E1641A17-C137-0342-B5AD-11019F07D387}" type="datetimeFigureOut">
              <a:rPr lang="fr-FR" smtClean="0"/>
              <a:t>13/12/2019</a:t>
            </a:fld>
            <a:endParaRPr lang="fr-FR"/>
          </a:p>
        </p:txBody>
      </p:sp>
      <p:sp>
        <p:nvSpPr>
          <p:cNvPr id="4" name="Espace réservé du pied de page 3">
            <a:extLst>
              <a:ext uri="{FF2B5EF4-FFF2-40B4-BE49-F238E27FC236}">
                <a16:creationId xmlns:a16="http://schemas.microsoft.com/office/drawing/2014/main" id="{B3E962FF-F550-3C4E-9758-7C4650D76C22}"/>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C9F8FAF0-BEDE-284D-9C29-E189BCD6DE90}"/>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08E26267-C2CD-1C4B-A3B7-9BFA8BBE184F}" type="slidenum">
              <a:rPr lang="fr-FR" smtClean="0"/>
              <a:t>‹N°›</a:t>
            </a:fld>
            <a:endParaRPr lang="fr-FR"/>
          </a:p>
        </p:txBody>
      </p:sp>
    </p:spTree>
    <p:extLst>
      <p:ext uri="{BB962C8B-B14F-4D97-AF65-F5344CB8AC3E}">
        <p14:creationId xmlns:p14="http://schemas.microsoft.com/office/powerpoint/2010/main" val="1711636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456693D0-45A3-4581-8BEA-67EF55C36425}" type="datetimeFigureOut">
              <a:rPr lang="fr-FR" smtClean="0"/>
              <a:t>13/12/2019</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commentaire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D7726DE2-3067-45CC-AF91-FDBCFA34FEAE}" type="slidenum">
              <a:rPr lang="fr-FR" smtClean="0"/>
              <a:t>‹N°›</a:t>
            </a:fld>
            <a:endParaRPr lang="fr-FR"/>
          </a:p>
        </p:txBody>
      </p:sp>
    </p:spTree>
    <p:extLst>
      <p:ext uri="{BB962C8B-B14F-4D97-AF65-F5344CB8AC3E}">
        <p14:creationId xmlns:p14="http://schemas.microsoft.com/office/powerpoint/2010/main" val="418126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Bonjour à tous,</a:t>
            </a:r>
          </a:p>
          <a:p>
            <a:r>
              <a:rPr lang="fr-FR" dirty="0"/>
              <a:t>Je vous remercie</a:t>
            </a:r>
            <a:r>
              <a:rPr lang="fr-FR" baseline="0" dirty="0"/>
              <a:t> pour m’avoir invité. </a:t>
            </a:r>
          </a:p>
          <a:p>
            <a:r>
              <a:rPr lang="fr-FR" baseline="0" dirty="0"/>
              <a:t>J’espère seulement que vous ne savez pas tout ce que j’ai prévu de vous présenter.</a:t>
            </a:r>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2</a:t>
            </a:fld>
            <a:endParaRPr lang="fr-FR"/>
          </a:p>
        </p:txBody>
      </p:sp>
    </p:spTree>
    <p:extLst>
      <p:ext uri="{BB962C8B-B14F-4D97-AF65-F5344CB8AC3E}">
        <p14:creationId xmlns:p14="http://schemas.microsoft.com/office/powerpoint/2010/main" val="300568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13</a:t>
            </a:fld>
            <a:endParaRPr lang="fr-FR"/>
          </a:p>
        </p:txBody>
      </p:sp>
    </p:spTree>
    <p:extLst>
      <p:ext uri="{BB962C8B-B14F-4D97-AF65-F5344CB8AC3E}">
        <p14:creationId xmlns:p14="http://schemas.microsoft.com/office/powerpoint/2010/main" val="294327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olidFill>
                  <a:schemeClr val="tx1"/>
                </a:solidFill>
              </a:rPr>
              <a:t>Novice</a:t>
            </a:r>
            <a:r>
              <a:rPr lang="fr-FR" b="0" baseline="0" dirty="0">
                <a:solidFill>
                  <a:schemeClr val="tx1"/>
                </a:solidFill>
              </a:rPr>
              <a:t> :</a:t>
            </a:r>
          </a:p>
          <a:p>
            <a:pPr defTabSz="966155">
              <a:defRPr/>
            </a:pPr>
            <a:r>
              <a:rPr lang="fr-FR" altLang="en-US" sz="1300" dirty="0">
                <a:latin typeface="Arial" panose="020B0604020202020204" pitchFamily="34" charset="0"/>
                <a:cs typeface="Arial" panose="020B0604020202020204" pitchFamily="34" charset="0"/>
              </a:rPr>
              <a:t>Connaissances déclaratives et procédurales insuffisantes, inadaptées, mal coordonnées, non automatisées ou insuffisamment, …</a:t>
            </a:r>
          </a:p>
          <a:p>
            <a:endParaRPr lang="fr-FR" b="0" dirty="0">
              <a:solidFill>
                <a:schemeClr val="tx1"/>
              </a:solidFill>
            </a:endParaRPr>
          </a:p>
          <a:p>
            <a:pPr algn="l">
              <a:spcBef>
                <a:spcPct val="0"/>
              </a:spcBef>
              <a:buFontTx/>
              <a:buNone/>
            </a:pPr>
            <a:r>
              <a:rPr lang="fr-FR" altLang="en-US" sz="1300" dirty="0">
                <a:latin typeface="Arial" panose="020B0604020202020204" pitchFamily="34" charset="0"/>
                <a:cs typeface="Arial" panose="020B0604020202020204" pitchFamily="34" charset="0"/>
              </a:rPr>
              <a:t>EXPERT</a:t>
            </a:r>
          </a:p>
          <a:p>
            <a:pPr algn="l">
              <a:spcBef>
                <a:spcPct val="0"/>
              </a:spcBef>
              <a:buFontTx/>
              <a:buNone/>
            </a:pPr>
            <a:r>
              <a:rPr lang="fr-FR" altLang="en-US" sz="1300" dirty="0">
                <a:latin typeface="Arial" panose="020B0604020202020204" pitchFamily="34" charset="0"/>
                <a:cs typeface="Arial" panose="020B0604020202020204" pitchFamily="34" charset="0"/>
              </a:rPr>
              <a:t>Connaissances déclaratives et procédurales coordonnées, automatismes, prise de décision plus rapide et efficace, économie, …, rigidité, …</a:t>
            </a:r>
            <a:endParaRPr lang="fr-FR" altLang="en-US" sz="1100" dirty="0">
              <a:latin typeface="Arial" panose="020B0604020202020204" pitchFamily="34" charset="0"/>
              <a:cs typeface="Arial" panose="020B0604020202020204" pitchFamily="34" charset="0"/>
            </a:endParaRPr>
          </a:p>
          <a:p>
            <a:pPr algn="ctr">
              <a:spcBef>
                <a:spcPct val="0"/>
              </a:spcBef>
              <a:buFontTx/>
              <a:buNone/>
            </a:pPr>
            <a:endParaRPr lang="fr-FR" altLang="en-US" sz="1300" b="1" dirty="0">
              <a:solidFill>
                <a:srgbClr val="008000"/>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15</a:t>
            </a:fld>
            <a:endParaRPr lang="fr-FR"/>
          </a:p>
        </p:txBody>
      </p:sp>
    </p:spTree>
    <p:extLst>
      <p:ext uri="{BB962C8B-B14F-4D97-AF65-F5344CB8AC3E}">
        <p14:creationId xmlns:p14="http://schemas.microsoft.com/office/powerpoint/2010/main" val="164821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en-US" sz="1300" dirty="0" err="1"/>
              <a:t>Bilalić</a:t>
            </a:r>
            <a:r>
              <a:rPr lang="en-US" sz="1300" dirty="0"/>
              <a:t> a </a:t>
            </a:r>
            <a:r>
              <a:rPr lang="en-US" sz="1300" dirty="0" err="1"/>
              <a:t>comparé</a:t>
            </a:r>
            <a:r>
              <a:rPr lang="en-US" sz="1300" dirty="0"/>
              <a:t> des </a:t>
            </a:r>
            <a:r>
              <a:rPr lang="en-US" sz="1300" dirty="0" err="1"/>
              <a:t>radiologues</a:t>
            </a:r>
            <a:r>
              <a:rPr lang="en-US" sz="1300" dirty="0"/>
              <a:t> </a:t>
            </a:r>
            <a:r>
              <a:rPr lang="en-US" sz="1300" dirty="0" err="1"/>
              <a:t>chevronnés</a:t>
            </a:r>
            <a:r>
              <a:rPr lang="en-US" sz="1300" dirty="0"/>
              <a:t> à des </a:t>
            </a:r>
            <a:r>
              <a:rPr lang="en-US" sz="1300" dirty="0" err="1"/>
              <a:t>étudiants</a:t>
            </a:r>
            <a:r>
              <a:rPr lang="en-US" sz="1300" dirty="0"/>
              <a:t> </a:t>
            </a:r>
            <a:r>
              <a:rPr lang="en-US" sz="1300" dirty="0" err="1"/>
              <a:t>en</a:t>
            </a:r>
            <a:r>
              <a:rPr lang="en-US" sz="1300" dirty="0"/>
              <a:t> </a:t>
            </a:r>
            <a:r>
              <a:rPr lang="en-US" sz="1300" dirty="0" err="1"/>
              <a:t>médecine</a:t>
            </a:r>
            <a:r>
              <a:rPr lang="en-US" sz="1300" dirty="0"/>
              <a:t> </a:t>
            </a:r>
            <a:r>
              <a:rPr lang="en-US" sz="1300" dirty="0" err="1"/>
              <a:t>lorsqu’ils</a:t>
            </a:r>
            <a:r>
              <a:rPr lang="en-US" sz="1300" dirty="0"/>
              <a:t> </a:t>
            </a:r>
            <a:r>
              <a:rPr lang="en-US" sz="1300" dirty="0" err="1"/>
              <a:t>inspectent</a:t>
            </a:r>
            <a:r>
              <a:rPr lang="en-US" sz="1300" dirty="0"/>
              <a:t> </a:t>
            </a:r>
            <a:r>
              <a:rPr lang="en-US" sz="1300" dirty="0" err="1"/>
              <a:t>une</a:t>
            </a:r>
            <a:r>
              <a:rPr lang="en-US" sz="1300" dirty="0"/>
              <a:t> radio des </a:t>
            </a:r>
            <a:r>
              <a:rPr lang="en-US" sz="1300" dirty="0" err="1"/>
              <a:t>poumons</a:t>
            </a:r>
            <a:r>
              <a:rPr lang="en-US" sz="1300" dirty="0"/>
              <a:t>. </a:t>
            </a:r>
          </a:p>
          <a:p>
            <a:pPr defTabSz="966155">
              <a:defRPr/>
            </a:pPr>
            <a:endParaRPr lang="en-US" sz="1300" dirty="0"/>
          </a:p>
          <a:p>
            <a:pPr defTabSz="966155">
              <a:defRPr/>
            </a:pPr>
            <a:r>
              <a:rPr lang="en-US" sz="1300" dirty="0" err="1"/>
              <a:t>Montré</a:t>
            </a:r>
            <a:r>
              <a:rPr lang="en-US" sz="1300" dirty="0"/>
              <a:t> que </a:t>
            </a:r>
            <a:r>
              <a:rPr lang="en-US" sz="1300" dirty="0" err="1"/>
              <a:t>lorsqu’on</a:t>
            </a:r>
            <a:r>
              <a:rPr lang="en-US" sz="1300" dirty="0"/>
              <a:t> </a:t>
            </a:r>
            <a:r>
              <a:rPr lang="en-US" sz="1300" dirty="0" err="1"/>
              <a:t>presente</a:t>
            </a:r>
            <a:r>
              <a:rPr lang="en-US" sz="1300" dirty="0"/>
              <a:t> </a:t>
            </a:r>
            <a:r>
              <a:rPr lang="en-US" sz="1300" dirty="0" err="1"/>
              <a:t>une</a:t>
            </a:r>
            <a:r>
              <a:rPr lang="en-US" sz="1300" dirty="0"/>
              <a:t> radio des </a:t>
            </a:r>
            <a:r>
              <a:rPr lang="en-US" sz="1300" dirty="0" err="1"/>
              <a:t>poumons</a:t>
            </a:r>
            <a:r>
              <a:rPr lang="en-US" sz="1300" dirty="0"/>
              <a:t> </a:t>
            </a:r>
            <a:r>
              <a:rPr lang="en-US" sz="1300" dirty="0" err="1"/>
              <a:t>présentant</a:t>
            </a:r>
            <a:r>
              <a:rPr lang="en-US" sz="1300" dirty="0"/>
              <a:t> </a:t>
            </a:r>
            <a:r>
              <a:rPr lang="en-US" sz="1300" dirty="0" err="1"/>
              <a:t>une</a:t>
            </a:r>
            <a:r>
              <a:rPr lang="en-US" sz="1300" dirty="0"/>
              <a:t> lesion (</a:t>
            </a:r>
            <a:r>
              <a:rPr lang="en-US" sz="1300" dirty="0" err="1"/>
              <a:t>cercle</a:t>
            </a:r>
            <a:r>
              <a:rPr lang="en-US" sz="1300" dirty="0"/>
              <a:t> rouge) à des </a:t>
            </a:r>
            <a:r>
              <a:rPr lang="en-US" sz="1300" dirty="0" err="1"/>
              <a:t>radiologues</a:t>
            </a:r>
            <a:r>
              <a:rPr lang="en-US" sz="1300" dirty="0"/>
              <a:t> et à des </a:t>
            </a:r>
            <a:r>
              <a:rPr lang="en-US" sz="1300" dirty="0" err="1"/>
              <a:t>étudiants</a:t>
            </a:r>
            <a:r>
              <a:rPr lang="en-US" sz="1300" dirty="0"/>
              <a:t> </a:t>
            </a:r>
            <a:r>
              <a:rPr lang="en-US" sz="1300" dirty="0" err="1"/>
              <a:t>en</a:t>
            </a:r>
            <a:r>
              <a:rPr lang="en-US" sz="1300" dirty="0"/>
              <a:t> </a:t>
            </a:r>
            <a:r>
              <a:rPr lang="en-US" sz="1300" dirty="0" err="1"/>
              <a:t>médecine</a:t>
            </a:r>
            <a:r>
              <a:rPr lang="en-US" sz="1300" dirty="0"/>
              <a:t> et que </a:t>
            </a:r>
            <a:r>
              <a:rPr lang="en-US" sz="1300" dirty="0" err="1"/>
              <a:t>l’on</a:t>
            </a:r>
            <a:r>
              <a:rPr lang="en-US" sz="1300" dirty="0"/>
              <a:t> </a:t>
            </a:r>
            <a:r>
              <a:rPr lang="en-US" sz="1300" dirty="0" err="1"/>
              <a:t>enregistre</a:t>
            </a:r>
            <a:r>
              <a:rPr lang="en-US" sz="1300" dirty="0"/>
              <a:t> </a:t>
            </a:r>
            <a:r>
              <a:rPr lang="en-US" sz="1300" dirty="0" err="1"/>
              <a:t>leur</a:t>
            </a:r>
            <a:r>
              <a:rPr lang="en-US" sz="1300" dirty="0"/>
              <a:t> </a:t>
            </a:r>
            <a:r>
              <a:rPr lang="en-US" sz="1300" dirty="0" err="1"/>
              <a:t>comportement</a:t>
            </a:r>
            <a:r>
              <a:rPr lang="en-US" sz="1300" dirty="0"/>
              <a:t> </a:t>
            </a:r>
            <a:r>
              <a:rPr lang="en-US" sz="1300" dirty="0" err="1"/>
              <a:t>oculaire</a:t>
            </a:r>
            <a:r>
              <a:rPr lang="en-US" sz="1300" dirty="0"/>
              <a:t> :</a:t>
            </a:r>
          </a:p>
          <a:p>
            <a:pPr defTabSz="966155">
              <a:defRPr/>
            </a:pPr>
            <a:endParaRPr lang="en-US" sz="1300" dirty="0"/>
          </a:p>
          <a:p>
            <a:pPr marL="181154" indent="-181154" defTabSz="966155">
              <a:buFontTx/>
              <a:buChar char="-"/>
              <a:defRPr/>
            </a:pPr>
            <a:r>
              <a:rPr lang="en-US" sz="1300" dirty="0"/>
              <a:t>Les </a:t>
            </a:r>
            <a:r>
              <a:rPr lang="en-US" sz="1300" dirty="0" err="1"/>
              <a:t>radiologues</a:t>
            </a:r>
            <a:r>
              <a:rPr lang="en-US" sz="1300" dirty="0"/>
              <a:t> </a:t>
            </a:r>
            <a:r>
              <a:rPr lang="en-US" sz="1300" dirty="0" err="1"/>
              <a:t>adoptent</a:t>
            </a:r>
            <a:r>
              <a:rPr lang="en-US" sz="1300" dirty="0"/>
              <a:t> </a:t>
            </a:r>
            <a:r>
              <a:rPr lang="en-US" sz="1300" dirty="0" err="1"/>
              <a:t>une</a:t>
            </a:r>
            <a:r>
              <a:rPr lang="en-US" sz="1300" dirty="0"/>
              <a:t> </a:t>
            </a:r>
            <a:r>
              <a:rPr lang="en-US" sz="1300" dirty="0" err="1"/>
              <a:t>stratégie</a:t>
            </a:r>
            <a:r>
              <a:rPr lang="en-US" sz="1300" dirty="0"/>
              <a:t> </a:t>
            </a:r>
            <a:r>
              <a:rPr lang="en-US" sz="1300" dirty="0" err="1"/>
              <a:t>efficace</a:t>
            </a:r>
            <a:r>
              <a:rPr lang="en-US" sz="1300" dirty="0"/>
              <a:t> et se </a:t>
            </a:r>
            <a:r>
              <a:rPr lang="en-US" sz="1300" dirty="0" err="1"/>
              <a:t>focalisent</a:t>
            </a:r>
            <a:r>
              <a:rPr lang="en-US" sz="1300" dirty="0"/>
              <a:t> </a:t>
            </a:r>
            <a:r>
              <a:rPr lang="en-US" sz="1300" dirty="0" err="1"/>
              <a:t>très</a:t>
            </a:r>
            <a:r>
              <a:rPr lang="en-US" sz="1300" dirty="0"/>
              <a:t> </a:t>
            </a:r>
            <a:r>
              <a:rPr lang="en-US" sz="1300" dirty="0" err="1"/>
              <a:t>vite</a:t>
            </a:r>
            <a:r>
              <a:rPr lang="en-US" sz="1300" dirty="0"/>
              <a:t> sur la zone de </a:t>
            </a:r>
            <a:r>
              <a:rPr lang="en-US" sz="1300" dirty="0" err="1"/>
              <a:t>l’image</a:t>
            </a:r>
            <a:r>
              <a:rPr lang="en-US" sz="1300" dirty="0"/>
              <a:t> </a:t>
            </a:r>
            <a:r>
              <a:rPr lang="en-US" sz="1300" dirty="0" err="1"/>
              <a:t>présentant</a:t>
            </a:r>
            <a:r>
              <a:rPr lang="en-US" sz="1300" dirty="0"/>
              <a:t> un </a:t>
            </a:r>
            <a:r>
              <a:rPr lang="en-US" sz="1300" dirty="0" err="1"/>
              <a:t>intérêt</a:t>
            </a:r>
            <a:r>
              <a:rPr lang="en-US" sz="1300" dirty="0"/>
              <a:t> </a:t>
            </a:r>
            <a:r>
              <a:rPr lang="en-US" sz="1300" dirty="0" err="1"/>
              <a:t>tandis</a:t>
            </a:r>
            <a:r>
              <a:rPr lang="en-US" sz="1300" dirty="0"/>
              <a:t> que les </a:t>
            </a:r>
            <a:r>
              <a:rPr lang="en-US" sz="1300" dirty="0" err="1"/>
              <a:t>étudiants</a:t>
            </a:r>
            <a:r>
              <a:rPr lang="en-US" sz="1300" dirty="0"/>
              <a:t> </a:t>
            </a:r>
            <a:r>
              <a:rPr lang="en-US" sz="1300" dirty="0" err="1"/>
              <a:t>explorent</a:t>
            </a:r>
            <a:r>
              <a:rPr lang="en-US" sz="1300" dirty="0"/>
              <a:t> et </a:t>
            </a:r>
            <a:r>
              <a:rPr lang="en-US" sz="1300" dirty="0" err="1"/>
              <a:t>parcourent</a:t>
            </a:r>
            <a:r>
              <a:rPr lang="en-US" sz="1300" dirty="0"/>
              <a:t> </a:t>
            </a:r>
            <a:r>
              <a:rPr lang="en-US" sz="1300" dirty="0" err="1"/>
              <a:t>pratiquement</a:t>
            </a:r>
            <a:r>
              <a:rPr lang="en-US" sz="1300" dirty="0"/>
              <a:t> la </a:t>
            </a:r>
            <a:r>
              <a:rPr lang="en-US" sz="1300" dirty="0" err="1"/>
              <a:t>totalité</a:t>
            </a:r>
            <a:r>
              <a:rPr lang="en-US" sz="1300" dirty="0"/>
              <a:t> de la scène </a:t>
            </a:r>
            <a:r>
              <a:rPr lang="en-US" sz="1300" dirty="0" err="1"/>
              <a:t>visuelle</a:t>
            </a:r>
            <a:r>
              <a:rPr lang="en-US" sz="1300" dirty="0"/>
              <a:t>. </a:t>
            </a:r>
          </a:p>
          <a:p>
            <a:pPr marL="181154" indent="-181154" defTabSz="966155">
              <a:buFontTx/>
              <a:buChar char="-"/>
              <a:defRPr/>
            </a:pPr>
            <a:endParaRPr lang="en-US" sz="1300" dirty="0"/>
          </a:p>
          <a:p>
            <a:pPr marL="181154" indent="-181154" defTabSz="966155">
              <a:buFontTx/>
              <a:buChar char="-"/>
              <a:defRPr/>
            </a:pPr>
            <a:r>
              <a:rPr lang="en-US" sz="1300" dirty="0"/>
              <a:t>Les </a:t>
            </a:r>
            <a:r>
              <a:rPr lang="en-US" sz="1300" dirty="0" err="1"/>
              <a:t>étudiants</a:t>
            </a:r>
            <a:r>
              <a:rPr lang="en-US" sz="1300" dirty="0"/>
              <a:t> </a:t>
            </a:r>
            <a:r>
              <a:rPr lang="en-US" sz="1300" dirty="0" err="1"/>
              <a:t>sont</a:t>
            </a:r>
            <a:r>
              <a:rPr lang="en-US" sz="1300" dirty="0"/>
              <a:t> “</a:t>
            </a:r>
            <a:r>
              <a:rPr lang="en-US" sz="1300" dirty="0" err="1"/>
              <a:t>débordés</a:t>
            </a:r>
            <a:r>
              <a:rPr lang="en-US" sz="1300" dirty="0"/>
              <a:t>” par la </a:t>
            </a:r>
            <a:r>
              <a:rPr lang="en-US" sz="1300" dirty="0" err="1"/>
              <a:t>complexité</a:t>
            </a:r>
            <a:r>
              <a:rPr lang="en-US" sz="1300" dirty="0"/>
              <a:t> de la </a:t>
            </a:r>
            <a:r>
              <a:rPr lang="en-US" sz="1300" dirty="0" err="1"/>
              <a:t>sitation</a:t>
            </a:r>
            <a:r>
              <a:rPr lang="en-US" sz="1300" dirty="0"/>
              <a:t>.</a:t>
            </a:r>
          </a:p>
          <a:p>
            <a:pPr marL="181154" indent="-181154" defTabSz="966155">
              <a:buFontTx/>
              <a:buChar char="-"/>
              <a:defRPr/>
            </a:pPr>
            <a:endParaRPr lang="en-US" sz="1300" dirty="0"/>
          </a:p>
          <a:p>
            <a:pPr marL="181154" indent="-181154" defTabSz="966155">
              <a:buFontTx/>
              <a:buChar char="-"/>
              <a:defRPr/>
            </a:pPr>
            <a:r>
              <a:rPr lang="en-US" sz="1300" dirty="0"/>
              <a:t>Les </a:t>
            </a:r>
            <a:r>
              <a:rPr lang="en-US" sz="1300" dirty="0" err="1"/>
              <a:t>connaissances</a:t>
            </a:r>
            <a:r>
              <a:rPr lang="en-US" sz="1300" dirty="0"/>
              <a:t> </a:t>
            </a:r>
            <a:r>
              <a:rPr lang="en-US" sz="1300" dirty="0" err="1"/>
              <a:t>initiales</a:t>
            </a:r>
            <a:r>
              <a:rPr lang="en-US" sz="1300" dirty="0"/>
              <a:t> des </a:t>
            </a:r>
            <a:r>
              <a:rPr lang="en-US" sz="1300" dirty="0" err="1"/>
              <a:t>radiologues</a:t>
            </a:r>
            <a:r>
              <a:rPr lang="en-US" sz="1300" dirty="0"/>
              <a:t> </a:t>
            </a:r>
            <a:r>
              <a:rPr lang="en-US" sz="1300" dirty="0" err="1"/>
              <a:t>leur</a:t>
            </a:r>
            <a:r>
              <a:rPr lang="en-US" sz="1300" dirty="0"/>
              <a:t> </a:t>
            </a:r>
            <a:r>
              <a:rPr lang="en-US" sz="1300" dirty="0" err="1"/>
              <a:t>permettent</a:t>
            </a:r>
            <a:r>
              <a:rPr lang="en-US" sz="1300" dirty="0"/>
              <a:t> </a:t>
            </a:r>
            <a:r>
              <a:rPr lang="en-US" sz="1300" dirty="0" err="1"/>
              <a:t>d’avoir</a:t>
            </a:r>
            <a:r>
              <a:rPr lang="en-US" sz="1300" dirty="0"/>
              <a:t> </a:t>
            </a:r>
            <a:r>
              <a:rPr lang="en-US" sz="1300" dirty="0" err="1"/>
              <a:t>une</a:t>
            </a:r>
            <a:r>
              <a:rPr lang="en-US" sz="1300" dirty="0"/>
              <a:t> vision </a:t>
            </a:r>
            <a:r>
              <a:rPr lang="en-US" sz="1300" dirty="0" err="1"/>
              <a:t>globale</a:t>
            </a:r>
            <a:r>
              <a:rPr lang="en-US" sz="1300" dirty="0"/>
              <a:t> de </a:t>
            </a:r>
            <a:r>
              <a:rPr lang="en-US" sz="1300" dirty="0" err="1"/>
              <a:t>l’image</a:t>
            </a:r>
            <a:r>
              <a:rPr lang="en-US" sz="1300" dirty="0"/>
              <a:t> (</a:t>
            </a:r>
            <a:r>
              <a:rPr lang="en-US" sz="1300" dirty="0" err="1"/>
              <a:t>holistique</a:t>
            </a:r>
            <a:r>
              <a:rPr lang="en-US" sz="1300" dirty="0"/>
              <a:t>) tout </a:t>
            </a:r>
            <a:r>
              <a:rPr lang="en-US" sz="1300" dirty="0" err="1"/>
              <a:t>en</a:t>
            </a:r>
            <a:r>
              <a:rPr lang="en-US" sz="1300" dirty="0"/>
              <a:t> </a:t>
            </a:r>
            <a:r>
              <a:rPr lang="en-US" sz="1300" dirty="0" err="1"/>
              <a:t>guidant</a:t>
            </a:r>
            <a:r>
              <a:rPr lang="en-US" sz="1300" dirty="0"/>
              <a:t> </a:t>
            </a:r>
            <a:r>
              <a:rPr lang="en-US" sz="1300" dirty="0" err="1"/>
              <a:t>efficamement</a:t>
            </a:r>
            <a:r>
              <a:rPr lang="en-US" sz="1300" dirty="0"/>
              <a:t> </a:t>
            </a:r>
            <a:r>
              <a:rPr lang="en-US" sz="1300" dirty="0" err="1"/>
              <a:t>leur</a:t>
            </a:r>
            <a:r>
              <a:rPr lang="en-US" sz="1300" dirty="0"/>
              <a:t> attention sur les points </a:t>
            </a:r>
            <a:r>
              <a:rPr lang="en-US" sz="1300" dirty="0" err="1"/>
              <a:t>d’intérêt</a:t>
            </a:r>
            <a:r>
              <a:rPr lang="en-US" sz="1300" dirty="0"/>
              <a:t> de </a:t>
            </a:r>
            <a:r>
              <a:rPr lang="en-US" sz="1300" dirty="0" err="1"/>
              <a:t>l’image</a:t>
            </a:r>
            <a:r>
              <a:rPr lang="en-US" sz="1300" dirty="0"/>
              <a:t>.</a:t>
            </a:r>
          </a:p>
          <a:p>
            <a:pPr marL="181154" indent="-181154" defTabSz="966155">
              <a:buFontTx/>
              <a:buChar char="-"/>
              <a:defRPr/>
            </a:pPr>
            <a:endParaRPr lang="en-US" sz="1300" dirty="0"/>
          </a:p>
          <a:p>
            <a:pPr defTabSz="966155">
              <a:defRPr/>
            </a:pPr>
            <a:r>
              <a:rPr lang="en-US" sz="1300" dirty="0"/>
              <a:t>Des </a:t>
            </a:r>
            <a:r>
              <a:rPr lang="en-US" sz="1300" dirty="0" err="1"/>
              <a:t>études</a:t>
            </a:r>
            <a:r>
              <a:rPr lang="en-US" sz="1300" dirty="0"/>
              <a:t> </a:t>
            </a:r>
            <a:r>
              <a:rPr lang="en-US" sz="1300" dirty="0" err="1"/>
              <a:t>ont</a:t>
            </a:r>
            <a:r>
              <a:rPr lang="en-US" sz="1300" dirty="0"/>
              <a:t> </a:t>
            </a:r>
            <a:r>
              <a:rPr lang="en-US" sz="1300" dirty="0" err="1"/>
              <a:t>montré</a:t>
            </a:r>
            <a:r>
              <a:rPr lang="en-US" sz="1300" dirty="0"/>
              <a:t> </a:t>
            </a:r>
            <a:r>
              <a:rPr lang="en-US" sz="1300" dirty="0" err="1"/>
              <a:t>qu’ils</a:t>
            </a:r>
            <a:r>
              <a:rPr lang="en-US" sz="1300" dirty="0"/>
              <a:t> </a:t>
            </a:r>
            <a:r>
              <a:rPr lang="en-US" sz="1300" dirty="0" err="1"/>
              <a:t>trouvaient</a:t>
            </a:r>
            <a:r>
              <a:rPr lang="en-US" sz="1300" dirty="0"/>
              <a:t> 97% des lesions </a:t>
            </a:r>
            <a:r>
              <a:rPr lang="en-US" sz="1300" dirty="0" err="1"/>
              <a:t>si</a:t>
            </a:r>
            <a:r>
              <a:rPr lang="en-US" sz="1300" dirty="0"/>
              <a:t> on </a:t>
            </a:r>
            <a:r>
              <a:rPr lang="en-US" sz="1300" dirty="0" err="1"/>
              <a:t>leur</a:t>
            </a:r>
            <a:r>
              <a:rPr lang="en-US" sz="1300" dirty="0"/>
              <a:t> </a:t>
            </a:r>
            <a:r>
              <a:rPr lang="en-US" sz="1300" dirty="0" err="1"/>
              <a:t>laissait</a:t>
            </a:r>
            <a:r>
              <a:rPr lang="en-US" sz="1300" dirty="0"/>
              <a:t> un temps non </a:t>
            </a:r>
            <a:r>
              <a:rPr lang="en-US" sz="1300" dirty="0" err="1"/>
              <a:t>limité</a:t>
            </a:r>
            <a:r>
              <a:rPr lang="en-US" sz="1300" dirty="0"/>
              <a:t> (</a:t>
            </a:r>
            <a:r>
              <a:rPr lang="en-US" sz="1300" dirty="0" err="1"/>
              <a:t>Kundel</a:t>
            </a:r>
            <a:r>
              <a:rPr lang="en-US" sz="1300" dirty="0"/>
              <a:t> &amp; </a:t>
            </a:r>
            <a:r>
              <a:rPr lang="en-US" sz="1300" dirty="0" err="1"/>
              <a:t>Nodine</a:t>
            </a:r>
            <a:r>
              <a:rPr lang="en-US" sz="1300" dirty="0"/>
              <a:t>, </a:t>
            </a:r>
            <a:r>
              <a:rPr lang="en-US" sz="1300" dirty="0" err="1"/>
              <a:t>cité</a:t>
            </a:r>
            <a:r>
              <a:rPr lang="en-US" sz="1300" dirty="0"/>
              <a:t> par </a:t>
            </a:r>
            <a:r>
              <a:rPr lang="en-US" sz="1300" dirty="0" err="1"/>
              <a:t>Bilalić</a:t>
            </a:r>
            <a:r>
              <a:rPr lang="en-US" sz="1300" dirty="0"/>
              <a:t>)</a:t>
            </a:r>
            <a:endParaRPr lang="fr-FR" dirty="0"/>
          </a:p>
          <a:p>
            <a:pPr defTabSz="966155">
              <a:defRPr/>
            </a:pPr>
            <a:r>
              <a:rPr lang="en-US" sz="1300" dirty="0"/>
              <a:t>et 60% à 80% </a:t>
            </a:r>
            <a:r>
              <a:rPr lang="en-US" sz="1300" dirty="0" err="1"/>
              <a:t>si</a:t>
            </a:r>
            <a:r>
              <a:rPr lang="en-US" sz="1300" dirty="0"/>
              <a:t> on </a:t>
            </a:r>
            <a:r>
              <a:rPr lang="en-US" sz="1300" dirty="0" err="1"/>
              <a:t>leur</a:t>
            </a:r>
            <a:r>
              <a:rPr lang="en-US" sz="1300" dirty="0"/>
              <a:t> </a:t>
            </a:r>
            <a:r>
              <a:rPr lang="en-US" sz="1300" dirty="0" err="1"/>
              <a:t>présentait</a:t>
            </a:r>
            <a:r>
              <a:rPr lang="en-US" sz="1300" dirty="0"/>
              <a:t> les radios pendant </a:t>
            </a:r>
            <a:r>
              <a:rPr lang="en-US" sz="1300" dirty="0" err="1"/>
              <a:t>seulement</a:t>
            </a:r>
            <a:r>
              <a:rPr lang="en-US" sz="1300" dirty="0"/>
              <a:t> 200 </a:t>
            </a:r>
            <a:r>
              <a:rPr lang="en-US" sz="1300" dirty="0" err="1"/>
              <a:t>ms</a:t>
            </a:r>
            <a:r>
              <a:rPr lang="en-US" sz="1300" dirty="0"/>
              <a:t> (</a:t>
            </a:r>
            <a:r>
              <a:rPr lang="en-US" sz="1300" dirty="0" err="1"/>
              <a:t>contre</a:t>
            </a:r>
            <a:r>
              <a:rPr lang="en-US" sz="1300" dirty="0"/>
              <a:t> environ 50% pour les </a:t>
            </a:r>
            <a:r>
              <a:rPr lang="en-US" sz="1300" dirty="0" err="1"/>
              <a:t>étudiants</a:t>
            </a:r>
            <a:r>
              <a:rPr lang="en-US" sz="1300" dirty="0"/>
              <a:t>).</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16</a:t>
            </a:fld>
            <a:endParaRPr lang="fr-FR"/>
          </a:p>
        </p:txBody>
      </p:sp>
    </p:spTree>
    <p:extLst>
      <p:ext uri="{BB962C8B-B14F-4D97-AF65-F5344CB8AC3E}">
        <p14:creationId xmlns:p14="http://schemas.microsoft.com/office/powerpoint/2010/main" val="904100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en-US" sz="1300" dirty="0" err="1"/>
              <a:t>L’étude</a:t>
            </a:r>
            <a:r>
              <a:rPr lang="en-US" sz="1300" dirty="0"/>
              <a:t> de </a:t>
            </a:r>
            <a:r>
              <a:rPr lang="en-US" sz="1300" dirty="0" err="1"/>
              <a:t>Bilalić</a:t>
            </a:r>
            <a:r>
              <a:rPr lang="en-US" sz="1300" dirty="0"/>
              <a:t> a </a:t>
            </a:r>
            <a:r>
              <a:rPr lang="en-US" sz="1300" dirty="0" err="1"/>
              <a:t>également</a:t>
            </a:r>
            <a:r>
              <a:rPr lang="en-US" sz="1300" dirty="0"/>
              <a:t> </a:t>
            </a:r>
            <a:r>
              <a:rPr lang="en-US" sz="1300" dirty="0" err="1"/>
              <a:t>permis</a:t>
            </a:r>
            <a:r>
              <a:rPr lang="en-US" sz="1300" dirty="0"/>
              <a:t> de </a:t>
            </a:r>
            <a:r>
              <a:rPr lang="en-US" sz="1300" dirty="0" err="1"/>
              <a:t>mettre</a:t>
            </a:r>
            <a:r>
              <a:rPr lang="en-US" sz="1300" dirty="0"/>
              <a:t> </a:t>
            </a:r>
            <a:r>
              <a:rPr lang="en-US" sz="1300" dirty="0" err="1"/>
              <a:t>en</a:t>
            </a:r>
            <a:r>
              <a:rPr lang="en-US" sz="1300" dirty="0"/>
              <a:t> evidence des differences sur le plan cerebral </a:t>
            </a:r>
            <a:r>
              <a:rPr lang="en-US" sz="1300" dirty="0" err="1"/>
              <a:t>en</a:t>
            </a:r>
            <a:r>
              <a:rPr lang="en-US" sz="1300" dirty="0"/>
              <a:t> </a:t>
            </a:r>
            <a:r>
              <a:rPr lang="en-US" sz="1300" dirty="0" err="1"/>
              <a:t>comparant</a:t>
            </a:r>
            <a:r>
              <a:rPr lang="en-US" sz="1300" dirty="0"/>
              <a:t> les zones </a:t>
            </a:r>
            <a:r>
              <a:rPr lang="en-US" sz="1300" dirty="0" err="1"/>
              <a:t>cérébrales</a:t>
            </a:r>
            <a:r>
              <a:rPr lang="en-US" sz="1300" dirty="0"/>
              <a:t>  </a:t>
            </a:r>
            <a:r>
              <a:rPr lang="en-US" sz="1300" dirty="0" err="1"/>
              <a:t>activées</a:t>
            </a:r>
            <a:r>
              <a:rPr lang="en-US" sz="1300" dirty="0"/>
              <a:t> chez les </a:t>
            </a:r>
            <a:r>
              <a:rPr lang="en-US" sz="1300" dirty="0" err="1"/>
              <a:t>deux</a:t>
            </a:r>
            <a:r>
              <a:rPr lang="en-US" sz="1300" dirty="0"/>
              <a:t> </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17</a:t>
            </a:fld>
            <a:endParaRPr lang="fr-FR"/>
          </a:p>
        </p:txBody>
      </p:sp>
    </p:spTree>
    <p:extLst>
      <p:ext uri="{BB962C8B-B14F-4D97-AF65-F5344CB8AC3E}">
        <p14:creationId xmlns:p14="http://schemas.microsoft.com/office/powerpoint/2010/main" val="347463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en-US" sz="1300" dirty="0" err="1"/>
              <a:t>Bilalić</a:t>
            </a:r>
            <a:r>
              <a:rPr lang="en-US" sz="1300" dirty="0"/>
              <a:t> a </a:t>
            </a:r>
            <a:r>
              <a:rPr lang="en-US" sz="1300" dirty="0" err="1"/>
              <a:t>comparé</a:t>
            </a:r>
            <a:r>
              <a:rPr lang="en-US" sz="1300" dirty="0"/>
              <a:t> des </a:t>
            </a:r>
            <a:r>
              <a:rPr lang="en-US" sz="1300" dirty="0" err="1"/>
              <a:t>radiologues</a:t>
            </a:r>
            <a:r>
              <a:rPr lang="en-US" sz="1300" dirty="0"/>
              <a:t> </a:t>
            </a:r>
            <a:r>
              <a:rPr lang="en-US" sz="1300" dirty="0" err="1"/>
              <a:t>chevronnés</a:t>
            </a:r>
            <a:r>
              <a:rPr lang="en-US" sz="1300" dirty="0"/>
              <a:t> à des </a:t>
            </a:r>
            <a:r>
              <a:rPr lang="en-US" sz="1300" dirty="0" err="1"/>
              <a:t>étudiants</a:t>
            </a:r>
            <a:r>
              <a:rPr lang="en-US" sz="1300" dirty="0"/>
              <a:t> </a:t>
            </a:r>
            <a:r>
              <a:rPr lang="en-US" sz="1300" dirty="0" err="1"/>
              <a:t>en</a:t>
            </a:r>
            <a:r>
              <a:rPr lang="en-US" sz="1300" dirty="0"/>
              <a:t> </a:t>
            </a:r>
            <a:r>
              <a:rPr lang="en-US" sz="1300" dirty="0" err="1"/>
              <a:t>médecine</a:t>
            </a:r>
            <a:r>
              <a:rPr lang="en-US" sz="1300" dirty="0"/>
              <a:t> </a:t>
            </a:r>
            <a:r>
              <a:rPr lang="en-US" sz="1300" dirty="0" err="1"/>
              <a:t>lorsqu’ils</a:t>
            </a:r>
            <a:r>
              <a:rPr lang="en-US" sz="1300" dirty="0"/>
              <a:t> </a:t>
            </a:r>
            <a:r>
              <a:rPr lang="en-US" sz="1300" dirty="0" err="1"/>
              <a:t>inspectent</a:t>
            </a:r>
            <a:r>
              <a:rPr lang="en-US" sz="1300" dirty="0"/>
              <a:t> </a:t>
            </a:r>
            <a:r>
              <a:rPr lang="en-US" sz="1300" dirty="0" err="1"/>
              <a:t>une</a:t>
            </a:r>
            <a:r>
              <a:rPr lang="en-US" sz="1300" dirty="0"/>
              <a:t> radio des </a:t>
            </a:r>
            <a:r>
              <a:rPr lang="en-US" sz="1300" dirty="0" err="1"/>
              <a:t>poumons</a:t>
            </a:r>
            <a:r>
              <a:rPr lang="en-US" sz="1300" dirty="0"/>
              <a:t>. </a:t>
            </a:r>
          </a:p>
          <a:p>
            <a:pPr defTabSz="966155">
              <a:defRPr/>
            </a:pPr>
            <a:endParaRPr lang="en-US" sz="1300" dirty="0"/>
          </a:p>
          <a:p>
            <a:pPr defTabSz="966155">
              <a:defRPr/>
            </a:pPr>
            <a:r>
              <a:rPr lang="en-US" sz="1300" dirty="0" err="1"/>
              <a:t>Montré</a:t>
            </a:r>
            <a:r>
              <a:rPr lang="en-US" sz="1300" dirty="0"/>
              <a:t> que </a:t>
            </a:r>
            <a:r>
              <a:rPr lang="en-US" sz="1300" dirty="0" err="1"/>
              <a:t>lorsqu’on</a:t>
            </a:r>
            <a:r>
              <a:rPr lang="en-US" sz="1300" dirty="0"/>
              <a:t> </a:t>
            </a:r>
            <a:r>
              <a:rPr lang="en-US" sz="1300" dirty="0" err="1"/>
              <a:t>presente</a:t>
            </a:r>
            <a:r>
              <a:rPr lang="en-US" sz="1300" dirty="0"/>
              <a:t> </a:t>
            </a:r>
            <a:r>
              <a:rPr lang="en-US" sz="1300" dirty="0" err="1"/>
              <a:t>une</a:t>
            </a:r>
            <a:r>
              <a:rPr lang="en-US" sz="1300" dirty="0"/>
              <a:t> radio des </a:t>
            </a:r>
            <a:r>
              <a:rPr lang="en-US" sz="1300" dirty="0" err="1"/>
              <a:t>poumons</a:t>
            </a:r>
            <a:r>
              <a:rPr lang="en-US" sz="1300" dirty="0"/>
              <a:t> </a:t>
            </a:r>
            <a:r>
              <a:rPr lang="en-US" sz="1300" dirty="0" err="1"/>
              <a:t>présentant</a:t>
            </a:r>
            <a:r>
              <a:rPr lang="en-US" sz="1300" dirty="0"/>
              <a:t> </a:t>
            </a:r>
            <a:r>
              <a:rPr lang="en-US" sz="1300" dirty="0" err="1"/>
              <a:t>une</a:t>
            </a:r>
            <a:r>
              <a:rPr lang="en-US" sz="1300" dirty="0"/>
              <a:t> lesion (</a:t>
            </a:r>
            <a:r>
              <a:rPr lang="en-US" sz="1300" dirty="0" err="1"/>
              <a:t>cercle</a:t>
            </a:r>
            <a:r>
              <a:rPr lang="en-US" sz="1300" dirty="0"/>
              <a:t> rouge) à des </a:t>
            </a:r>
            <a:r>
              <a:rPr lang="en-US" sz="1300" dirty="0" err="1"/>
              <a:t>radiologues</a:t>
            </a:r>
            <a:r>
              <a:rPr lang="en-US" sz="1300" dirty="0"/>
              <a:t> et à des </a:t>
            </a:r>
            <a:r>
              <a:rPr lang="en-US" sz="1300" dirty="0" err="1"/>
              <a:t>étudiants</a:t>
            </a:r>
            <a:r>
              <a:rPr lang="en-US" sz="1300" dirty="0"/>
              <a:t> </a:t>
            </a:r>
            <a:r>
              <a:rPr lang="en-US" sz="1300" dirty="0" err="1"/>
              <a:t>en</a:t>
            </a:r>
            <a:r>
              <a:rPr lang="en-US" sz="1300" dirty="0"/>
              <a:t> </a:t>
            </a:r>
            <a:r>
              <a:rPr lang="en-US" sz="1300" dirty="0" err="1"/>
              <a:t>médecine</a:t>
            </a:r>
            <a:r>
              <a:rPr lang="en-US" sz="1300" dirty="0"/>
              <a:t> et que </a:t>
            </a:r>
            <a:r>
              <a:rPr lang="en-US" sz="1300" dirty="0" err="1"/>
              <a:t>l’on</a:t>
            </a:r>
            <a:r>
              <a:rPr lang="en-US" sz="1300" dirty="0"/>
              <a:t> </a:t>
            </a:r>
            <a:r>
              <a:rPr lang="en-US" sz="1300" dirty="0" err="1"/>
              <a:t>enregistre</a:t>
            </a:r>
            <a:r>
              <a:rPr lang="en-US" sz="1300" dirty="0"/>
              <a:t> </a:t>
            </a:r>
            <a:r>
              <a:rPr lang="en-US" sz="1300" dirty="0" err="1"/>
              <a:t>leur</a:t>
            </a:r>
            <a:r>
              <a:rPr lang="en-US" sz="1300" dirty="0"/>
              <a:t> </a:t>
            </a:r>
            <a:r>
              <a:rPr lang="en-US" sz="1300" dirty="0" err="1"/>
              <a:t>comportement</a:t>
            </a:r>
            <a:r>
              <a:rPr lang="en-US" sz="1300" dirty="0"/>
              <a:t> </a:t>
            </a:r>
            <a:r>
              <a:rPr lang="en-US" sz="1300" dirty="0" err="1"/>
              <a:t>oculaire</a:t>
            </a:r>
            <a:r>
              <a:rPr lang="en-US" sz="1300" dirty="0"/>
              <a:t> :</a:t>
            </a:r>
          </a:p>
          <a:p>
            <a:pPr defTabSz="966155">
              <a:defRPr/>
            </a:pPr>
            <a:endParaRPr lang="en-US" sz="1300" dirty="0"/>
          </a:p>
          <a:p>
            <a:pPr marL="181154" indent="-181154" defTabSz="966155">
              <a:buFontTx/>
              <a:buChar char="-"/>
              <a:defRPr/>
            </a:pPr>
            <a:r>
              <a:rPr lang="en-US" sz="1300" dirty="0"/>
              <a:t>Les </a:t>
            </a:r>
            <a:r>
              <a:rPr lang="en-US" sz="1300" dirty="0" err="1"/>
              <a:t>radiologues</a:t>
            </a:r>
            <a:r>
              <a:rPr lang="en-US" sz="1300" dirty="0"/>
              <a:t> </a:t>
            </a:r>
            <a:r>
              <a:rPr lang="en-US" sz="1300" dirty="0" err="1"/>
              <a:t>adoptent</a:t>
            </a:r>
            <a:r>
              <a:rPr lang="en-US" sz="1300" dirty="0"/>
              <a:t> </a:t>
            </a:r>
            <a:r>
              <a:rPr lang="en-US" sz="1300" dirty="0" err="1"/>
              <a:t>une</a:t>
            </a:r>
            <a:r>
              <a:rPr lang="en-US" sz="1300" dirty="0"/>
              <a:t> </a:t>
            </a:r>
            <a:r>
              <a:rPr lang="en-US" sz="1300" dirty="0" err="1"/>
              <a:t>stratégie</a:t>
            </a:r>
            <a:r>
              <a:rPr lang="en-US" sz="1300" dirty="0"/>
              <a:t> </a:t>
            </a:r>
            <a:r>
              <a:rPr lang="en-US" sz="1300" dirty="0" err="1"/>
              <a:t>efficace</a:t>
            </a:r>
            <a:r>
              <a:rPr lang="en-US" sz="1300" dirty="0"/>
              <a:t> et se </a:t>
            </a:r>
            <a:r>
              <a:rPr lang="en-US" sz="1300" dirty="0" err="1"/>
              <a:t>focalisent</a:t>
            </a:r>
            <a:r>
              <a:rPr lang="en-US" sz="1300" dirty="0"/>
              <a:t> </a:t>
            </a:r>
            <a:r>
              <a:rPr lang="en-US" sz="1300" dirty="0" err="1"/>
              <a:t>très</a:t>
            </a:r>
            <a:r>
              <a:rPr lang="en-US" sz="1300" dirty="0"/>
              <a:t> </a:t>
            </a:r>
            <a:r>
              <a:rPr lang="en-US" sz="1300" dirty="0" err="1"/>
              <a:t>vite</a:t>
            </a:r>
            <a:r>
              <a:rPr lang="en-US" sz="1300" dirty="0"/>
              <a:t> sur la zone de </a:t>
            </a:r>
            <a:r>
              <a:rPr lang="en-US" sz="1300" dirty="0" err="1"/>
              <a:t>l’image</a:t>
            </a:r>
            <a:r>
              <a:rPr lang="en-US" sz="1300" dirty="0"/>
              <a:t> </a:t>
            </a:r>
            <a:r>
              <a:rPr lang="en-US" sz="1300" dirty="0" err="1"/>
              <a:t>présentant</a:t>
            </a:r>
            <a:r>
              <a:rPr lang="en-US" sz="1300" dirty="0"/>
              <a:t> un </a:t>
            </a:r>
            <a:r>
              <a:rPr lang="en-US" sz="1300" dirty="0" err="1"/>
              <a:t>intérêt</a:t>
            </a:r>
            <a:r>
              <a:rPr lang="en-US" sz="1300" dirty="0"/>
              <a:t> </a:t>
            </a:r>
            <a:r>
              <a:rPr lang="en-US" sz="1300" dirty="0" err="1"/>
              <a:t>tandis</a:t>
            </a:r>
            <a:r>
              <a:rPr lang="en-US" sz="1300" dirty="0"/>
              <a:t> que les </a:t>
            </a:r>
            <a:r>
              <a:rPr lang="en-US" sz="1300" dirty="0" err="1"/>
              <a:t>étudiants</a:t>
            </a:r>
            <a:r>
              <a:rPr lang="en-US" sz="1300" dirty="0"/>
              <a:t> </a:t>
            </a:r>
            <a:r>
              <a:rPr lang="en-US" sz="1300" dirty="0" err="1"/>
              <a:t>explorent</a:t>
            </a:r>
            <a:r>
              <a:rPr lang="en-US" sz="1300" dirty="0"/>
              <a:t> et </a:t>
            </a:r>
            <a:r>
              <a:rPr lang="en-US" sz="1300" dirty="0" err="1"/>
              <a:t>parcourent</a:t>
            </a:r>
            <a:r>
              <a:rPr lang="en-US" sz="1300" dirty="0"/>
              <a:t> </a:t>
            </a:r>
            <a:r>
              <a:rPr lang="en-US" sz="1300" dirty="0" err="1"/>
              <a:t>pratiquement</a:t>
            </a:r>
            <a:r>
              <a:rPr lang="en-US" sz="1300" dirty="0"/>
              <a:t> la </a:t>
            </a:r>
            <a:r>
              <a:rPr lang="en-US" sz="1300" dirty="0" err="1"/>
              <a:t>totalité</a:t>
            </a:r>
            <a:r>
              <a:rPr lang="en-US" sz="1300" dirty="0"/>
              <a:t> de la scène </a:t>
            </a:r>
            <a:r>
              <a:rPr lang="en-US" sz="1300" dirty="0" err="1"/>
              <a:t>visuelle</a:t>
            </a:r>
            <a:r>
              <a:rPr lang="en-US" sz="1300" dirty="0"/>
              <a:t>. </a:t>
            </a:r>
          </a:p>
          <a:p>
            <a:pPr marL="181154" indent="-181154" defTabSz="966155">
              <a:buFontTx/>
              <a:buChar char="-"/>
              <a:defRPr/>
            </a:pPr>
            <a:endParaRPr lang="en-US" sz="1300" dirty="0"/>
          </a:p>
          <a:p>
            <a:pPr marL="181154" indent="-181154" defTabSz="966155">
              <a:buFontTx/>
              <a:buChar char="-"/>
              <a:defRPr/>
            </a:pPr>
            <a:r>
              <a:rPr lang="en-US" sz="1300" dirty="0"/>
              <a:t>Les </a:t>
            </a:r>
            <a:r>
              <a:rPr lang="en-US" sz="1300" dirty="0" err="1"/>
              <a:t>étudiants</a:t>
            </a:r>
            <a:r>
              <a:rPr lang="en-US" sz="1300" dirty="0"/>
              <a:t> </a:t>
            </a:r>
            <a:r>
              <a:rPr lang="en-US" sz="1300" dirty="0" err="1"/>
              <a:t>sont</a:t>
            </a:r>
            <a:r>
              <a:rPr lang="en-US" sz="1300" dirty="0"/>
              <a:t> “</a:t>
            </a:r>
            <a:r>
              <a:rPr lang="en-US" sz="1300" dirty="0" err="1"/>
              <a:t>débordés</a:t>
            </a:r>
            <a:r>
              <a:rPr lang="en-US" sz="1300" dirty="0"/>
              <a:t>” par la </a:t>
            </a:r>
            <a:r>
              <a:rPr lang="en-US" sz="1300" dirty="0" err="1"/>
              <a:t>complexité</a:t>
            </a:r>
            <a:r>
              <a:rPr lang="en-US" sz="1300" dirty="0"/>
              <a:t> de la </a:t>
            </a:r>
            <a:r>
              <a:rPr lang="en-US" sz="1300" dirty="0" err="1"/>
              <a:t>sitation</a:t>
            </a:r>
            <a:r>
              <a:rPr lang="en-US" sz="1300" dirty="0"/>
              <a:t>.</a:t>
            </a:r>
          </a:p>
          <a:p>
            <a:pPr marL="181154" indent="-181154" defTabSz="966155">
              <a:buFontTx/>
              <a:buChar char="-"/>
              <a:defRPr/>
            </a:pPr>
            <a:endParaRPr lang="en-US" sz="1300" dirty="0"/>
          </a:p>
          <a:p>
            <a:pPr marL="181154" indent="-181154" defTabSz="966155">
              <a:buFontTx/>
              <a:buChar char="-"/>
              <a:defRPr/>
            </a:pPr>
            <a:r>
              <a:rPr lang="en-US" sz="1300" dirty="0"/>
              <a:t>Les </a:t>
            </a:r>
            <a:r>
              <a:rPr lang="en-US" sz="1300" dirty="0" err="1"/>
              <a:t>connaissances</a:t>
            </a:r>
            <a:r>
              <a:rPr lang="en-US" sz="1300" dirty="0"/>
              <a:t> </a:t>
            </a:r>
            <a:r>
              <a:rPr lang="en-US" sz="1300" dirty="0" err="1"/>
              <a:t>initiales</a:t>
            </a:r>
            <a:r>
              <a:rPr lang="en-US" sz="1300" dirty="0"/>
              <a:t> des </a:t>
            </a:r>
            <a:r>
              <a:rPr lang="en-US" sz="1300" dirty="0" err="1"/>
              <a:t>radiologues</a:t>
            </a:r>
            <a:r>
              <a:rPr lang="en-US" sz="1300" dirty="0"/>
              <a:t> </a:t>
            </a:r>
            <a:r>
              <a:rPr lang="en-US" sz="1300" dirty="0" err="1"/>
              <a:t>leur</a:t>
            </a:r>
            <a:r>
              <a:rPr lang="en-US" sz="1300" dirty="0"/>
              <a:t> </a:t>
            </a:r>
            <a:r>
              <a:rPr lang="en-US" sz="1300" dirty="0" err="1"/>
              <a:t>permettent</a:t>
            </a:r>
            <a:r>
              <a:rPr lang="en-US" sz="1300" dirty="0"/>
              <a:t> </a:t>
            </a:r>
            <a:r>
              <a:rPr lang="en-US" sz="1300" dirty="0" err="1"/>
              <a:t>d’avoir</a:t>
            </a:r>
            <a:r>
              <a:rPr lang="en-US" sz="1300" dirty="0"/>
              <a:t> </a:t>
            </a:r>
            <a:r>
              <a:rPr lang="en-US" sz="1300" dirty="0" err="1"/>
              <a:t>une</a:t>
            </a:r>
            <a:r>
              <a:rPr lang="en-US" sz="1300" dirty="0"/>
              <a:t> vision </a:t>
            </a:r>
            <a:r>
              <a:rPr lang="en-US" sz="1300" dirty="0" err="1"/>
              <a:t>globale</a:t>
            </a:r>
            <a:r>
              <a:rPr lang="en-US" sz="1300" dirty="0"/>
              <a:t> de </a:t>
            </a:r>
            <a:r>
              <a:rPr lang="en-US" sz="1300" dirty="0" err="1"/>
              <a:t>l’image</a:t>
            </a:r>
            <a:r>
              <a:rPr lang="en-US" sz="1300" dirty="0"/>
              <a:t> (</a:t>
            </a:r>
            <a:r>
              <a:rPr lang="en-US" sz="1300" dirty="0" err="1"/>
              <a:t>holistique</a:t>
            </a:r>
            <a:r>
              <a:rPr lang="en-US" sz="1300" dirty="0"/>
              <a:t>) tout </a:t>
            </a:r>
            <a:r>
              <a:rPr lang="en-US" sz="1300" dirty="0" err="1"/>
              <a:t>en</a:t>
            </a:r>
            <a:r>
              <a:rPr lang="en-US" sz="1300" dirty="0"/>
              <a:t> </a:t>
            </a:r>
            <a:r>
              <a:rPr lang="en-US" sz="1300" dirty="0" err="1"/>
              <a:t>guidant</a:t>
            </a:r>
            <a:r>
              <a:rPr lang="en-US" sz="1300" dirty="0"/>
              <a:t> </a:t>
            </a:r>
            <a:r>
              <a:rPr lang="en-US" sz="1300" dirty="0" err="1"/>
              <a:t>efficamement</a:t>
            </a:r>
            <a:r>
              <a:rPr lang="en-US" sz="1300" dirty="0"/>
              <a:t> </a:t>
            </a:r>
            <a:r>
              <a:rPr lang="en-US" sz="1300" dirty="0" err="1"/>
              <a:t>leur</a:t>
            </a:r>
            <a:r>
              <a:rPr lang="en-US" sz="1300" dirty="0"/>
              <a:t> attention sur les points </a:t>
            </a:r>
            <a:r>
              <a:rPr lang="en-US" sz="1300" dirty="0" err="1"/>
              <a:t>d’intérêt</a:t>
            </a:r>
            <a:r>
              <a:rPr lang="en-US" sz="1300" dirty="0"/>
              <a:t> de </a:t>
            </a:r>
            <a:r>
              <a:rPr lang="en-US" sz="1300" dirty="0" err="1"/>
              <a:t>l’image</a:t>
            </a:r>
            <a:r>
              <a:rPr lang="en-US" sz="1300" dirty="0"/>
              <a:t>.</a:t>
            </a:r>
          </a:p>
          <a:p>
            <a:pPr marL="181154" indent="-181154" defTabSz="966155">
              <a:buFontTx/>
              <a:buChar char="-"/>
              <a:defRPr/>
            </a:pPr>
            <a:endParaRPr lang="en-US" sz="1300" dirty="0"/>
          </a:p>
          <a:p>
            <a:pPr defTabSz="966155">
              <a:defRPr/>
            </a:pPr>
            <a:r>
              <a:rPr lang="en-US" sz="1300" dirty="0"/>
              <a:t>Des </a:t>
            </a:r>
            <a:r>
              <a:rPr lang="en-US" sz="1300" dirty="0" err="1"/>
              <a:t>études</a:t>
            </a:r>
            <a:r>
              <a:rPr lang="en-US" sz="1300" dirty="0"/>
              <a:t> </a:t>
            </a:r>
            <a:r>
              <a:rPr lang="en-US" sz="1300" dirty="0" err="1"/>
              <a:t>ont</a:t>
            </a:r>
            <a:r>
              <a:rPr lang="en-US" sz="1300" dirty="0"/>
              <a:t> </a:t>
            </a:r>
            <a:r>
              <a:rPr lang="en-US" sz="1300" dirty="0" err="1"/>
              <a:t>montré</a:t>
            </a:r>
            <a:r>
              <a:rPr lang="en-US" sz="1300" dirty="0"/>
              <a:t> </a:t>
            </a:r>
            <a:r>
              <a:rPr lang="en-US" sz="1300" dirty="0" err="1"/>
              <a:t>qu’ils</a:t>
            </a:r>
            <a:r>
              <a:rPr lang="en-US" sz="1300" dirty="0"/>
              <a:t> </a:t>
            </a:r>
            <a:r>
              <a:rPr lang="en-US" sz="1300" dirty="0" err="1"/>
              <a:t>trouvaient</a:t>
            </a:r>
            <a:r>
              <a:rPr lang="en-US" sz="1300" dirty="0"/>
              <a:t> 97% des lesions </a:t>
            </a:r>
            <a:r>
              <a:rPr lang="en-US" sz="1300" dirty="0" err="1"/>
              <a:t>si</a:t>
            </a:r>
            <a:r>
              <a:rPr lang="en-US" sz="1300" dirty="0"/>
              <a:t> on </a:t>
            </a:r>
            <a:r>
              <a:rPr lang="en-US" sz="1300" dirty="0" err="1"/>
              <a:t>leur</a:t>
            </a:r>
            <a:r>
              <a:rPr lang="en-US" sz="1300" dirty="0"/>
              <a:t> </a:t>
            </a:r>
            <a:r>
              <a:rPr lang="en-US" sz="1300" dirty="0" err="1"/>
              <a:t>laissait</a:t>
            </a:r>
            <a:r>
              <a:rPr lang="en-US" sz="1300" dirty="0"/>
              <a:t> un temps non </a:t>
            </a:r>
            <a:r>
              <a:rPr lang="en-US" sz="1300" dirty="0" err="1"/>
              <a:t>limité</a:t>
            </a:r>
            <a:r>
              <a:rPr lang="en-US" sz="1300" dirty="0"/>
              <a:t> (</a:t>
            </a:r>
            <a:r>
              <a:rPr lang="en-US" sz="1300" dirty="0" err="1"/>
              <a:t>Kundel</a:t>
            </a:r>
            <a:r>
              <a:rPr lang="en-US" sz="1300" dirty="0"/>
              <a:t> &amp; </a:t>
            </a:r>
            <a:r>
              <a:rPr lang="en-US" sz="1300" dirty="0" err="1"/>
              <a:t>Nodine</a:t>
            </a:r>
            <a:r>
              <a:rPr lang="en-US" sz="1300" dirty="0"/>
              <a:t>, </a:t>
            </a:r>
            <a:r>
              <a:rPr lang="en-US" sz="1300" dirty="0" err="1"/>
              <a:t>cité</a:t>
            </a:r>
            <a:r>
              <a:rPr lang="en-US" sz="1300" dirty="0"/>
              <a:t> par </a:t>
            </a:r>
            <a:r>
              <a:rPr lang="en-US" sz="1300" dirty="0" err="1"/>
              <a:t>Bilalić</a:t>
            </a:r>
            <a:r>
              <a:rPr lang="en-US" sz="1300" dirty="0"/>
              <a:t>)</a:t>
            </a:r>
            <a:endParaRPr lang="fr-FR" dirty="0"/>
          </a:p>
          <a:p>
            <a:pPr defTabSz="966155">
              <a:defRPr/>
            </a:pPr>
            <a:r>
              <a:rPr lang="en-US" sz="1300" dirty="0"/>
              <a:t>et 60% à 80% </a:t>
            </a:r>
            <a:r>
              <a:rPr lang="en-US" sz="1300" dirty="0" err="1"/>
              <a:t>si</a:t>
            </a:r>
            <a:r>
              <a:rPr lang="en-US" sz="1300" dirty="0"/>
              <a:t> on </a:t>
            </a:r>
            <a:r>
              <a:rPr lang="en-US" sz="1300" dirty="0" err="1"/>
              <a:t>leur</a:t>
            </a:r>
            <a:r>
              <a:rPr lang="en-US" sz="1300" dirty="0"/>
              <a:t> </a:t>
            </a:r>
            <a:r>
              <a:rPr lang="en-US" sz="1300" dirty="0" err="1"/>
              <a:t>présentait</a:t>
            </a:r>
            <a:r>
              <a:rPr lang="en-US" sz="1300" dirty="0"/>
              <a:t> les radios pendant </a:t>
            </a:r>
            <a:r>
              <a:rPr lang="en-US" sz="1300" dirty="0" err="1"/>
              <a:t>seulement</a:t>
            </a:r>
            <a:r>
              <a:rPr lang="en-US" sz="1300" dirty="0"/>
              <a:t> 200 </a:t>
            </a:r>
            <a:r>
              <a:rPr lang="en-US" sz="1300" dirty="0" err="1"/>
              <a:t>ms</a:t>
            </a:r>
            <a:r>
              <a:rPr lang="en-US" sz="1300" dirty="0"/>
              <a:t> (</a:t>
            </a:r>
            <a:r>
              <a:rPr lang="en-US" sz="1300" dirty="0" err="1"/>
              <a:t>contre</a:t>
            </a:r>
            <a:r>
              <a:rPr lang="en-US" sz="1300" dirty="0"/>
              <a:t> environ 50% pour les </a:t>
            </a:r>
            <a:r>
              <a:rPr lang="en-US" sz="1300" dirty="0" err="1"/>
              <a:t>étudiants</a:t>
            </a:r>
            <a:r>
              <a:rPr lang="en-US" sz="1300" dirty="0"/>
              <a:t>).</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18</a:t>
            </a:fld>
            <a:endParaRPr lang="fr-FR"/>
          </a:p>
        </p:txBody>
      </p:sp>
    </p:spTree>
    <p:extLst>
      <p:ext uri="{BB962C8B-B14F-4D97-AF65-F5344CB8AC3E}">
        <p14:creationId xmlns:p14="http://schemas.microsoft.com/office/powerpoint/2010/main" val="392974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19</a:t>
            </a:fld>
            <a:endParaRPr lang="fr-FR"/>
          </a:p>
        </p:txBody>
      </p:sp>
    </p:spTree>
    <p:extLst>
      <p:ext uri="{BB962C8B-B14F-4D97-AF65-F5344CB8AC3E}">
        <p14:creationId xmlns:p14="http://schemas.microsoft.com/office/powerpoint/2010/main" val="539445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olidFill>
                  <a:schemeClr val="tx1"/>
                </a:solidFill>
              </a:rPr>
              <a:t>Novice</a:t>
            </a:r>
            <a:r>
              <a:rPr lang="fr-FR" b="0" baseline="0" dirty="0">
                <a:solidFill>
                  <a:schemeClr val="tx1"/>
                </a:solidFill>
              </a:rPr>
              <a:t> :</a:t>
            </a:r>
          </a:p>
          <a:p>
            <a:pPr defTabSz="966155">
              <a:defRPr/>
            </a:pPr>
            <a:r>
              <a:rPr lang="fr-FR" altLang="en-US" sz="1300" dirty="0">
                <a:latin typeface="Arial" panose="020B0604020202020204" pitchFamily="34" charset="0"/>
                <a:cs typeface="Arial" panose="020B0604020202020204" pitchFamily="34" charset="0"/>
              </a:rPr>
              <a:t>Connaissances déclaratives et procédurales insuffisantes, inadaptées, mal coordonnées, non automatisées ou insuffisamment, …</a:t>
            </a:r>
          </a:p>
          <a:p>
            <a:endParaRPr lang="fr-FR" b="0" dirty="0">
              <a:solidFill>
                <a:schemeClr val="tx1"/>
              </a:solidFill>
            </a:endParaRPr>
          </a:p>
          <a:p>
            <a:pPr algn="l">
              <a:spcBef>
                <a:spcPct val="0"/>
              </a:spcBef>
              <a:buFontTx/>
              <a:buNone/>
            </a:pPr>
            <a:r>
              <a:rPr lang="fr-FR" altLang="en-US" sz="1300" dirty="0">
                <a:latin typeface="Arial" panose="020B0604020202020204" pitchFamily="34" charset="0"/>
                <a:cs typeface="Arial" panose="020B0604020202020204" pitchFamily="34" charset="0"/>
              </a:rPr>
              <a:t>EXPERT</a:t>
            </a:r>
          </a:p>
          <a:p>
            <a:pPr algn="l">
              <a:spcBef>
                <a:spcPct val="0"/>
              </a:spcBef>
              <a:buFontTx/>
              <a:buNone/>
            </a:pPr>
            <a:r>
              <a:rPr lang="fr-FR" altLang="en-US" sz="1300" dirty="0">
                <a:latin typeface="Arial" panose="020B0604020202020204" pitchFamily="34" charset="0"/>
                <a:cs typeface="Arial" panose="020B0604020202020204" pitchFamily="34" charset="0"/>
              </a:rPr>
              <a:t>Connaissances déclaratives et procédurales coordonnées, automatismes, prise de décision plus rapide et efficace, économie, …, rigidité, …</a:t>
            </a:r>
            <a:endParaRPr lang="fr-FR" altLang="en-US" sz="1100" dirty="0">
              <a:latin typeface="Arial" panose="020B0604020202020204" pitchFamily="34" charset="0"/>
              <a:cs typeface="Arial" panose="020B0604020202020204" pitchFamily="34" charset="0"/>
            </a:endParaRPr>
          </a:p>
          <a:p>
            <a:pPr algn="ctr">
              <a:spcBef>
                <a:spcPct val="0"/>
              </a:spcBef>
              <a:buFontTx/>
              <a:buNone/>
            </a:pPr>
            <a:endParaRPr lang="fr-FR" altLang="en-US" sz="1300" b="1" dirty="0">
              <a:solidFill>
                <a:srgbClr val="008000"/>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20</a:t>
            </a:fld>
            <a:endParaRPr lang="fr-FR"/>
          </a:p>
        </p:txBody>
      </p:sp>
    </p:spTree>
    <p:extLst>
      <p:ext uri="{BB962C8B-B14F-4D97-AF65-F5344CB8AC3E}">
        <p14:creationId xmlns:p14="http://schemas.microsoft.com/office/powerpoint/2010/main" val="3007661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spcBef>
                <a:spcPct val="0"/>
              </a:spcBef>
              <a:buFontTx/>
              <a:buNone/>
            </a:pPr>
            <a:endParaRPr lang="fr-FR" altLang="en-US" sz="1300" b="1" dirty="0">
              <a:solidFill>
                <a:srgbClr val="008000"/>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22</a:t>
            </a:fld>
            <a:endParaRPr lang="fr-FR"/>
          </a:p>
        </p:txBody>
      </p:sp>
    </p:spTree>
    <p:extLst>
      <p:ext uri="{BB962C8B-B14F-4D97-AF65-F5344CB8AC3E}">
        <p14:creationId xmlns:p14="http://schemas.microsoft.com/office/powerpoint/2010/main" val="213145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206286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olidFill>
                  <a:schemeClr val="tx1"/>
                </a:solidFill>
              </a:rPr>
              <a:t>Novice</a:t>
            </a:r>
            <a:r>
              <a:rPr lang="fr-FR" b="0" baseline="0" dirty="0">
                <a:solidFill>
                  <a:schemeClr val="tx1"/>
                </a:solidFill>
              </a:rPr>
              <a:t> :</a:t>
            </a:r>
          </a:p>
          <a:p>
            <a:pPr defTabSz="966155">
              <a:defRPr/>
            </a:pPr>
            <a:r>
              <a:rPr lang="fr-FR" altLang="en-US" sz="1300" dirty="0">
                <a:latin typeface="Arial" panose="020B0604020202020204" pitchFamily="34" charset="0"/>
                <a:cs typeface="Arial" panose="020B0604020202020204" pitchFamily="34" charset="0"/>
              </a:rPr>
              <a:t>Connaissances déclaratives et procédurales insuffisantes, inadaptées, mal coordonnées, non automatisées ou insuffisamment, …</a:t>
            </a:r>
          </a:p>
          <a:p>
            <a:endParaRPr lang="fr-FR" b="0" dirty="0">
              <a:solidFill>
                <a:schemeClr val="tx1"/>
              </a:solidFill>
            </a:endParaRPr>
          </a:p>
          <a:p>
            <a:pPr algn="l">
              <a:spcBef>
                <a:spcPct val="0"/>
              </a:spcBef>
              <a:buFontTx/>
              <a:buNone/>
            </a:pPr>
            <a:r>
              <a:rPr lang="fr-FR" altLang="en-US" sz="1300" dirty="0">
                <a:latin typeface="Arial" panose="020B0604020202020204" pitchFamily="34" charset="0"/>
                <a:cs typeface="Arial" panose="020B0604020202020204" pitchFamily="34" charset="0"/>
              </a:rPr>
              <a:t>EXPERT</a:t>
            </a:r>
          </a:p>
          <a:p>
            <a:pPr algn="l">
              <a:spcBef>
                <a:spcPct val="0"/>
              </a:spcBef>
              <a:buFontTx/>
              <a:buNone/>
            </a:pPr>
            <a:r>
              <a:rPr lang="fr-FR" altLang="en-US" sz="1300" dirty="0">
                <a:latin typeface="Arial" panose="020B0604020202020204" pitchFamily="34" charset="0"/>
                <a:cs typeface="Arial" panose="020B0604020202020204" pitchFamily="34" charset="0"/>
              </a:rPr>
              <a:t>Connaissances déclaratives et procédurales coordonnées, automatismes, prise de décision plus rapide et efficace, économie, …, rigidité, …</a:t>
            </a:r>
            <a:endParaRPr lang="fr-FR" altLang="en-US" sz="1100" dirty="0">
              <a:latin typeface="Arial" panose="020B0604020202020204" pitchFamily="34" charset="0"/>
              <a:cs typeface="Arial" panose="020B0604020202020204" pitchFamily="34" charset="0"/>
            </a:endParaRPr>
          </a:p>
          <a:p>
            <a:pPr algn="ctr">
              <a:spcBef>
                <a:spcPct val="0"/>
              </a:spcBef>
              <a:buFontTx/>
              <a:buNone/>
            </a:pPr>
            <a:endParaRPr lang="fr-FR" altLang="en-US" sz="1300" b="1" dirty="0">
              <a:solidFill>
                <a:srgbClr val="008000"/>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27</a:t>
            </a:fld>
            <a:endParaRPr lang="fr-FR"/>
          </a:p>
        </p:txBody>
      </p:sp>
    </p:spTree>
    <p:extLst>
      <p:ext uri="{BB962C8B-B14F-4D97-AF65-F5344CB8AC3E}">
        <p14:creationId xmlns:p14="http://schemas.microsoft.com/office/powerpoint/2010/main" val="3474954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a:t>
            </a:r>
            <a:r>
              <a:rPr lang="fr-FR" baseline="0" dirty="0"/>
              <a:t> commencer je souhaite compléter un peu le titre initial.</a:t>
            </a:r>
            <a:endParaRPr lang="fr-FR" dirty="0"/>
          </a:p>
          <a:p>
            <a:r>
              <a:rPr lang="fr-FR" dirty="0"/>
              <a:t>Dans cette présentation</a:t>
            </a:r>
            <a:r>
              <a:rPr lang="fr-FR" baseline="0" dirty="0"/>
              <a:t> je vais vous présenter certains apports de la psychologie cognitive et des neurosciences cognitives sur le thème très actuel des tutoriels vidéo à visée d’action (tutoriels que l’on peut qualifier pour cette raison de procéduraux).</a:t>
            </a:r>
          </a:p>
          <a:p>
            <a:endParaRPr lang="fr-FR" baseline="0"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a:t>
            </a:fld>
            <a:endParaRPr lang="fr-FR"/>
          </a:p>
        </p:txBody>
      </p:sp>
    </p:spTree>
    <p:extLst>
      <p:ext uri="{BB962C8B-B14F-4D97-AF65-F5344CB8AC3E}">
        <p14:creationId xmlns:p14="http://schemas.microsoft.com/office/powerpoint/2010/main" val="49316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28</a:t>
            </a:fld>
            <a:endParaRPr lang="fr-FR"/>
          </a:p>
        </p:txBody>
      </p:sp>
    </p:spTree>
    <p:extLst>
      <p:ext uri="{BB962C8B-B14F-4D97-AF65-F5344CB8AC3E}">
        <p14:creationId xmlns:p14="http://schemas.microsoft.com/office/powerpoint/2010/main" val="1550512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en-US" sz="1300" dirty="0" err="1"/>
              <a:t>L’étude</a:t>
            </a:r>
            <a:r>
              <a:rPr lang="en-US" sz="1300" dirty="0"/>
              <a:t> de </a:t>
            </a:r>
            <a:r>
              <a:rPr lang="en-US" sz="1300" dirty="0" err="1"/>
              <a:t>Bilalić</a:t>
            </a:r>
            <a:r>
              <a:rPr lang="en-US" sz="1300" dirty="0"/>
              <a:t> a </a:t>
            </a:r>
            <a:r>
              <a:rPr lang="en-US" sz="1300" dirty="0" err="1"/>
              <a:t>également</a:t>
            </a:r>
            <a:r>
              <a:rPr lang="en-US" sz="1300" dirty="0"/>
              <a:t> </a:t>
            </a:r>
            <a:r>
              <a:rPr lang="en-US" sz="1300" dirty="0" err="1"/>
              <a:t>permis</a:t>
            </a:r>
            <a:r>
              <a:rPr lang="en-US" sz="1300" dirty="0"/>
              <a:t> de </a:t>
            </a:r>
            <a:r>
              <a:rPr lang="en-US" sz="1300" dirty="0" err="1"/>
              <a:t>mettre</a:t>
            </a:r>
            <a:r>
              <a:rPr lang="en-US" sz="1300" dirty="0"/>
              <a:t> </a:t>
            </a:r>
            <a:r>
              <a:rPr lang="en-US" sz="1300" dirty="0" err="1"/>
              <a:t>en</a:t>
            </a:r>
            <a:r>
              <a:rPr lang="en-US" sz="1300" dirty="0"/>
              <a:t> evidence des differences sur le plan cerebral </a:t>
            </a:r>
            <a:r>
              <a:rPr lang="en-US" sz="1300" dirty="0" err="1"/>
              <a:t>en</a:t>
            </a:r>
            <a:r>
              <a:rPr lang="en-US" sz="1300" dirty="0"/>
              <a:t> </a:t>
            </a:r>
            <a:r>
              <a:rPr lang="en-US" sz="1300" dirty="0" err="1"/>
              <a:t>comparant</a:t>
            </a:r>
            <a:r>
              <a:rPr lang="en-US" sz="1300" dirty="0"/>
              <a:t> les zones </a:t>
            </a:r>
            <a:r>
              <a:rPr lang="en-US" sz="1300" dirty="0" err="1"/>
              <a:t>cérébrales</a:t>
            </a:r>
            <a:r>
              <a:rPr lang="en-US" sz="1300" dirty="0"/>
              <a:t>  </a:t>
            </a:r>
            <a:r>
              <a:rPr lang="en-US" sz="1300" dirty="0" err="1"/>
              <a:t>activées</a:t>
            </a:r>
            <a:r>
              <a:rPr lang="en-US" sz="1300" dirty="0"/>
              <a:t> chez les </a:t>
            </a:r>
            <a:r>
              <a:rPr lang="en-US" sz="1300" dirty="0" err="1"/>
              <a:t>deux</a:t>
            </a:r>
            <a:r>
              <a:rPr lang="en-US" sz="1300" dirty="0"/>
              <a:t> </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30</a:t>
            </a:fld>
            <a:endParaRPr lang="fr-FR"/>
          </a:p>
        </p:txBody>
      </p:sp>
    </p:spTree>
    <p:extLst>
      <p:ext uri="{BB962C8B-B14F-4D97-AF65-F5344CB8AC3E}">
        <p14:creationId xmlns:p14="http://schemas.microsoft.com/office/powerpoint/2010/main" val="2033110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7863" lvl="1">
              <a:spcBef>
                <a:spcPts val="1268"/>
              </a:spcBef>
              <a:buClr>
                <a:srgbClr val="808080"/>
              </a:buClr>
              <a:defRPr/>
            </a:pPr>
            <a:endParaRPr lang="en-US" altLang="fr-FR" sz="2100" kern="0" dirty="0">
              <a:solidFill>
                <a:srgbClr val="000000"/>
              </a:solidFill>
            </a:endParaRPr>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31</a:t>
            </a:fld>
            <a:endParaRPr lang="fr-FR"/>
          </a:p>
        </p:txBody>
      </p:sp>
    </p:spTree>
    <p:extLst>
      <p:ext uri="{BB962C8B-B14F-4D97-AF65-F5344CB8AC3E}">
        <p14:creationId xmlns:p14="http://schemas.microsoft.com/office/powerpoint/2010/main" val="574052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sz="1700" b="1" dirty="0">
                <a:solidFill>
                  <a:srgbClr val="000000"/>
                </a:solidFill>
                <a:latin typeface="Arial" panose="020B0604020202020204" pitchFamily="34" charset="0"/>
                <a:cs typeface="Arial" panose="020B0604020202020204" pitchFamily="34" charset="0"/>
              </a:rPr>
              <a:t>Phase 1 : Consultation des instructions relatives aux prérequis</a:t>
            </a:r>
          </a:p>
          <a:p>
            <a:pPr marL="301923" indent="-301923">
              <a:buFontTx/>
              <a:buChar char="-"/>
              <a:defRPr/>
            </a:pPr>
            <a:r>
              <a:rPr lang="fr-FR" altLang="fr-FR" sz="1700" dirty="0">
                <a:solidFill>
                  <a:srgbClr val="000000"/>
                </a:solidFill>
                <a:latin typeface="Arial" panose="020B0604020202020204" pitchFamily="34" charset="0"/>
                <a:cs typeface="Arial" panose="020B0604020202020204" pitchFamily="34" charset="0"/>
              </a:rPr>
              <a:t>Instruments à utiliser</a:t>
            </a:r>
          </a:p>
          <a:p>
            <a:pPr marL="301923" indent="-301923">
              <a:buFontTx/>
              <a:buChar char="-"/>
              <a:defRPr/>
            </a:pPr>
            <a:r>
              <a:rPr lang="fr-FR" altLang="fr-FR" sz="1700" dirty="0">
                <a:solidFill>
                  <a:srgbClr val="000000"/>
                </a:solidFill>
                <a:latin typeface="Arial" panose="020B0604020202020204" pitchFamily="34" charset="0"/>
                <a:cs typeface="Arial" panose="020B0604020202020204" pitchFamily="34" charset="0"/>
              </a:rPr>
              <a:t>Erreurs à éviter</a:t>
            </a:r>
          </a:p>
          <a:p>
            <a:pPr marL="301923" indent="-301923">
              <a:buFontTx/>
              <a:buChar char="-"/>
              <a:defRPr/>
            </a:pPr>
            <a:endParaRPr lang="fr-FR" altLang="fr-FR" sz="1700" dirty="0">
              <a:solidFill>
                <a:srgbClr val="000000"/>
              </a:solidFill>
              <a:latin typeface="Arial" panose="020B0604020202020204" pitchFamily="34" charset="0"/>
              <a:cs typeface="Arial" panose="020B0604020202020204" pitchFamily="34" charset="0"/>
            </a:endParaRPr>
          </a:p>
          <a:p>
            <a:pPr>
              <a:defRPr/>
            </a:pPr>
            <a:r>
              <a:rPr lang="fr-FR" altLang="fr-FR" sz="1700" b="1" dirty="0">
                <a:solidFill>
                  <a:srgbClr val="000000"/>
                </a:solidFill>
                <a:latin typeface="Arial" panose="020B0604020202020204" pitchFamily="34" charset="0"/>
                <a:cs typeface="Arial" panose="020B0604020202020204" pitchFamily="34" charset="0"/>
              </a:rPr>
              <a:t>Phase 2 : apprentissage et réalisation du point de suture proprement dit (x 5)</a:t>
            </a:r>
            <a:r>
              <a:rPr lang="fr-FR" altLang="fr-FR" sz="1700" dirty="0">
                <a:solidFill>
                  <a:srgbClr val="000000"/>
                </a:solidFill>
                <a:latin typeface="Arial" panose="020B0604020202020204" pitchFamily="34" charset="0"/>
                <a:cs typeface="Arial" panose="020B0604020202020204" pitchFamily="34" charset="0"/>
              </a:rPr>
              <a:t> </a:t>
            </a:r>
          </a:p>
          <a:p>
            <a:pPr>
              <a:defRPr/>
            </a:pPr>
            <a:endParaRPr lang="fr-FR" altLang="fr-FR" sz="1700" dirty="0">
              <a:solidFill>
                <a:srgbClr val="000000"/>
              </a:solidFill>
              <a:latin typeface="Arial" panose="020B0604020202020204" pitchFamily="34" charset="0"/>
              <a:cs typeface="Arial" panose="020B0604020202020204" pitchFamily="34" charset="0"/>
            </a:endParaRPr>
          </a:p>
          <a:p>
            <a:pPr>
              <a:defRPr/>
            </a:pPr>
            <a:r>
              <a:rPr lang="fr-FR" altLang="fr-FR" sz="1700" dirty="0">
                <a:solidFill>
                  <a:srgbClr val="000000"/>
                </a:solidFill>
                <a:latin typeface="Arial" panose="020B0604020202020204" pitchFamily="34" charset="0"/>
                <a:cs typeface="Arial" panose="020B0604020202020204" pitchFamily="34" charset="0"/>
              </a:rPr>
              <a:t>Chaque participant a dû faire 5 fois la tâche (5 essais) :</a:t>
            </a:r>
          </a:p>
          <a:p>
            <a:pPr>
              <a:defRPr/>
            </a:pPr>
            <a:endParaRPr lang="fr-FR" altLang="fr-FR" sz="1700" b="1" dirty="0">
              <a:solidFill>
                <a:srgbClr val="000000"/>
              </a:solidFill>
              <a:latin typeface="Arial" panose="020B0604020202020204" pitchFamily="34" charset="0"/>
              <a:cs typeface="Arial" panose="020B0604020202020204" pitchFamily="34" charset="0"/>
            </a:endParaRP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Essai 1 : </a:t>
            </a:r>
          </a:p>
          <a:p>
            <a:pPr marL="771582" lvl="2" indent="-301923">
              <a:buFontTx/>
              <a:buChar char="-"/>
              <a:defRPr/>
            </a:pPr>
            <a:r>
              <a:rPr lang="fr-FR" altLang="fr-FR" sz="1700" b="1" dirty="0">
                <a:solidFill>
                  <a:srgbClr val="000000"/>
                </a:solidFill>
                <a:latin typeface="Arial" panose="020B0604020202020204" pitchFamily="34" charset="0"/>
                <a:cs typeface="Arial" panose="020B0604020202020204" pitchFamily="34" charset="0"/>
              </a:rPr>
              <a:t>Consultation</a:t>
            </a:r>
            <a:r>
              <a:rPr lang="fr-FR" altLang="fr-FR" sz="1700" dirty="0">
                <a:solidFill>
                  <a:srgbClr val="000000"/>
                </a:solidFill>
                <a:latin typeface="Arial" panose="020B0604020202020204" pitchFamily="34" charset="0"/>
                <a:cs typeface="Arial" panose="020B0604020202020204" pitchFamily="34" charset="0"/>
              </a:rPr>
              <a:t> des 16 instructions relatives à la réalisation du point de suture et </a:t>
            </a:r>
            <a:r>
              <a:rPr lang="fr-FR" altLang="fr-FR" sz="1700" b="1" dirty="0">
                <a:solidFill>
                  <a:srgbClr val="000000"/>
                </a:solidFill>
                <a:latin typeface="Arial" panose="020B0604020202020204" pitchFamily="34" charset="0"/>
                <a:cs typeface="Arial" panose="020B0604020202020204" pitchFamily="34" charset="0"/>
              </a:rPr>
              <a:t>exécution</a:t>
            </a:r>
            <a:r>
              <a:rPr lang="fr-FR" altLang="fr-FR" sz="1700" dirty="0">
                <a:solidFill>
                  <a:srgbClr val="000000"/>
                </a:solidFill>
                <a:latin typeface="Arial" panose="020B0604020202020204" pitchFamily="34" charset="0"/>
                <a:cs typeface="Arial" panose="020B0604020202020204" pitchFamily="34" charset="0"/>
              </a:rPr>
              <a:t> des actions correspondantes (durée et nombre de visualisations non limitées ; possibilité de réaliser les actions à tout moment)</a:t>
            </a:r>
          </a:p>
          <a:p>
            <a:pPr marL="771582" lvl="2" indent="-301923">
              <a:spcBef>
                <a:spcPts val="634"/>
              </a:spcBef>
              <a:buFontTx/>
              <a:buChar char="-"/>
              <a:defRPr/>
            </a:pPr>
            <a:r>
              <a:rPr lang="fr-FR" altLang="fr-FR" sz="1700" b="1" dirty="0">
                <a:solidFill>
                  <a:srgbClr val="000000"/>
                </a:solidFill>
                <a:latin typeface="Arial" panose="020B0604020202020204" pitchFamily="34" charset="0"/>
                <a:cs typeface="Arial" panose="020B0604020202020204" pitchFamily="34" charset="0"/>
              </a:rPr>
              <a:t>Feed-back</a:t>
            </a:r>
            <a:r>
              <a:rPr lang="fr-FR" altLang="fr-FR" sz="1700" dirty="0">
                <a:solidFill>
                  <a:srgbClr val="000000"/>
                </a:solidFill>
                <a:latin typeface="Arial" panose="020B0604020202020204" pitchFamily="34" charset="0"/>
                <a:cs typeface="Arial" panose="020B0604020202020204" pitchFamily="34" charset="0"/>
              </a:rPr>
              <a:t> sur la qualité du nœud</a:t>
            </a: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a:t>
            </a:r>
          </a:p>
          <a:p>
            <a:pPr>
              <a:defRPr/>
            </a:pPr>
            <a:endParaRPr lang="fr-FR" altLang="fr-FR" sz="1700" dirty="0">
              <a:solidFill>
                <a:srgbClr val="000000"/>
              </a:solidFill>
              <a:latin typeface="Arial" panose="020B0604020202020204" pitchFamily="34" charset="0"/>
              <a:cs typeface="Arial" panose="020B0604020202020204" pitchFamily="34" charset="0"/>
            </a:endParaRP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Essai  5 : </a:t>
            </a:r>
          </a:p>
          <a:p>
            <a:pPr marL="771582" lvl="2" indent="-301923">
              <a:buFontTx/>
              <a:buChar char="-"/>
              <a:defRPr/>
            </a:pPr>
            <a:r>
              <a:rPr lang="fr-FR" altLang="fr-FR" sz="1700" b="1" dirty="0">
                <a:solidFill>
                  <a:srgbClr val="000000"/>
                </a:solidFill>
                <a:latin typeface="Arial" panose="020B0604020202020204" pitchFamily="34" charset="0"/>
                <a:cs typeface="Arial" panose="020B0604020202020204" pitchFamily="34" charset="0"/>
              </a:rPr>
              <a:t>Consultation </a:t>
            </a:r>
            <a:r>
              <a:rPr lang="fr-FR" altLang="fr-FR" sz="1700" dirty="0">
                <a:solidFill>
                  <a:srgbClr val="000000"/>
                </a:solidFill>
                <a:latin typeface="Arial" panose="020B0604020202020204" pitchFamily="34" charset="0"/>
                <a:cs typeface="Arial" panose="020B0604020202020204" pitchFamily="34" charset="0"/>
              </a:rPr>
              <a:t>des 16 instructions relatives à la réalisation du point de suture et </a:t>
            </a:r>
            <a:r>
              <a:rPr lang="fr-FR" altLang="fr-FR" sz="1700" b="1" dirty="0">
                <a:solidFill>
                  <a:srgbClr val="000000"/>
                </a:solidFill>
                <a:latin typeface="Arial" panose="020B0604020202020204" pitchFamily="34" charset="0"/>
                <a:cs typeface="Arial" panose="020B0604020202020204" pitchFamily="34" charset="0"/>
              </a:rPr>
              <a:t>exécution</a:t>
            </a:r>
            <a:r>
              <a:rPr lang="fr-FR" altLang="fr-FR" sz="1700" dirty="0">
                <a:solidFill>
                  <a:srgbClr val="000000"/>
                </a:solidFill>
                <a:latin typeface="Arial" panose="020B0604020202020204" pitchFamily="34" charset="0"/>
                <a:cs typeface="Arial" panose="020B0604020202020204" pitchFamily="34" charset="0"/>
              </a:rPr>
              <a:t> des actions correspondantes (durée et nombre de visualisations non limitées ; possibilité de réaliser les actions à tout moment)</a:t>
            </a:r>
          </a:p>
          <a:p>
            <a:pPr marL="771582" lvl="2" indent="-301923">
              <a:spcBef>
                <a:spcPts val="634"/>
              </a:spcBef>
              <a:buFontTx/>
              <a:buChar char="-"/>
              <a:defRPr/>
            </a:pPr>
            <a:r>
              <a:rPr lang="fr-FR" altLang="fr-FR" sz="1700" b="1" dirty="0">
                <a:solidFill>
                  <a:srgbClr val="000000"/>
                </a:solidFill>
                <a:latin typeface="Arial" panose="020B0604020202020204" pitchFamily="34" charset="0"/>
                <a:cs typeface="Arial" panose="020B0604020202020204" pitchFamily="34" charset="0"/>
              </a:rPr>
              <a:t>Feed-back</a:t>
            </a:r>
            <a:r>
              <a:rPr lang="fr-FR" altLang="fr-FR" sz="1700" dirty="0">
                <a:solidFill>
                  <a:srgbClr val="000000"/>
                </a:solidFill>
                <a:latin typeface="Arial" panose="020B0604020202020204" pitchFamily="34" charset="0"/>
                <a:cs typeface="Arial" panose="020B0604020202020204" pitchFamily="34" charset="0"/>
              </a:rPr>
              <a:t> sur la qualité du nœud</a:t>
            </a: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33</a:t>
            </a:fld>
            <a:endParaRPr lang="fr-FR"/>
          </a:p>
        </p:txBody>
      </p:sp>
    </p:spTree>
    <p:extLst>
      <p:ext uri="{BB962C8B-B14F-4D97-AF65-F5344CB8AC3E}">
        <p14:creationId xmlns:p14="http://schemas.microsoft.com/office/powerpoint/2010/main" val="66226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sz="1700" b="1" dirty="0">
                <a:solidFill>
                  <a:srgbClr val="000000"/>
                </a:solidFill>
                <a:latin typeface="Arial" panose="020B0604020202020204" pitchFamily="34" charset="0"/>
                <a:cs typeface="Arial" panose="020B0604020202020204" pitchFamily="34" charset="0"/>
              </a:rPr>
              <a:t>Phase 1 : Consultation des instructions relatives aux prérequis</a:t>
            </a:r>
          </a:p>
          <a:p>
            <a:pPr marL="301923" indent="-301923">
              <a:buFontTx/>
              <a:buChar char="-"/>
              <a:defRPr/>
            </a:pPr>
            <a:r>
              <a:rPr lang="fr-FR" altLang="fr-FR" sz="1700" dirty="0">
                <a:solidFill>
                  <a:srgbClr val="000000"/>
                </a:solidFill>
                <a:latin typeface="Arial" panose="020B0604020202020204" pitchFamily="34" charset="0"/>
                <a:cs typeface="Arial" panose="020B0604020202020204" pitchFamily="34" charset="0"/>
              </a:rPr>
              <a:t>Instruments à utiliser</a:t>
            </a:r>
          </a:p>
          <a:p>
            <a:pPr marL="301923" indent="-301923">
              <a:buFontTx/>
              <a:buChar char="-"/>
              <a:defRPr/>
            </a:pPr>
            <a:r>
              <a:rPr lang="fr-FR" altLang="fr-FR" sz="1700" dirty="0">
                <a:solidFill>
                  <a:srgbClr val="000000"/>
                </a:solidFill>
                <a:latin typeface="Arial" panose="020B0604020202020204" pitchFamily="34" charset="0"/>
                <a:cs typeface="Arial" panose="020B0604020202020204" pitchFamily="34" charset="0"/>
              </a:rPr>
              <a:t>Erreurs à éviter</a:t>
            </a:r>
          </a:p>
          <a:p>
            <a:pPr marL="301923" indent="-301923">
              <a:buFontTx/>
              <a:buChar char="-"/>
              <a:defRPr/>
            </a:pPr>
            <a:endParaRPr lang="fr-FR" altLang="fr-FR" sz="1700" dirty="0">
              <a:solidFill>
                <a:srgbClr val="000000"/>
              </a:solidFill>
              <a:latin typeface="Arial" panose="020B0604020202020204" pitchFamily="34" charset="0"/>
              <a:cs typeface="Arial" panose="020B0604020202020204" pitchFamily="34" charset="0"/>
            </a:endParaRPr>
          </a:p>
          <a:p>
            <a:pPr>
              <a:defRPr/>
            </a:pPr>
            <a:r>
              <a:rPr lang="fr-FR" altLang="fr-FR" sz="1700" b="1" dirty="0">
                <a:solidFill>
                  <a:srgbClr val="000000"/>
                </a:solidFill>
                <a:latin typeface="Arial" panose="020B0604020202020204" pitchFamily="34" charset="0"/>
                <a:cs typeface="Arial" panose="020B0604020202020204" pitchFamily="34" charset="0"/>
              </a:rPr>
              <a:t>Phase 2 : apprentissage et réalisation du point de suture proprement dit (x 5)</a:t>
            </a:r>
            <a:r>
              <a:rPr lang="fr-FR" altLang="fr-FR" sz="1700" dirty="0">
                <a:solidFill>
                  <a:srgbClr val="000000"/>
                </a:solidFill>
                <a:latin typeface="Arial" panose="020B0604020202020204" pitchFamily="34" charset="0"/>
                <a:cs typeface="Arial" panose="020B0604020202020204" pitchFamily="34" charset="0"/>
              </a:rPr>
              <a:t> </a:t>
            </a:r>
          </a:p>
          <a:p>
            <a:pPr>
              <a:defRPr/>
            </a:pPr>
            <a:endParaRPr lang="fr-FR" altLang="fr-FR" sz="1700" dirty="0">
              <a:solidFill>
                <a:srgbClr val="000000"/>
              </a:solidFill>
              <a:latin typeface="Arial" panose="020B0604020202020204" pitchFamily="34" charset="0"/>
              <a:cs typeface="Arial" panose="020B0604020202020204" pitchFamily="34" charset="0"/>
            </a:endParaRPr>
          </a:p>
          <a:p>
            <a:pPr>
              <a:defRPr/>
            </a:pPr>
            <a:r>
              <a:rPr lang="fr-FR" altLang="fr-FR" sz="1700" dirty="0">
                <a:solidFill>
                  <a:srgbClr val="000000"/>
                </a:solidFill>
                <a:latin typeface="Arial" panose="020B0604020202020204" pitchFamily="34" charset="0"/>
                <a:cs typeface="Arial" panose="020B0604020202020204" pitchFamily="34" charset="0"/>
              </a:rPr>
              <a:t>Chaque participant a dû faire 5 fois la tâche (5 essais) :</a:t>
            </a:r>
          </a:p>
          <a:p>
            <a:pPr>
              <a:defRPr/>
            </a:pPr>
            <a:endParaRPr lang="fr-FR" altLang="fr-FR" sz="1700" b="1" dirty="0">
              <a:solidFill>
                <a:srgbClr val="000000"/>
              </a:solidFill>
              <a:latin typeface="Arial" panose="020B0604020202020204" pitchFamily="34" charset="0"/>
              <a:cs typeface="Arial" panose="020B0604020202020204" pitchFamily="34" charset="0"/>
            </a:endParaRP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Essai 1 : </a:t>
            </a:r>
          </a:p>
          <a:p>
            <a:pPr marL="771582" lvl="2" indent="-301923">
              <a:buFontTx/>
              <a:buChar char="-"/>
              <a:defRPr/>
            </a:pPr>
            <a:r>
              <a:rPr lang="fr-FR" altLang="fr-FR" sz="1700" b="1" dirty="0">
                <a:solidFill>
                  <a:srgbClr val="000000"/>
                </a:solidFill>
                <a:latin typeface="Arial" panose="020B0604020202020204" pitchFamily="34" charset="0"/>
                <a:cs typeface="Arial" panose="020B0604020202020204" pitchFamily="34" charset="0"/>
              </a:rPr>
              <a:t>Consultation</a:t>
            </a:r>
            <a:r>
              <a:rPr lang="fr-FR" altLang="fr-FR" sz="1700" dirty="0">
                <a:solidFill>
                  <a:srgbClr val="000000"/>
                </a:solidFill>
                <a:latin typeface="Arial" panose="020B0604020202020204" pitchFamily="34" charset="0"/>
                <a:cs typeface="Arial" panose="020B0604020202020204" pitchFamily="34" charset="0"/>
              </a:rPr>
              <a:t> des 16 instructions relatives à la réalisation du point de suture et </a:t>
            </a:r>
            <a:r>
              <a:rPr lang="fr-FR" altLang="fr-FR" sz="1700" b="1" dirty="0">
                <a:solidFill>
                  <a:srgbClr val="000000"/>
                </a:solidFill>
                <a:latin typeface="Arial" panose="020B0604020202020204" pitchFamily="34" charset="0"/>
                <a:cs typeface="Arial" panose="020B0604020202020204" pitchFamily="34" charset="0"/>
              </a:rPr>
              <a:t>exécution</a:t>
            </a:r>
            <a:r>
              <a:rPr lang="fr-FR" altLang="fr-FR" sz="1700" dirty="0">
                <a:solidFill>
                  <a:srgbClr val="000000"/>
                </a:solidFill>
                <a:latin typeface="Arial" panose="020B0604020202020204" pitchFamily="34" charset="0"/>
                <a:cs typeface="Arial" panose="020B0604020202020204" pitchFamily="34" charset="0"/>
              </a:rPr>
              <a:t> des actions correspondantes (durée et nombre de visualisations non limitées ; possibilité de réaliser les actions à tout moment)</a:t>
            </a:r>
          </a:p>
          <a:p>
            <a:pPr marL="771582" lvl="2" indent="-301923">
              <a:spcBef>
                <a:spcPts val="634"/>
              </a:spcBef>
              <a:buFontTx/>
              <a:buChar char="-"/>
              <a:defRPr/>
            </a:pPr>
            <a:r>
              <a:rPr lang="fr-FR" altLang="fr-FR" sz="1700" b="1" dirty="0">
                <a:solidFill>
                  <a:srgbClr val="000000"/>
                </a:solidFill>
                <a:latin typeface="Arial" panose="020B0604020202020204" pitchFamily="34" charset="0"/>
                <a:cs typeface="Arial" panose="020B0604020202020204" pitchFamily="34" charset="0"/>
              </a:rPr>
              <a:t>Feed-back</a:t>
            </a:r>
            <a:r>
              <a:rPr lang="fr-FR" altLang="fr-FR" sz="1700" dirty="0">
                <a:solidFill>
                  <a:srgbClr val="000000"/>
                </a:solidFill>
                <a:latin typeface="Arial" panose="020B0604020202020204" pitchFamily="34" charset="0"/>
                <a:cs typeface="Arial" panose="020B0604020202020204" pitchFamily="34" charset="0"/>
              </a:rPr>
              <a:t> sur la qualité du nœud</a:t>
            </a: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a:t>
            </a:r>
          </a:p>
          <a:p>
            <a:pPr>
              <a:defRPr/>
            </a:pPr>
            <a:endParaRPr lang="fr-FR" altLang="fr-FR" sz="1700" dirty="0">
              <a:solidFill>
                <a:srgbClr val="000000"/>
              </a:solidFill>
              <a:latin typeface="Arial" panose="020B0604020202020204" pitchFamily="34" charset="0"/>
              <a:cs typeface="Arial" panose="020B0604020202020204" pitchFamily="34" charset="0"/>
            </a:endParaRPr>
          </a:p>
          <a:p>
            <a:pPr marL="301923" indent="-301923">
              <a:buFont typeface="Wingdings" panose="05000000000000000000" pitchFamily="2" charset="2"/>
              <a:buChar char="§"/>
              <a:defRPr/>
            </a:pPr>
            <a:r>
              <a:rPr lang="fr-FR" altLang="fr-FR" sz="1700" dirty="0">
                <a:solidFill>
                  <a:srgbClr val="000000"/>
                </a:solidFill>
                <a:latin typeface="Arial" panose="020B0604020202020204" pitchFamily="34" charset="0"/>
                <a:cs typeface="Arial" panose="020B0604020202020204" pitchFamily="34" charset="0"/>
              </a:rPr>
              <a:t>Essai  5 : </a:t>
            </a:r>
          </a:p>
          <a:p>
            <a:pPr marL="771582" lvl="2" indent="-301923">
              <a:buFontTx/>
              <a:buChar char="-"/>
              <a:defRPr/>
            </a:pPr>
            <a:r>
              <a:rPr lang="fr-FR" altLang="fr-FR" sz="1700" b="1" dirty="0">
                <a:solidFill>
                  <a:srgbClr val="000000"/>
                </a:solidFill>
                <a:latin typeface="Arial" panose="020B0604020202020204" pitchFamily="34" charset="0"/>
                <a:cs typeface="Arial" panose="020B0604020202020204" pitchFamily="34" charset="0"/>
              </a:rPr>
              <a:t>Consultation </a:t>
            </a:r>
            <a:r>
              <a:rPr lang="fr-FR" altLang="fr-FR" sz="1700" dirty="0">
                <a:solidFill>
                  <a:srgbClr val="000000"/>
                </a:solidFill>
                <a:latin typeface="Arial" panose="020B0604020202020204" pitchFamily="34" charset="0"/>
                <a:cs typeface="Arial" panose="020B0604020202020204" pitchFamily="34" charset="0"/>
              </a:rPr>
              <a:t>des 16 instructions relatives à la réalisation du point de suture et </a:t>
            </a:r>
            <a:r>
              <a:rPr lang="fr-FR" altLang="fr-FR" sz="1700" b="1" dirty="0">
                <a:solidFill>
                  <a:srgbClr val="000000"/>
                </a:solidFill>
                <a:latin typeface="Arial" panose="020B0604020202020204" pitchFamily="34" charset="0"/>
                <a:cs typeface="Arial" panose="020B0604020202020204" pitchFamily="34" charset="0"/>
              </a:rPr>
              <a:t>exécution</a:t>
            </a:r>
            <a:r>
              <a:rPr lang="fr-FR" altLang="fr-FR" sz="1700" dirty="0">
                <a:solidFill>
                  <a:srgbClr val="000000"/>
                </a:solidFill>
                <a:latin typeface="Arial" panose="020B0604020202020204" pitchFamily="34" charset="0"/>
                <a:cs typeface="Arial" panose="020B0604020202020204" pitchFamily="34" charset="0"/>
              </a:rPr>
              <a:t> des actions correspondantes (durée et nombre de visualisations non limitées ; possibilité de réaliser les actions à tout moment)</a:t>
            </a:r>
          </a:p>
          <a:p>
            <a:pPr marL="771582" lvl="2" indent="-301923">
              <a:spcBef>
                <a:spcPts val="634"/>
              </a:spcBef>
              <a:buFontTx/>
              <a:buChar char="-"/>
              <a:defRPr/>
            </a:pPr>
            <a:r>
              <a:rPr lang="fr-FR" altLang="fr-FR" sz="1700" b="1" dirty="0">
                <a:solidFill>
                  <a:srgbClr val="000000"/>
                </a:solidFill>
                <a:latin typeface="Arial" panose="020B0604020202020204" pitchFamily="34" charset="0"/>
                <a:cs typeface="Arial" panose="020B0604020202020204" pitchFamily="34" charset="0"/>
              </a:rPr>
              <a:t>Feed-back</a:t>
            </a:r>
            <a:r>
              <a:rPr lang="fr-FR" altLang="fr-FR" sz="1700" dirty="0">
                <a:solidFill>
                  <a:srgbClr val="000000"/>
                </a:solidFill>
                <a:latin typeface="Arial" panose="020B0604020202020204" pitchFamily="34" charset="0"/>
                <a:cs typeface="Arial" panose="020B0604020202020204" pitchFamily="34" charset="0"/>
              </a:rPr>
              <a:t> sur la qualité du nœud</a:t>
            </a: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34</a:t>
            </a:fld>
            <a:endParaRPr lang="fr-FR"/>
          </a:p>
        </p:txBody>
      </p:sp>
    </p:spTree>
    <p:extLst>
      <p:ext uri="{BB962C8B-B14F-4D97-AF65-F5344CB8AC3E}">
        <p14:creationId xmlns:p14="http://schemas.microsoft.com/office/powerpoint/2010/main" val="88808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sz="1300" b="1" dirty="0">
                <a:solidFill>
                  <a:srgbClr val="000000"/>
                </a:solidFill>
                <a:cs typeface="Arial" panose="020B0604020202020204" pitchFamily="34" charset="0"/>
              </a:rPr>
              <a:t>Tâche : 	</a:t>
            </a:r>
            <a:r>
              <a:rPr lang="fr-FR" altLang="fr-FR" sz="1300" dirty="0">
                <a:solidFill>
                  <a:srgbClr val="000000"/>
                </a:solidFill>
                <a:cs typeface="Arial" panose="020B0604020202020204" pitchFamily="34" charset="0"/>
              </a:rPr>
              <a:t>36 jeunes adultes devaient apprendre à réaliser 4 nœuds nautiques :</a:t>
            </a:r>
          </a:p>
          <a:p>
            <a:pPr>
              <a:defRPr/>
            </a:pPr>
            <a:endParaRPr lang="fr-FR" altLang="fr-FR" sz="1300" dirty="0">
              <a:solidFill>
                <a:srgbClr val="000000"/>
              </a:solidFill>
              <a:cs typeface="Arial" panose="020B0604020202020204" pitchFamily="34" charset="0"/>
            </a:endParaRPr>
          </a:p>
          <a:p>
            <a:pPr>
              <a:defRPr/>
            </a:pPr>
            <a:r>
              <a:rPr lang="fr-FR" altLang="fr-FR" sz="1300" b="1" dirty="0">
                <a:solidFill>
                  <a:srgbClr val="000000"/>
                </a:solidFill>
                <a:cs typeface="Arial" panose="020B0604020202020204" pitchFamily="34" charset="0"/>
              </a:rPr>
              <a:t>Procédure pour chaque nœud :</a:t>
            </a:r>
            <a:endParaRPr lang="fr-FR" altLang="fr-FR" sz="1300" b="1" dirty="0">
              <a:solidFill>
                <a:srgbClr val="1C1C1C"/>
              </a:solidFill>
              <a:cs typeface="Arial" panose="020B0604020202020204" pitchFamily="34" charset="0"/>
            </a:endParaRPr>
          </a:p>
          <a:p>
            <a:pPr marL="187863" indent="-187863">
              <a:spcBef>
                <a:spcPct val="30000"/>
              </a:spcBef>
              <a:buFontTx/>
              <a:buChar char="-"/>
              <a:defRPr/>
            </a:pPr>
            <a:r>
              <a:rPr lang="fr-FR" altLang="fr-FR" sz="1300" b="1" dirty="0">
                <a:solidFill>
                  <a:srgbClr val="1C1C1C"/>
                </a:solidFill>
                <a:cs typeface="Arial" panose="020B0604020202020204" pitchFamily="34" charset="0"/>
              </a:rPr>
              <a:t>Phase 1 : </a:t>
            </a:r>
            <a:r>
              <a:rPr lang="fr-FR" altLang="fr-FR" sz="1300" dirty="0">
                <a:solidFill>
                  <a:srgbClr val="1C1C1C"/>
                </a:solidFill>
                <a:cs typeface="Arial" panose="020B0604020202020204" pitchFamily="34" charset="0"/>
              </a:rPr>
              <a:t>apprentissage (vidéo) </a:t>
            </a:r>
          </a:p>
          <a:p>
            <a:pPr>
              <a:defRPr/>
            </a:pPr>
            <a:r>
              <a:rPr lang="fr-FR" altLang="fr-FR" sz="1300" dirty="0">
                <a:solidFill>
                  <a:srgbClr val="1C1C1C"/>
                </a:solidFill>
                <a:cs typeface="Arial" panose="020B0604020202020204" pitchFamily="34" charset="0"/>
              </a:rPr>
              <a:t>La moitié des participants pouvait interagir avec la vidéo (vitesse + direction)</a:t>
            </a:r>
          </a:p>
          <a:p>
            <a:pPr>
              <a:spcBef>
                <a:spcPct val="30000"/>
              </a:spcBef>
              <a:defRPr/>
            </a:pPr>
            <a:r>
              <a:rPr lang="fr-FR" altLang="fr-FR" sz="1300" dirty="0">
                <a:solidFill>
                  <a:srgbClr val="1C1C1C"/>
                </a:solidFill>
                <a:cs typeface="Arial" panose="020B0604020202020204" pitchFamily="34" charset="0"/>
              </a:rPr>
              <a:t>L’autre moitié disposait de la même vidéo en mode non interactif (ils pouvaient visionner la vidéo autant de fois qu’ils le voulaient mais ne pouvaient ni revenir en arrière ni modifier sa vitesse.</a:t>
            </a:r>
          </a:p>
          <a:p>
            <a:pPr marL="187863" indent="-187863">
              <a:spcBef>
                <a:spcPct val="30000"/>
              </a:spcBef>
              <a:buFontTx/>
              <a:buChar char="-"/>
              <a:defRPr/>
            </a:pPr>
            <a:r>
              <a:rPr lang="fr-FR" altLang="fr-FR" sz="1300" b="1" dirty="0">
                <a:solidFill>
                  <a:srgbClr val="1C1C1C"/>
                </a:solidFill>
                <a:cs typeface="Arial" panose="020B0604020202020204" pitchFamily="34" charset="0"/>
              </a:rPr>
              <a:t>Phase 2 : </a:t>
            </a:r>
            <a:r>
              <a:rPr lang="fr-FR" altLang="fr-FR" sz="1300" dirty="0">
                <a:solidFill>
                  <a:srgbClr val="1C1C1C"/>
                </a:solidFill>
                <a:cs typeface="Arial" panose="020B0604020202020204" pitchFamily="34" charset="0"/>
              </a:rPr>
              <a:t>exécution</a:t>
            </a: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36</a:t>
            </a:fld>
            <a:endParaRPr lang="fr-FR"/>
          </a:p>
        </p:txBody>
      </p:sp>
    </p:spTree>
    <p:extLst>
      <p:ext uri="{BB962C8B-B14F-4D97-AF65-F5344CB8AC3E}">
        <p14:creationId xmlns:p14="http://schemas.microsoft.com/office/powerpoint/2010/main" val="3476394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37</a:t>
            </a:fld>
            <a:endParaRPr lang="fr-FR"/>
          </a:p>
        </p:txBody>
      </p:sp>
    </p:spTree>
    <p:extLst>
      <p:ext uri="{BB962C8B-B14F-4D97-AF65-F5344CB8AC3E}">
        <p14:creationId xmlns:p14="http://schemas.microsoft.com/office/powerpoint/2010/main" val="3885676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38</a:t>
            </a:fld>
            <a:endParaRPr lang="fr-FR"/>
          </a:p>
        </p:txBody>
      </p:sp>
    </p:spTree>
    <p:extLst>
      <p:ext uri="{BB962C8B-B14F-4D97-AF65-F5344CB8AC3E}">
        <p14:creationId xmlns:p14="http://schemas.microsoft.com/office/powerpoint/2010/main" val="3462986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39</a:t>
            </a:fld>
            <a:endParaRPr lang="fr-FR"/>
          </a:p>
        </p:txBody>
      </p:sp>
    </p:spTree>
    <p:extLst>
      <p:ext uri="{BB962C8B-B14F-4D97-AF65-F5344CB8AC3E}">
        <p14:creationId xmlns:p14="http://schemas.microsoft.com/office/powerpoint/2010/main" val="131707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40</a:t>
            </a:fld>
            <a:endParaRPr lang="fr-FR"/>
          </a:p>
        </p:txBody>
      </p:sp>
    </p:spTree>
    <p:extLst>
      <p:ext uri="{BB962C8B-B14F-4D97-AF65-F5344CB8AC3E}">
        <p14:creationId xmlns:p14="http://schemas.microsoft.com/office/powerpoint/2010/main" val="299480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4</a:t>
            </a:fld>
            <a:endParaRPr lang="fr-FR"/>
          </a:p>
        </p:txBody>
      </p:sp>
    </p:spTree>
    <p:extLst>
      <p:ext uri="{BB962C8B-B14F-4D97-AF65-F5344CB8AC3E}">
        <p14:creationId xmlns:p14="http://schemas.microsoft.com/office/powerpoint/2010/main" val="715994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6688" y="1373188"/>
            <a:ext cx="6584950" cy="37052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84F25A-E351-4A50-A4E3-DB821EACD15A}"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465053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6688" y="1373188"/>
            <a:ext cx="6584950" cy="37052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A84F25A-E351-4A50-A4E3-DB821EACD15A}"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83606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6688" y="1373188"/>
            <a:ext cx="6584950" cy="37052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A84F25A-E351-4A50-A4E3-DB821EACD15A}"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1165247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altLang="fr-FR" sz="1300" dirty="0">
              <a:solidFill>
                <a:srgbClr val="1C1C1C"/>
              </a:solidFill>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1033886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altLang="fr-FR" sz="1300" dirty="0">
              <a:solidFill>
                <a:srgbClr val="1C1C1C"/>
              </a:solidFill>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2773868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49</a:t>
            </a:fld>
            <a:endParaRPr lang="fr-FR"/>
          </a:p>
        </p:txBody>
      </p:sp>
    </p:spTree>
    <p:extLst>
      <p:ext uri="{BB962C8B-B14F-4D97-AF65-F5344CB8AC3E}">
        <p14:creationId xmlns:p14="http://schemas.microsoft.com/office/powerpoint/2010/main" val="1303795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653394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53</a:t>
            </a:fld>
            <a:endParaRPr lang="fr-FR"/>
          </a:p>
        </p:txBody>
      </p:sp>
    </p:spTree>
    <p:extLst>
      <p:ext uri="{BB962C8B-B14F-4D97-AF65-F5344CB8AC3E}">
        <p14:creationId xmlns:p14="http://schemas.microsoft.com/office/powerpoint/2010/main" val="619173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54</a:t>
            </a:fld>
            <a:endParaRPr lang="fr-FR"/>
          </a:p>
        </p:txBody>
      </p:sp>
    </p:spTree>
    <p:extLst>
      <p:ext uri="{BB962C8B-B14F-4D97-AF65-F5344CB8AC3E}">
        <p14:creationId xmlns:p14="http://schemas.microsoft.com/office/powerpoint/2010/main" val="1140517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55</a:t>
            </a:fld>
            <a:endParaRPr lang="fr-FR"/>
          </a:p>
        </p:txBody>
      </p:sp>
    </p:spTree>
    <p:extLst>
      <p:ext uri="{BB962C8B-B14F-4D97-AF65-F5344CB8AC3E}">
        <p14:creationId xmlns:p14="http://schemas.microsoft.com/office/powerpoint/2010/main" val="89192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Il ne faut pas confondre la procédure que l’on cherche à communiquer et le document qui a été spécialement conçu pour cela.</a:t>
            </a:r>
          </a:p>
          <a:p>
            <a:endParaRPr lang="fr-FR" dirty="0"/>
          </a:p>
          <a:p>
            <a:r>
              <a:rPr lang="fr-FR" dirty="0"/>
              <a:t>La</a:t>
            </a:r>
            <a:r>
              <a:rPr lang="fr-FR" baseline="0" dirty="0"/>
              <a:t> procédure est finalisée, et répond à la question comment faire pour …</a:t>
            </a:r>
          </a:p>
          <a:p>
            <a:endParaRPr lang="fr-FR" baseline="0" dirty="0"/>
          </a:p>
          <a:p>
            <a:r>
              <a:rPr lang="fr-FR" baseline="0" dirty="0"/>
              <a:t>Elle ne doit pas non plus être confondue avec le processus qui se définit comme la séquence d’actions et événements qui se déroulent entre un état initial et un état final (ex : l’hémolyse).</a:t>
            </a:r>
          </a:p>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5</a:t>
            </a:fld>
            <a:endParaRPr lang="fr-FR"/>
          </a:p>
        </p:txBody>
      </p:sp>
    </p:spTree>
    <p:extLst>
      <p:ext uri="{BB962C8B-B14F-4D97-AF65-F5344CB8AC3E}">
        <p14:creationId xmlns:p14="http://schemas.microsoft.com/office/powerpoint/2010/main" val="990223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56</a:t>
            </a:fld>
            <a:endParaRPr lang="fr-FR"/>
          </a:p>
        </p:txBody>
      </p:sp>
    </p:spTree>
    <p:extLst>
      <p:ext uri="{BB962C8B-B14F-4D97-AF65-F5344CB8AC3E}">
        <p14:creationId xmlns:p14="http://schemas.microsoft.com/office/powerpoint/2010/main" val="822669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2708564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58</a:t>
            </a:fld>
            <a:endParaRPr lang="fr-FR">
              <a:solidFill>
                <a:prstClr val="black"/>
              </a:solidFill>
            </a:endParaRPr>
          </a:p>
        </p:txBody>
      </p:sp>
    </p:spTree>
    <p:extLst>
      <p:ext uri="{BB962C8B-B14F-4D97-AF65-F5344CB8AC3E}">
        <p14:creationId xmlns:p14="http://schemas.microsoft.com/office/powerpoint/2010/main" val="2805644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85001" indent="-301923">
              <a:defRPr>
                <a:solidFill>
                  <a:schemeClr val="tx1"/>
                </a:solidFill>
                <a:latin typeface="Arial" pitchFamily="34" charset="0"/>
                <a:cs typeface="Arial" pitchFamily="34" charset="0"/>
              </a:defRPr>
            </a:lvl2pPr>
            <a:lvl3pPr marL="1207694" indent="-241539">
              <a:defRPr>
                <a:solidFill>
                  <a:schemeClr val="tx1"/>
                </a:solidFill>
                <a:latin typeface="Arial" pitchFamily="34" charset="0"/>
                <a:cs typeface="Arial" pitchFamily="34" charset="0"/>
              </a:defRPr>
            </a:lvl3pPr>
            <a:lvl4pPr marL="1690771" indent="-241539">
              <a:defRPr>
                <a:solidFill>
                  <a:schemeClr val="tx1"/>
                </a:solidFill>
                <a:latin typeface="Arial" pitchFamily="34" charset="0"/>
                <a:cs typeface="Arial" pitchFamily="34" charset="0"/>
              </a:defRPr>
            </a:lvl4pPr>
            <a:lvl5pPr marL="2173849" indent="-241539">
              <a:defRPr>
                <a:solidFill>
                  <a:schemeClr val="tx1"/>
                </a:solidFill>
                <a:latin typeface="Arial" pitchFamily="34" charset="0"/>
                <a:cs typeface="Arial" pitchFamily="34" charset="0"/>
              </a:defRPr>
            </a:lvl5pPr>
            <a:lvl6pPr marL="2656926" indent="-241539" eaLnBrk="0" fontAlgn="base" hangingPunct="0">
              <a:spcBef>
                <a:spcPct val="0"/>
              </a:spcBef>
              <a:spcAft>
                <a:spcPct val="0"/>
              </a:spcAft>
              <a:defRPr>
                <a:solidFill>
                  <a:schemeClr val="tx1"/>
                </a:solidFill>
                <a:latin typeface="Arial" pitchFamily="34" charset="0"/>
                <a:cs typeface="Arial" pitchFamily="34" charset="0"/>
              </a:defRPr>
            </a:lvl6pPr>
            <a:lvl7pPr marL="3140004" indent="-241539" eaLnBrk="0" fontAlgn="base" hangingPunct="0">
              <a:spcBef>
                <a:spcPct val="0"/>
              </a:spcBef>
              <a:spcAft>
                <a:spcPct val="0"/>
              </a:spcAft>
              <a:defRPr>
                <a:solidFill>
                  <a:schemeClr val="tx1"/>
                </a:solidFill>
                <a:latin typeface="Arial" pitchFamily="34" charset="0"/>
                <a:cs typeface="Arial" pitchFamily="34" charset="0"/>
              </a:defRPr>
            </a:lvl7pPr>
            <a:lvl8pPr marL="3623081" indent="-241539" eaLnBrk="0" fontAlgn="base" hangingPunct="0">
              <a:spcBef>
                <a:spcPct val="0"/>
              </a:spcBef>
              <a:spcAft>
                <a:spcPct val="0"/>
              </a:spcAft>
              <a:defRPr>
                <a:solidFill>
                  <a:schemeClr val="tx1"/>
                </a:solidFill>
                <a:latin typeface="Arial" pitchFamily="34" charset="0"/>
                <a:cs typeface="Arial" pitchFamily="34" charset="0"/>
              </a:defRPr>
            </a:lvl8pPr>
            <a:lvl9pPr marL="4106159" indent="-241539" eaLnBrk="0" fontAlgn="base" hangingPunct="0">
              <a:spcBef>
                <a:spcPct val="0"/>
              </a:spcBef>
              <a:spcAft>
                <a:spcPct val="0"/>
              </a:spcAft>
              <a:defRPr>
                <a:solidFill>
                  <a:schemeClr val="tx1"/>
                </a:solidFill>
                <a:latin typeface="Arial" pitchFamily="34" charset="0"/>
                <a:cs typeface="Arial" pitchFamily="34" charset="0"/>
              </a:defRPr>
            </a:lvl9pPr>
          </a:lstStyle>
          <a:p>
            <a:fld id="{93EAC97D-6075-466D-A367-C2A7487B57E9}" type="slidenum">
              <a:rPr lang="fr-FR" smtClean="0">
                <a:solidFill>
                  <a:srgbClr val="000000"/>
                </a:solidFill>
              </a:rPr>
              <a:pPr/>
              <a:t>59</a:t>
            </a:fld>
            <a:endParaRPr lang="fr-FR">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0450" y="5163238"/>
            <a:ext cx="5003485" cy="4890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itchFamily="34" charset="0"/>
                <a:cs typeface="Arial" pitchFamily="34" charset="0"/>
              </a:rPr>
              <a:t> </a:t>
            </a:r>
            <a:endParaRPr lang="fr-FR" dirty="0">
              <a:latin typeface="Arial" pitchFamily="34" charset="0"/>
              <a:cs typeface="Arial" pitchFamily="34" charset="0"/>
            </a:endParaRPr>
          </a:p>
          <a:p>
            <a:pPr eaLnBrk="1" hangingPunct="1"/>
            <a:endParaRPr lang="fr-FR" dirty="0">
              <a:latin typeface="Arial" pitchFamily="34" charset="0"/>
              <a:cs typeface="Arial" pitchFamily="34" charset="0"/>
            </a:endParaRPr>
          </a:p>
          <a:p>
            <a:pPr eaLnBrk="1" hangingPunct="1"/>
            <a:endParaRPr lang="fr-FR" altLang="fr-FR" dirty="0">
              <a:latin typeface="Arial" pitchFamily="34" charset="0"/>
              <a:cs typeface="Arial" pitchFamily="34" charset="0"/>
            </a:endParaRPr>
          </a:p>
        </p:txBody>
      </p:sp>
    </p:spTree>
    <p:extLst>
      <p:ext uri="{BB962C8B-B14F-4D97-AF65-F5344CB8AC3E}">
        <p14:creationId xmlns:p14="http://schemas.microsoft.com/office/powerpoint/2010/main" val="938750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85001" indent="-301923">
              <a:defRPr>
                <a:solidFill>
                  <a:schemeClr val="tx1"/>
                </a:solidFill>
                <a:latin typeface="Arial" pitchFamily="34" charset="0"/>
                <a:cs typeface="Arial" pitchFamily="34" charset="0"/>
              </a:defRPr>
            </a:lvl2pPr>
            <a:lvl3pPr marL="1207694" indent="-241539">
              <a:defRPr>
                <a:solidFill>
                  <a:schemeClr val="tx1"/>
                </a:solidFill>
                <a:latin typeface="Arial" pitchFamily="34" charset="0"/>
                <a:cs typeface="Arial" pitchFamily="34" charset="0"/>
              </a:defRPr>
            </a:lvl3pPr>
            <a:lvl4pPr marL="1690771" indent="-241539">
              <a:defRPr>
                <a:solidFill>
                  <a:schemeClr val="tx1"/>
                </a:solidFill>
                <a:latin typeface="Arial" pitchFamily="34" charset="0"/>
                <a:cs typeface="Arial" pitchFamily="34" charset="0"/>
              </a:defRPr>
            </a:lvl4pPr>
            <a:lvl5pPr marL="2173849" indent="-241539">
              <a:defRPr>
                <a:solidFill>
                  <a:schemeClr val="tx1"/>
                </a:solidFill>
                <a:latin typeface="Arial" pitchFamily="34" charset="0"/>
                <a:cs typeface="Arial" pitchFamily="34" charset="0"/>
              </a:defRPr>
            </a:lvl5pPr>
            <a:lvl6pPr marL="2656926" indent="-241539" eaLnBrk="0" fontAlgn="base" hangingPunct="0">
              <a:spcBef>
                <a:spcPct val="0"/>
              </a:spcBef>
              <a:spcAft>
                <a:spcPct val="0"/>
              </a:spcAft>
              <a:defRPr>
                <a:solidFill>
                  <a:schemeClr val="tx1"/>
                </a:solidFill>
                <a:latin typeface="Arial" pitchFamily="34" charset="0"/>
                <a:cs typeface="Arial" pitchFamily="34" charset="0"/>
              </a:defRPr>
            </a:lvl6pPr>
            <a:lvl7pPr marL="3140004" indent="-241539" eaLnBrk="0" fontAlgn="base" hangingPunct="0">
              <a:spcBef>
                <a:spcPct val="0"/>
              </a:spcBef>
              <a:spcAft>
                <a:spcPct val="0"/>
              </a:spcAft>
              <a:defRPr>
                <a:solidFill>
                  <a:schemeClr val="tx1"/>
                </a:solidFill>
                <a:latin typeface="Arial" pitchFamily="34" charset="0"/>
                <a:cs typeface="Arial" pitchFamily="34" charset="0"/>
              </a:defRPr>
            </a:lvl7pPr>
            <a:lvl8pPr marL="3623081" indent="-241539" eaLnBrk="0" fontAlgn="base" hangingPunct="0">
              <a:spcBef>
                <a:spcPct val="0"/>
              </a:spcBef>
              <a:spcAft>
                <a:spcPct val="0"/>
              </a:spcAft>
              <a:defRPr>
                <a:solidFill>
                  <a:schemeClr val="tx1"/>
                </a:solidFill>
                <a:latin typeface="Arial" pitchFamily="34" charset="0"/>
                <a:cs typeface="Arial" pitchFamily="34" charset="0"/>
              </a:defRPr>
            </a:lvl8pPr>
            <a:lvl9pPr marL="4106159" indent="-241539" eaLnBrk="0" fontAlgn="base" hangingPunct="0">
              <a:spcBef>
                <a:spcPct val="0"/>
              </a:spcBef>
              <a:spcAft>
                <a:spcPct val="0"/>
              </a:spcAft>
              <a:defRPr>
                <a:solidFill>
                  <a:schemeClr val="tx1"/>
                </a:solidFill>
                <a:latin typeface="Arial" pitchFamily="34" charset="0"/>
                <a:cs typeface="Arial" pitchFamily="34" charset="0"/>
              </a:defRPr>
            </a:lvl9pPr>
          </a:lstStyle>
          <a:p>
            <a:fld id="{93EAC97D-6075-466D-A367-C2A7487B57E9}" type="slidenum">
              <a:rPr lang="fr-FR" smtClean="0">
                <a:solidFill>
                  <a:srgbClr val="000000"/>
                </a:solidFill>
              </a:rPr>
              <a:pPr/>
              <a:t>60</a:t>
            </a:fld>
            <a:endParaRPr lang="fr-FR">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0450" y="5163238"/>
            <a:ext cx="5003485" cy="4890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latin typeface="Arial" pitchFamily="34" charset="0"/>
              <a:cs typeface="Arial" pitchFamily="34" charset="0"/>
            </a:endParaRPr>
          </a:p>
          <a:p>
            <a:pPr eaLnBrk="1" hangingPunct="1"/>
            <a:endParaRPr lang="fr-FR" dirty="0">
              <a:latin typeface="Arial" pitchFamily="34" charset="0"/>
              <a:cs typeface="Arial" pitchFamily="34" charset="0"/>
            </a:endParaRPr>
          </a:p>
          <a:p>
            <a:pPr eaLnBrk="1" hangingPunct="1"/>
            <a:endParaRPr lang="fr-FR" altLang="fr-FR" dirty="0">
              <a:latin typeface="Arial" pitchFamily="34" charset="0"/>
              <a:cs typeface="Arial" pitchFamily="34" charset="0"/>
            </a:endParaRPr>
          </a:p>
        </p:txBody>
      </p:sp>
    </p:spTree>
    <p:extLst>
      <p:ext uri="{BB962C8B-B14F-4D97-AF65-F5344CB8AC3E}">
        <p14:creationId xmlns:p14="http://schemas.microsoft.com/office/powerpoint/2010/main" val="3165098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85001" indent="-301923">
              <a:defRPr>
                <a:solidFill>
                  <a:schemeClr val="tx1"/>
                </a:solidFill>
                <a:latin typeface="Arial" pitchFamily="34" charset="0"/>
                <a:cs typeface="Arial" pitchFamily="34" charset="0"/>
              </a:defRPr>
            </a:lvl2pPr>
            <a:lvl3pPr marL="1207694" indent="-241539">
              <a:defRPr>
                <a:solidFill>
                  <a:schemeClr val="tx1"/>
                </a:solidFill>
                <a:latin typeface="Arial" pitchFamily="34" charset="0"/>
                <a:cs typeface="Arial" pitchFamily="34" charset="0"/>
              </a:defRPr>
            </a:lvl3pPr>
            <a:lvl4pPr marL="1690771" indent="-241539">
              <a:defRPr>
                <a:solidFill>
                  <a:schemeClr val="tx1"/>
                </a:solidFill>
                <a:latin typeface="Arial" pitchFamily="34" charset="0"/>
                <a:cs typeface="Arial" pitchFamily="34" charset="0"/>
              </a:defRPr>
            </a:lvl4pPr>
            <a:lvl5pPr marL="2173849" indent="-241539">
              <a:defRPr>
                <a:solidFill>
                  <a:schemeClr val="tx1"/>
                </a:solidFill>
                <a:latin typeface="Arial" pitchFamily="34" charset="0"/>
                <a:cs typeface="Arial" pitchFamily="34" charset="0"/>
              </a:defRPr>
            </a:lvl5pPr>
            <a:lvl6pPr marL="2656926" indent="-241539" eaLnBrk="0" fontAlgn="base" hangingPunct="0">
              <a:spcBef>
                <a:spcPct val="0"/>
              </a:spcBef>
              <a:spcAft>
                <a:spcPct val="0"/>
              </a:spcAft>
              <a:defRPr>
                <a:solidFill>
                  <a:schemeClr val="tx1"/>
                </a:solidFill>
                <a:latin typeface="Arial" pitchFamily="34" charset="0"/>
                <a:cs typeface="Arial" pitchFamily="34" charset="0"/>
              </a:defRPr>
            </a:lvl6pPr>
            <a:lvl7pPr marL="3140004" indent="-241539" eaLnBrk="0" fontAlgn="base" hangingPunct="0">
              <a:spcBef>
                <a:spcPct val="0"/>
              </a:spcBef>
              <a:spcAft>
                <a:spcPct val="0"/>
              </a:spcAft>
              <a:defRPr>
                <a:solidFill>
                  <a:schemeClr val="tx1"/>
                </a:solidFill>
                <a:latin typeface="Arial" pitchFamily="34" charset="0"/>
                <a:cs typeface="Arial" pitchFamily="34" charset="0"/>
              </a:defRPr>
            </a:lvl7pPr>
            <a:lvl8pPr marL="3623081" indent="-241539" eaLnBrk="0" fontAlgn="base" hangingPunct="0">
              <a:spcBef>
                <a:spcPct val="0"/>
              </a:spcBef>
              <a:spcAft>
                <a:spcPct val="0"/>
              </a:spcAft>
              <a:defRPr>
                <a:solidFill>
                  <a:schemeClr val="tx1"/>
                </a:solidFill>
                <a:latin typeface="Arial" pitchFamily="34" charset="0"/>
                <a:cs typeface="Arial" pitchFamily="34" charset="0"/>
              </a:defRPr>
            </a:lvl8pPr>
            <a:lvl9pPr marL="4106159" indent="-241539" eaLnBrk="0" fontAlgn="base" hangingPunct="0">
              <a:spcBef>
                <a:spcPct val="0"/>
              </a:spcBef>
              <a:spcAft>
                <a:spcPct val="0"/>
              </a:spcAft>
              <a:defRPr>
                <a:solidFill>
                  <a:schemeClr val="tx1"/>
                </a:solidFill>
                <a:latin typeface="Arial" pitchFamily="34" charset="0"/>
                <a:cs typeface="Arial" pitchFamily="34" charset="0"/>
              </a:defRPr>
            </a:lvl9pPr>
          </a:lstStyle>
          <a:p>
            <a:fld id="{93EAC97D-6075-466D-A367-C2A7487B57E9}" type="slidenum">
              <a:rPr lang="fr-FR" smtClean="0">
                <a:solidFill>
                  <a:srgbClr val="000000"/>
                </a:solidFill>
              </a:rPr>
              <a:pPr/>
              <a:t>61</a:t>
            </a:fld>
            <a:endParaRPr lang="fr-FR">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0450" y="5163238"/>
            <a:ext cx="5003485" cy="4890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Arial" pitchFamily="34" charset="0"/>
              <a:cs typeface="Arial" pitchFamily="34" charset="0"/>
            </a:endParaRPr>
          </a:p>
        </p:txBody>
      </p:sp>
    </p:spTree>
    <p:extLst>
      <p:ext uri="{BB962C8B-B14F-4D97-AF65-F5344CB8AC3E}">
        <p14:creationId xmlns:p14="http://schemas.microsoft.com/office/powerpoint/2010/main" val="2050642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Mais avant cela je vais vous dire pourquoi je me suis intéressé à ces documents.</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6</a:t>
            </a:fld>
            <a:endParaRPr lang="fr-FR"/>
          </a:p>
        </p:txBody>
      </p:sp>
    </p:spTree>
    <p:extLst>
      <p:ext uri="{BB962C8B-B14F-4D97-AF65-F5344CB8AC3E}">
        <p14:creationId xmlns:p14="http://schemas.microsoft.com/office/powerpoint/2010/main" val="246607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fr-FR" dirty="0"/>
              <a:t>La réponse</a:t>
            </a:r>
            <a:r>
              <a:rPr lang="fr-FR" baseline="0" dirty="0"/>
              <a:t> est qu’un jour où j’ai dû monter pour la première fois des chaînes ma voiture j’ai mis environ 2H30 pour comprendre le mode d’emploi et parvenir difficilement à un montage correct.</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7</a:t>
            </a:fld>
            <a:endParaRPr lang="fr-FR"/>
          </a:p>
        </p:txBody>
      </p:sp>
    </p:spTree>
    <p:extLst>
      <p:ext uri="{BB962C8B-B14F-4D97-AF65-F5344CB8AC3E}">
        <p14:creationId xmlns:p14="http://schemas.microsoft.com/office/powerpoint/2010/main" val="49022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fr-FR" dirty="0"/>
              <a:t>La réponse</a:t>
            </a:r>
            <a:r>
              <a:rPr lang="fr-FR" baseline="0" dirty="0"/>
              <a:t> est qu’un jour où j’ai dû monter pour la première fois des chaînes ma voiture j’ai mis environ 2H30 pour comprendre le mode d’emploi et parvenir difficilement à un </a:t>
            </a:r>
            <a:r>
              <a:rPr lang="fr-FR" baseline="0"/>
              <a:t>montage correct.</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8</a:t>
            </a:fld>
            <a:endParaRPr lang="fr-FR"/>
          </a:p>
        </p:txBody>
      </p:sp>
    </p:spTree>
    <p:extLst>
      <p:ext uri="{BB962C8B-B14F-4D97-AF65-F5344CB8AC3E}">
        <p14:creationId xmlns:p14="http://schemas.microsoft.com/office/powerpoint/2010/main" val="248119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J’ai créé la petite</a:t>
            </a:r>
            <a:r>
              <a:rPr lang="fr-FR" baseline="0" dirty="0"/>
              <a:t> animation que vous voyez ici</a:t>
            </a:r>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348634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726DE2-3067-45CC-AF91-FDBCFA34FEAE}" type="slidenum">
              <a:rPr lang="fr-FR" smtClean="0"/>
              <a:t>12</a:t>
            </a:fld>
            <a:endParaRPr lang="fr-FR"/>
          </a:p>
        </p:txBody>
      </p:sp>
    </p:spTree>
    <p:extLst>
      <p:ext uri="{BB962C8B-B14F-4D97-AF65-F5344CB8AC3E}">
        <p14:creationId xmlns:p14="http://schemas.microsoft.com/office/powerpoint/2010/main" val="16436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841772"/>
            <a:ext cx="7372350" cy="1790700"/>
          </a:xfrm>
        </p:spPr>
        <p:txBody>
          <a:bodyPr anchor="b"/>
          <a:lstStyle>
            <a:lvl1pPr algn="l">
              <a:defRPr sz="4500"/>
            </a:lvl1pPr>
          </a:lstStyle>
          <a:p>
            <a:r>
              <a:rPr lang="fr-FR" dirty="0"/>
              <a:t>Modifiez le style du titre</a:t>
            </a:r>
            <a:endParaRPr lang="en-US" dirty="0"/>
          </a:p>
        </p:txBody>
      </p:sp>
      <p:sp>
        <p:nvSpPr>
          <p:cNvPr id="3" name="Subtitle 2"/>
          <p:cNvSpPr>
            <a:spLocks noGrp="1"/>
          </p:cNvSpPr>
          <p:nvPr>
            <p:ph type="subTitle" idx="1"/>
          </p:nvPr>
        </p:nvSpPr>
        <p:spPr>
          <a:xfrm>
            <a:off x="628650" y="2701528"/>
            <a:ext cx="7372350" cy="160020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0514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5"/>
            <a:ext cx="1971675" cy="402949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5"/>
            <a:ext cx="5800725" cy="402949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01621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p>
        </p:txBody>
      </p:sp>
      <p:sp>
        <p:nvSpPr>
          <p:cNvPr id="7" name="Titre 6"/>
          <p:cNvSpPr>
            <a:spLocks noGrp="1"/>
          </p:cNvSpPr>
          <p:nvPr>
            <p:ph type="title"/>
          </p:nvPr>
        </p:nvSpPr>
        <p:spPr>
          <a:xfrm>
            <a:off x="715433" y="105032"/>
            <a:ext cx="7886700" cy="994172"/>
          </a:xfrm>
          <a:prstGeom prst="rect">
            <a:avLst/>
          </a:prstGeom>
        </p:spPr>
        <p:txBody>
          <a:bodyPr/>
          <a:lstStyle/>
          <a:p>
            <a:r>
              <a:rPr lang="fr-FR"/>
              <a:t>Modifiez le style du titre</a:t>
            </a:r>
            <a:endParaRPr lang="en-GB"/>
          </a:p>
        </p:txBody>
      </p:sp>
      <p:sp>
        <p:nvSpPr>
          <p:cNvPr id="8" name="Espace réservé du numéro de diapositive 7"/>
          <p:cNvSpPr>
            <a:spLocks noGrp="1"/>
          </p:cNvSpPr>
          <p:nvPr>
            <p:ph type="sldNum" sz="quarter" idx="10"/>
          </p:nvPr>
        </p:nvSpPr>
        <p:spPr/>
        <p:txBody>
          <a:bodyPr/>
          <a:lstStyle/>
          <a:p>
            <a:pPr>
              <a:defRPr/>
            </a:pPr>
            <a:fld id="{F2F6A575-712B-4FE7-8491-3684F1360D03}" type="slidenum">
              <a:rPr lang="fr-FR" smtClean="0">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146667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B1132-7C54-4DDC-BFEC-A87FC43DFCC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03701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C69F0-E2EB-4433-9316-AF1203C6BC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0095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Cliquez pour modifier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Espace réservé du pied de pag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F16AE5-C885-4CFB-99A4-7E6D1FBCFD0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59746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8"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8F2AA-D2BC-4C19-8E8F-C188BD93F04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71110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Cliquez pour modifier le style du titre</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623F06-CF2B-4EDE-8C4C-770876B715C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2604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F16964-98D4-4EF1-9D01-3FE4DD5DAC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117891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a:prstGeom prst="rect">
            <a:avLst/>
          </a:prstGeo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Espace réservé du pied de pag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F0AB66-3972-4416-BC8A-BB65F2D1E1D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0539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Espace réservé du pied de pag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8485D-CB5B-410A-B233-DAD0180B427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7529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578248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591B1-47C1-4689-84C8-405A4C348A5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79291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a:prstGeom prst="rect">
            <a:avLst/>
          </a:prstGeo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eaLnBrk="0" fontAlgn="base" hangingPunct="0">
              <a:spcBef>
                <a:spcPct val="0"/>
              </a:spcBef>
              <a:spcAft>
                <a:spcPct val="0"/>
              </a:spcAft>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C5F650-3ABC-4B56-B278-C8062D70A76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81941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ECE5F4C-B5B8-4905-ABED-9F6B17F87C2E}"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18277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17D7BFB-8CEE-4BAC-9B11-A5F19033812C}"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21122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BA00951-3535-4005-98EA-A47B05D0D6B7}"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56653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C617BD-3EE0-4138-863F-4D95E3E5C98C}"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98277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629151" y="1878806"/>
            <a:ext cx="3887391"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4147FA-2373-41D0-9080-38F0C526DB43}" type="datetime1">
              <a:rPr lang="fr-FR" smtClean="0">
                <a:solidFill>
                  <a:prstClr val="black">
                    <a:tint val="75000"/>
                  </a:prstClr>
                </a:solidFill>
              </a:rPr>
              <a:pPr/>
              <a:t>13/12/2019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87306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2F7B05-FD59-4027-9676-531511BF86E5}" type="datetime1">
              <a:rPr lang="fr-FR" smtClean="0">
                <a:solidFill>
                  <a:prstClr val="black">
                    <a:tint val="75000"/>
                  </a:prstClr>
                </a:solidFill>
              </a:rPr>
              <a:pPr/>
              <a:t>13/12/2019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239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AF80A-6A30-4550-BC09-F3FDDC7B91D0}" type="datetime1">
              <a:rPr lang="fr-FR" smtClean="0">
                <a:solidFill>
                  <a:prstClr val="black">
                    <a:tint val="75000"/>
                  </a:prstClr>
                </a:solidFill>
              </a:rPr>
              <a:pPr/>
              <a:t>13/12/2019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10931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3B8DE878-2553-4278-A22E-A41D42334EE6}"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9461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2934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2934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093881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289D2BC8-61E1-48F0-A72D-C73ED843FC27}"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12975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4BB0E7-2E55-4DC5-8D9C-094FC075BEEF}"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406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9A936-812B-41F6-A006-5BD9D7989258}"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46019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ECE5F4C-B5B8-4905-ABED-9F6B17F87C2E}"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0516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17D7BFB-8CEE-4BAC-9B11-A5F19033812C}"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6910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BA00951-3535-4005-98EA-A47B05D0D6B7}"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63812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C617BD-3EE0-4138-863F-4D95E3E5C98C}"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25653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629151" y="1878806"/>
            <a:ext cx="3887391"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4147FA-2373-41D0-9080-38F0C526DB43}" type="datetime1">
              <a:rPr lang="fr-FR" smtClean="0">
                <a:solidFill>
                  <a:prstClr val="black">
                    <a:tint val="75000"/>
                  </a:prstClr>
                </a:solidFill>
              </a:rPr>
              <a:pPr/>
              <a:t>13/12/2019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1404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2F7B05-FD59-4027-9676-531511BF86E5}" type="datetime1">
              <a:rPr lang="fr-FR" smtClean="0">
                <a:solidFill>
                  <a:prstClr val="black">
                    <a:tint val="75000"/>
                  </a:prstClr>
                </a:solidFill>
              </a:rPr>
              <a:pPr/>
              <a:t>13/12/2019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21024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AF80A-6A30-4550-BC09-F3FDDC7B91D0}" type="datetime1">
              <a:rPr lang="fr-FR" smtClean="0">
                <a:solidFill>
                  <a:prstClr val="black">
                    <a:tint val="75000"/>
                  </a:prstClr>
                </a:solidFill>
              </a:rPr>
              <a:pPr/>
              <a:t>13/12/2019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572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226966"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Cliquez pour modifier les styles du texte du masque</a:t>
            </a:r>
          </a:p>
        </p:txBody>
      </p:sp>
      <p:sp>
        <p:nvSpPr>
          <p:cNvPr id="4" name="Content Placeholder 3"/>
          <p:cNvSpPr>
            <a:spLocks noGrp="1"/>
          </p:cNvSpPr>
          <p:nvPr>
            <p:ph sz="half" idx="2"/>
          </p:nvPr>
        </p:nvSpPr>
        <p:spPr>
          <a:xfrm>
            <a:off x="629842" y="1878807"/>
            <a:ext cx="3868340" cy="24245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Cliquez pour modifier les styles du texte du masque</a:t>
            </a:r>
          </a:p>
        </p:txBody>
      </p:sp>
      <p:sp>
        <p:nvSpPr>
          <p:cNvPr id="6" name="Content Placeholder 5"/>
          <p:cNvSpPr>
            <a:spLocks noGrp="1"/>
          </p:cNvSpPr>
          <p:nvPr>
            <p:ph sz="quarter" idx="4"/>
          </p:nvPr>
        </p:nvSpPr>
        <p:spPr>
          <a:xfrm>
            <a:off x="4629150" y="1878807"/>
            <a:ext cx="3887391" cy="24245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Footer Placeholder 7"/>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79360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3B8DE878-2553-4278-A22E-A41D42334EE6}"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7503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289D2BC8-61E1-48F0-A72D-C73ED843FC27}"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9257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4BB0E7-2E55-4DC5-8D9C-094FC075BEEF}"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33752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9A936-812B-41F6-A006-5BD9D7989258}"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88141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ECE5F4C-B5B8-4905-ABED-9F6B17F87C2E}"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40923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17D7BFB-8CEE-4BAC-9B11-A5F19033812C}"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77123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BA00951-3535-4005-98EA-A47B05D0D6B7}"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375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C617BD-3EE0-4138-863F-4D95E3E5C98C}"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9649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629151" y="1878806"/>
            <a:ext cx="3887391"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4147FA-2373-41D0-9080-38F0C526DB43}" type="datetime1">
              <a:rPr lang="fr-FR" smtClean="0">
                <a:solidFill>
                  <a:prstClr val="black">
                    <a:tint val="75000"/>
                  </a:prstClr>
                </a:solidFill>
              </a:rPr>
              <a:pPr/>
              <a:t>13/12/2019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2250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2F7B05-FD59-4027-9676-531511BF86E5}" type="datetime1">
              <a:rPr lang="fr-FR" smtClean="0">
                <a:solidFill>
                  <a:prstClr val="black">
                    <a:tint val="75000"/>
                  </a:prstClr>
                </a:solidFill>
              </a:rPr>
              <a:pPr/>
              <a:t>13/12/2019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1724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139342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AF80A-6A30-4550-BC09-F3FDDC7B91D0}" type="datetime1">
              <a:rPr lang="fr-FR" smtClean="0">
                <a:solidFill>
                  <a:prstClr val="black">
                    <a:tint val="75000"/>
                  </a:prstClr>
                </a:solidFill>
              </a:rPr>
              <a:pPr/>
              <a:t>13/12/2019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37172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3B8DE878-2553-4278-A22E-A41D42334EE6}"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8367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p:txBody>
          <a:bodyPr/>
          <a:lstStyle/>
          <a:p>
            <a:fld id="{289D2BC8-61E1-48F0-A72D-C73ED843FC27}" type="datetime1">
              <a:rPr lang="fr-FR" smtClean="0">
                <a:solidFill>
                  <a:prstClr val="black">
                    <a:tint val="75000"/>
                  </a:prstClr>
                </a:solidFill>
              </a:rPr>
              <a:pPr/>
              <a:t>13/12/2019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20552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4BB0E7-2E55-4DC5-8D9C-094FC075BEEF}"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55630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9A936-812B-41F6-A006-5BD9D7989258}" type="datetime1">
              <a:rPr lang="fr-FR" smtClean="0">
                <a:solidFill>
                  <a:prstClr val="black">
                    <a:tint val="75000"/>
                  </a:prstClr>
                </a:solidFill>
              </a:rPr>
              <a:pPr/>
              <a:t>13/12/2019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14A64C3-5541-404F-A4F7-EDE316669FB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6555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1743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3887391" y="740569"/>
            <a:ext cx="4629150" cy="356277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29841" y="1543051"/>
            <a:ext cx="2949178" cy="2786390"/>
          </a:xfrm>
        </p:spPr>
        <p:txBody>
          <a:bodyPr/>
          <a:lstStyle>
            <a:lvl1pPr marL="0" indent="0">
              <a:lnSpc>
                <a:spcPct val="9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dirty="0"/>
              <a:t>Cliquez pour modifier les styles du texte du masque</a:t>
            </a:r>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129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dirty="0"/>
              <a:t>Modifiez le style du titre</a:t>
            </a:r>
            <a:endParaRPr lang="en-US" dirty="0"/>
          </a:p>
        </p:txBody>
      </p:sp>
      <p:sp>
        <p:nvSpPr>
          <p:cNvPr id="3" name="Picture Placeholder 2"/>
          <p:cNvSpPr>
            <a:spLocks noGrp="1" noChangeAspect="1"/>
          </p:cNvSpPr>
          <p:nvPr>
            <p:ph type="pic" idx="1"/>
          </p:nvPr>
        </p:nvSpPr>
        <p:spPr>
          <a:xfrm>
            <a:off x="3887391" y="740569"/>
            <a:ext cx="4629150" cy="356277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1543051"/>
            <a:ext cx="2949178" cy="2786390"/>
          </a:xfrm>
        </p:spPr>
        <p:txBody>
          <a:bodyPr/>
          <a:lstStyle>
            <a:lvl1pPr marL="0" indent="0">
              <a:lnSpc>
                <a:spcPct val="9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dirty="0"/>
              <a:t>Cliquez pour modifier les styles du texte du masque</a:t>
            </a:r>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61293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1536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273844"/>
            <a:ext cx="7886699" cy="994172"/>
          </a:xfrm>
          <a:prstGeom prst="rect">
            <a:avLst/>
          </a:prstGeom>
        </p:spPr>
        <p:txBody>
          <a:bodyPr vert="horz" lIns="0" tIns="0" rIns="0" bIns="0" rtlCol="0" anchor="b" anchorCtr="0">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2934123"/>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628650" y="87478"/>
            <a:ext cx="7886699" cy="186366"/>
          </a:xfrm>
          <a:prstGeom prst="rect">
            <a:avLst/>
          </a:prstGeom>
        </p:spPr>
        <p:txBody>
          <a:bodyPr vert="horz" lIns="0" tIns="0" rIns="0" bIns="0" rtlCol="0" anchor="t" anchorCtr="0"/>
          <a:lstStyle>
            <a:lvl1pPr algn="r">
              <a:defRPr sz="900">
                <a:solidFill>
                  <a:schemeClr val="tx1"/>
                </a:solidFill>
              </a:defRPr>
            </a:lvl1pPr>
          </a:lstStyle>
          <a:p>
            <a:endParaRPr lang="fr-FR" dirty="0"/>
          </a:p>
        </p:txBody>
      </p:sp>
    </p:spTree>
    <p:extLst>
      <p:ext uri="{BB962C8B-B14F-4D97-AF65-F5344CB8AC3E}">
        <p14:creationId xmlns:p14="http://schemas.microsoft.com/office/powerpoint/2010/main" val="2314777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p:titleStyle>
    <p:bodyStyle>
      <a:lvl1pPr marL="180000" indent="-180000" algn="l" defTabSz="685800" rtl="0" eaLnBrk="1" latinLnBrk="0" hangingPunct="1">
        <a:lnSpc>
          <a:spcPct val="80000"/>
        </a:lnSpc>
        <a:spcBef>
          <a:spcPts val="1000"/>
        </a:spcBef>
        <a:buClr>
          <a:srgbClr val="1B929D"/>
        </a:buClr>
        <a:buFont typeface="Arial" panose="020B0604020202020204" pitchFamily="34" charset="0"/>
        <a:buChar char="•"/>
        <a:defRPr sz="2400" kern="1200">
          <a:solidFill>
            <a:schemeClr val="tx1"/>
          </a:solidFill>
          <a:latin typeface="+mn-lt"/>
          <a:ea typeface="+mn-ea"/>
          <a:cs typeface="+mn-cs"/>
        </a:defRPr>
      </a:lvl1pPr>
      <a:lvl2pPr marL="180000" indent="-180000" algn="l" defTabSz="685800" rtl="0" eaLnBrk="1" latinLnBrk="0" hangingPunct="1">
        <a:lnSpc>
          <a:spcPct val="80000"/>
        </a:lnSpc>
        <a:spcBef>
          <a:spcPts val="375"/>
        </a:spcBef>
        <a:buClr>
          <a:srgbClr val="1B929D"/>
        </a:buClr>
        <a:buFont typeface="Arial" panose="020B0604020202020204" pitchFamily="34" charset="0"/>
        <a:buChar char="•"/>
        <a:defRPr sz="2400" b="1" kern="1200">
          <a:solidFill>
            <a:schemeClr val="tx1"/>
          </a:solidFill>
          <a:latin typeface="+mn-lt"/>
          <a:ea typeface="+mn-ea"/>
          <a:cs typeface="+mn-cs"/>
        </a:defRPr>
      </a:lvl2pPr>
      <a:lvl3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kern="1200">
          <a:solidFill>
            <a:schemeClr val="tx1"/>
          </a:solidFill>
          <a:latin typeface="+mn-lt"/>
          <a:ea typeface="+mn-ea"/>
          <a:cs typeface="+mn-cs"/>
        </a:defRPr>
      </a:lvl3pPr>
      <a:lvl4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b="1" kern="1200">
          <a:solidFill>
            <a:schemeClr val="tx1"/>
          </a:solidFill>
          <a:latin typeface="+mn-lt"/>
          <a:ea typeface="+mn-ea"/>
          <a:cs typeface="+mn-cs"/>
        </a:defRPr>
      </a:lvl4pPr>
      <a:lvl5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kern="1200">
          <a:solidFill>
            <a:schemeClr val="bg1">
              <a:lumMod val="6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30" name="Rectangle 6"/>
          <p:cNvSpPr>
            <a:spLocks noGrp="1" noChangeArrowheads="1"/>
          </p:cNvSpPr>
          <p:nvPr>
            <p:ph type="sldNum" sz="quarter" idx="4"/>
          </p:nvPr>
        </p:nvSpPr>
        <p:spPr bwMode="auto">
          <a:xfrm>
            <a:off x="8602134" y="4849018"/>
            <a:ext cx="541867" cy="2944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F2F6A575-712B-4FE7-8491-3684F1360D03}" type="slidenum">
              <a:rPr lang="fr-FR" smtClean="0">
                <a:solidFill>
                  <a:srgbClr val="000000"/>
                </a:solidFill>
              </a:rPr>
              <a:pPr defTabSz="685800" fontAlgn="base">
                <a:spcBef>
                  <a:spcPct val="0"/>
                </a:spcBef>
                <a:spcAft>
                  <a:spcPct val="0"/>
                </a:spcAft>
                <a:defRPr/>
              </a:pPr>
              <a:t>‹N°›</a:t>
            </a:fld>
            <a:endParaRPr lang="fr-FR">
              <a:solidFill>
                <a:srgbClr val="000000"/>
              </a:solidFill>
            </a:endParaRPr>
          </a:p>
        </p:txBody>
      </p:sp>
      <p:sp>
        <p:nvSpPr>
          <p:cNvPr id="7" name="Rectangle 8"/>
          <p:cNvSpPr>
            <a:spLocks noChangeArrowheads="1"/>
          </p:cNvSpPr>
          <p:nvPr userDrawn="1"/>
        </p:nvSpPr>
        <p:spPr bwMode="auto">
          <a:xfrm>
            <a:off x="1" y="793750"/>
            <a:ext cx="6282267" cy="260351"/>
          </a:xfrm>
          <a:prstGeom prst="rect">
            <a:avLst/>
          </a:prstGeom>
          <a:solidFill>
            <a:srgbClr val="FFFFFF"/>
          </a:solidFill>
          <a:ln>
            <a:noFill/>
          </a:ln>
          <a:effectLst/>
        </p:spPr>
        <p:txBody>
          <a:bodyPr wrap="none" anchor="ctr"/>
          <a:lstStyle/>
          <a:p>
            <a:pPr defTabSz="685800" fontAlgn="base">
              <a:spcBef>
                <a:spcPct val="0"/>
              </a:spcBef>
              <a:spcAft>
                <a:spcPct val="0"/>
              </a:spcAft>
            </a:pPr>
            <a:endParaRPr lang="fr-FR" sz="1350">
              <a:solidFill>
                <a:srgbClr val="000000"/>
              </a:solidFill>
            </a:endParaRPr>
          </a:p>
        </p:txBody>
      </p:sp>
      <p:sp>
        <p:nvSpPr>
          <p:cNvPr id="13" name="Rectangle 8"/>
          <p:cNvSpPr>
            <a:spLocks noChangeArrowheads="1"/>
          </p:cNvSpPr>
          <p:nvPr userDrawn="1"/>
        </p:nvSpPr>
        <p:spPr bwMode="auto">
          <a:xfrm>
            <a:off x="0" y="486808"/>
            <a:ext cx="9144000" cy="34289"/>
          </a:xfrm>
          <a:prstGeom prst="rect">
            <a:avLst/>
          </a:prstGeom>
          <a:gradFill rotWithShape="1">
            <a:gsLst>
              <a:gs pos="0">
                <a:srgbClr val="F8E3A6"/>
              </a:gs>
              <a:gs pos="100000">
                <a:srgbClr val="FDF8E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fontAlgn="base">
              <a:spcBef>
                <a:spcPct val="0"/>
              </a:spcBef>
              <a:spcAft>
                <a:spcPct val="0"/>
              </a:spcAft>
            </a:pPr>
            <a:endParaRPr lang="fr-FR" sz="1350">
              <a:solidFill>
                <a:srgbClr val="000000"/>
              </a:solidFill>
            </a:endParaRPr>
          </a:p>
        </p:txBody>
      </p:sp>
    </p:spTree>
    <p:extLst>
      <p:ext uri="{BB962C8B-B14F-4D97-AF65-F5344CB8AC3E}">
        <p14:creationId xmlns:p14="http://schemas.microsoft.com/office/powerpoint/2010/main" val="410733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75D396C-D575-4526-872B-873D005454B0}" type="datetime1">
              <a:rPr lang="fr-FR" smtClean="0">
                <a:solidFill>
                  <a:prstClr val="black">
                    <a:tint val="75000"/>
                  </a:prstClr>
                </a:solidFill>
              </a:rPr>
              <a:pPr defTabSz="685800"/>
              <a:t>13/12/2019</a:t>
            </a:fld>
            <a:endParaRPr lang="fr-FR">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fr-FR">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14A64C3-5541-404F-A4F7-EDE316669FB4}"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563146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75D396C-D575-4526-872B-873D005454B0}" type="datetime1">
              <a:rPr lang="fr-FR" smtClean="0">
                <a:solidFill>
                  <a:prstClr val="black">
                    <a:tint val="75000"/>
                  </a:prstClr>
                </a:solidFill>
              </a:rPr>
              <a:pPr defTabSz="685800"/>
              <a:t>13/12/2019</a:t>
            </a:fld>
            <a:endParaRPr lang="fr-FR">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fr-FR">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14A64C3-5541-404F-A4F7-EDE316669FB4}"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17433183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75D396C-D575-4526-872B-873D005454B0}" type="datetime1">
              <a:rPr lang="fr-FR" smtClean="0">
                <a:solidFill>
                  <a:prstClr val="black">
                    <a:tint val="75000"/>
                  </a:prstClr>
                </a:solidFill>
              </a:rPr>
              <a:pPr defTabSz="685800"/>
              <a:t>13/12/2019</a:t>
            </a:fld>
            <a:endParaRPr lang="fr-FR">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fr-FR">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14A64C3-5541-404F-A4F7-EDE316669FB4}"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4708682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image" Target="../media/image35.wmf"/><Relationship Id="rId12"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37.jpeg"/><Relationship Id="rId10" Type="http://schemas.openxmlformats.org/officeDocument/2006/relationships/image" Target="../media/image38.jpeg"/><Relationship Id="rId4" Type="http://schemas.openxmlformats.org/officeDocument/2006/relationships/image" Target="../media/image6.png"/><Relationship Id="rId9"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3.xml"/><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3.wmf"/><Relationship Id="rId5" Type="http://schemas.openxmlformats.org/officeDocument/2006/relationships/oleObject" Target="../embeddings/oleObject5.bin"/><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oleObject" Target="../embeddings/oleObject6.bin"/><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43.wmf"/><Relationship Id="rId5" Type="http://schemas.openxmlformats.org/officeDocument/2006/relationships/oleObject" Target="../embeddings/oleObject7.bin"/><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43.wmf"/><Relationship Id="rId5" Type="http://schemas.openxmlformats.org/officeDocument/2006/relationships/oleObject" Target="../embeddings/oleObject8.bin"/><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6.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6.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6.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3.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43.wmf"/><Relationship Id="rId5" Type="http://schemas.openxmlformats.org/officeDocument/2006/relationships/oleObject" Target="../embeddings/oleObject12.bin"/><Relationship Id="rId4" Type="http://schemas.openxmlformats.org/officeDocument/2006/relationships/image" Target="../media/image6.png"/><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gif"/></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Chaines2019.ppt" TargetMode="External"/><Relationship Id="rId5" Type="http://schemas.openxmlformats.org/officeDocument/2006/relationships/image" Target="../media/image20.gif"/><Relationship Id="rId4" Type="http://schemas.openxmlformats.org/officeDocument/2006/relationships/image" Target="../media/image59.gif"/></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conseils.norauto.fr/comment-monter-ses-chaines-nei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13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628649" y="273844"/>
            <a:ext cx="7886699" cy="619774"/>
          </a:xfrm>
        </p:spPr>
        <p:txBody>
          <a:bodyPr/>
          <a:lstStyle/>
          <a:p>
            <a:pPr algn="ctr"/>
            <a:r>
              <a:rPr lang="fr-FR" b="1" dirty="0">
                <a:effectLst>
                  <a:outerShdw blurRad="38100" dist="38100" dir="2700000" algn="tl">
                    <a:srgbClr val="000000">
                      <a:alpha val="43137"/>
                    </a:srgbClr>
                  </a:outerShdw>
                </a:effectLst>
              </a:rPr>
              <a:t>PLAN</a:t>
            </a:r>
          </a:p>
        </p:txBody>
      </p:sp>
      <p:sp>
        <p:nvSpPr>
          <p:cNvPr id="3" name="Espace réservé du contenu 2">
            <a:extLst>
              <a:ext uri="{FF2B5EF4-FFF2-40B4-BE49-F238E27FC236}">
                <a16:creationId xmlns:a16="http://schemas.microsoft.com/office/drawing/2014/main" id="{388B2863-53E3-354D-A5A6-8A13BD47D383}"/>
              </a:ext>
            </a:extLst>
          </p:cNvPr>
          <p:cNvSpPr>
            <a:spLocks noGrp="1"/>
          </p:cNvSpPr>
          <p:nvPr>
            <p:ph idx="1"/>
          </p:nvPr>
        </p:nvSpPr>
        <p:spPr>
          <a:xfrm>
            <a:off x="628649" y="1369219"/>
            <a:ext cx="8349095" cy="2115199"/>
          </a:xfrm>
        </p:spPr>
        <p:txBody>
          <a:bodyPr>
            <a:normAutofit/>
          </a:bodyPr>
          <a:lstStyle/>
          <a:p>
            <a:pPr marL="355600" indent="-355600">
              <a:spcBef>
                <a:spcPts val="1800"/>
              </a:spcBef>
              <a:buFont typeface="+mj-lt"/>
              <a:buAutoNum type="arabicPeriod"/>
            </a:pPr>
            <a:r>
              <a:rPr lang="fr-FR" dirty="0"/>
              <a:t>L’apprentissage des habiletés (</a:t>
            </a:r>
            <a:r>
              <a:rPr lang="fr-FR" i="1" dirty="0" err="1"/>
              <a:t>skills</a:t>
            </a:r>
            <a:r>
              <a:rPr lang="fr-FR" dirty="0"/>
              <a:t>) : généralités</a:t>
            </a:r>
          </a:p>
          <a:p>
            <a:pPr marL="355600" indent="-355600">
              <a:spcBef>
                <a:spcPts val="1800"/>
              </a:spcBef>
              <a:buFont typeface="+mj-lt"/>
              <a:buAutoNum type="arabicPeriod"/>
            </a:pPr>
            <a:r>
              <a:rPr lang="fr-FR" dirty="0"/>
              <a:t>Images statiques / animations &amp; vidéos procédurales</a:t>
            </a:r>
          </a:p>
          <a:p>
            <a:pPr marL="355600" indent="-355600">
              <a:spcBef>
                <a:spcPts val="1800"/>
              </a:spcBef>
              <a:buFont typeface="+mj-lt"/>
              <a:buAutoNum type="arabicPeriod"/>
            </a:pPr>
            <a:r>
              <a:rPr lang="fr-FR" dirty="0"/>
              <a:t>Conclusion</a:t>
            </a:r>
          </a:p>
          <a:p>
            <a:endParaRPr lang="fr-FR" dirty="0"/>
          </a:p>
          <a:p>
            <a:endParaRPr lang="fr-FR" dirty="0"/>
          </a:p>
        </p:txBody>
      </p:sp>
    </p:spTree>
    <p:extLst>
      <p:ext uri="{BB962C8B-B14F-4D97-AF65-F5344CB8AC3E}">
        <p14:creationId xmlns:p14="http://schemas.microsoft.com/office/powerpoint/2010/main" val="73977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163954" y="2265217"/>
            <a:ext cx="8980046" cy="471487"/>
          </a:xfrm>
        </p:spPr>
        <p:txBody>
          <a:bodyPr>
            <a:normAutofit/>
          </a:bodyPr>
          <a:lstStyle/>
          <a:p>
            <a:pPr algn="ctr"/>
            <a:r>
              <a:rPr lang="fr-FR" b="1" dirty="0"/>
              <a:t>1. L’apprentissage des habiletés : généralités</a:t>
            </a:r>
          </a:p>
        </p:txBody>
      </p:sp>
    </p:spTree>
    <p:extLst>
      <p:ext uri="{BB962C8B-B14F-4D97-AF65-F5344CB8AC3E}">
        <p14:creationId xmlns:p14="http://schemas.microsoft.com/office/powerpoint/2010/main" val="1193298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0" name="Rectangle 9"/>
          <p:cNvSpPr/>
          <p:nvPr/>
        </p:nvSpPr>
        <p:spPr>
          <a:xfrm>
            <a:off x="214896" y="114934"/>
            <a:ext cx="3116974" cy="4601260"/>
          </a:xfrm>
          <a:prstGeom prst="rect">
            <a:avLst/>
          </a:prstGeom>
          <a:noFill/>
          <a:ln>
            <a:solidFill>
              <a:schemeClr val="tx1"/>
            </a:solidFill>
          </a:ln>
          <a:effectLst/>
        </p:spPr>
        <p:txBody>
          <a:bodyPr wrap="square">
            <a:spAutoFit/>
          </a:bodyPr>
          <a:lstStyle/>
          <a:p>
            <a:pPr algn="ctr">
              <a:spcAft>
                <a:spcPts val="600"/>
              </a:spcAft>
            </a:pPr>
            <a:r>
              <a:rPr lang="fr-FR" sz="1600" b="1" dirty="0"/>
              <a:t>Cognition</a:t>
            </a:r>
            <a:r>
              <a:rPr lang="fr-FR" sz="1600" dirty="0"/>
              <a:t> </a:t>
            </a:r>
          </a:p>
          <a:p>
            <a:r>
              <a:rPr lang="fr-FR" sz="1600" dirty="0"/>
              <a:t>Ensemble des activités et des entités qui se rapportent à la </a:t>
            </a:r>
            <a:r>
              <a:rPr lang="fr-FR" sz="1600" b="1" dirty="0"/>
              <a:t>connaissance</a:t>
            </a:r>
            <a:r>
              <a:rPr lang="fr-FR" sz="1600" dirty="0"/>
              <a:t> et à la fonction qui la réalise </a:t>
            </a:r>
            <a:r>
              <a:rPr lang="fr-FR" sz="1600" dirty="0">
                <a:solidFill>
                  <a:srgbClr val="0070C0"/>
                </a:solidFill>
              </a:rPr>
              <a:t>(Le </a:t>
            </a:r>
            <a:r>
              <a:rPr lang="fr-FR" sz="1600" dirty="0" err="1">
                <a:solidFill>
                  <a:srgbClr val="0070C0"/>
                </a:solidFill>
              </a:rPr>
              <a:t>Ny</a:t>
            </a:r>
            <a:r>
              <a:rPr lang="fr-FR" sz="1600" dirty="0">
                <a:solidFill>
                  <a:srgbClr val="0070C0"/>
                </a:solidFill>
              </a:rPr>
              <a:t>, 1991)</a:t>
            </a:r>
            <a:r>
              <a:rPr lang="fr-FR" sz="1600" dirty="0"/>
              <a:t>.</a:t>
            </a:r>
          </a:p>
          <a:p>
            <a:endParaRPr lang="fr-FR" sz="1600" dirty="0"/>
          </a:p>
          <a:p>
            <a:r>
              <a:rPr lang="fr-FR" sz="1600" dirty="0"/>
              <a:t>Processus par lequel des systèmes naturels (humains et animaux) ou artificiels (ordinateurs) acquièrent des </a:t>
            </a:r>
            <a:r>
              <a:rPr lang="fr-FR" sz="1600" b="1" dirty="0"/>
              <a:t>informations</a:t>
            </a:r>
            <a:r>
              <a:rPr lang="fr-FR" sz="1600" dirty="0"/>
              <a:t> sur leur monde, en </a:t>
            </a:r>
            <a:r>
              <a:rPr lang="fr-FR" sz="1600" b="1" dirty="0"/>
              <a:t>construisent des représentations</a:t>
            </a:r>
            <a:r>
              <a:rPr lang="fr-FR" sz="1600" dirty="0"/>
              <a:t>, les </a:t>
            </a:r>
            <a:r>
              <a:rPr lang="fr-FR" sz="1600" b="1" dirty="0"/>
              <a:t>transforment en connaissances </a:t>
            </a:r>
            <a:r>
              <a:rPr lang="fr-FR" sz="1600" dirty="0"/>
              <a:t>par des opérations spécifiques, puis les </a:t>
            </a:r>
            <a:r>
              <a:rPr lang="fr-FR" sz="1600" b="1" dirty="0"/>
              <a:t>mettent en œuvre </a:t>
            </a:r>
            <a:r>
              <a:rPr lang="fr-FR" sz="1600" dirty="0"/>
              <a:t>dans des activités, des comportements ou des fonctionnements. </a:t>
            </a:r>
            <a:r>
              <a:rPr lang="fr-FR" sz="1600" dirty="0">
                <a:solidFill>
                  <a:srgbClr val="0070C0"/>
                </a:solidFill>
              </a:rPr>
              <a:t>(Campan &amp; </a:t>
            </a:r>
            <a:r>
              <a:rPr lang="fr-FR" sz="1600" dirty="0" err="1">
                <a:solidFill>
                  <a:srgbClr val="0070C0"/>
                </a:solidFill>
              </a:rPr>
              <a:t>Besche</a:t>
            </a:r>
            <a:r>
              <a:rPr lang="fr-FR" sz="1600" dirty="0">
                <a:solidFill>
                  <a:srgbClr val="0070C0"/>
                </a:solidFill>
              </a:rPr>
              <a:t>-Richard, 2019)</a:t>
            </a:r>
          </a:p>
        </p:txBody>
      </p:sp>
      <p:sp>
        <p:nvSpPr>
          <p:cNvPr id="31" name="Ellipse 30"/>
          <p:cNvSpPr/>
          <p:nvPr/>
        </p:nvSpPr>
        <p:spPr>
          <a:xfrm>
            <a:off x="4305891" y="2093695"/>
            <a:ext cx="2893937" cy="2316526"/>
          </a:xfrm>
          <a:prstGeom prst="ellipse">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4409535" y="2852374"/>
            <a:ext cx="2645841" cy="1261884"/>
          </a:xfrm>
          <a:prstGeom prst="rect">
            <a:avLst/>
          </a:prstGeom>
          <a:noFill/>
        </p:spPr>
        <p:txBody>
          <a:bodyPr wrap="square">
            <a:spAutoFit/>
          </a:bodyPr>
          <a:lstStyle/>
          <a:p>
            <a:pPr algn="ctr"/>
            <a:r>
              <a:rPr lang="fr-FR" sz="2400" b="1" dirty="0"/>
              <a:t>Neurosciences </a:t>
            </a:r>
          </a:p>
          <a:p>
            <a:pPr algn="ctr"/>
            <a:r>
              <a:rPr lang="fr-FR" sz="2400" b="1" dirty="0"/>
              <a:t>cognitives</a:t>
            </a:r>
          </a:p>
          <a:p>
            <a:pPr algn="ctr"/>
            <a:r>
              <a:rPr lang="fr-FR" sz="1400" b="1" dirty="0">
                <a:solidFill>
                  <a:srgbClr val="0070C0"/>
                </a:solidFill>
              </a:rPr>
              <a:t>(fin des années 1970 </a:t>
            </a:r>
          </a:p>
          <a:p>
            <a:pPr algn="ctr"/>
            <a:r>
              <a:rPr lang="fr-FR" sz="1400" b="1" dirty="0" err="1">
                <a:solidFill>
                  <a:srgbClr val="0070C0"/>
                </a:solidFill>
              </a:rPr>
              <a:t>Gazzaniga</a:t>
            </a:r>
            <a:r>
              <a:rPr lang="fr-FR" sz="1400" b="1" dirty="0">
                <a:solidFill>
                  <a:srgbClr val="0070C0"/>
                </a:solidFill>
              </a:rPr>
              <a:t> &amp; Miller)</a:t>
            </a:r>
            <a:endParaRPr lang="fr-FR" sz="1400" dirty="0">
              <a:solidFill>
                <a:srgbClr val="0070C0"/>
              </a:solidFill>
            </a:endParaRPr>
          </a:p>
        </p:txBody>
      </p:sp>
      <p:grpSp>
        <p:nvGrpSpPr>
          <p:cNvPr id="33" name="Groupe 32"/>
          <p:cNvGrpSpPr/>
          <p:nvPr/>
        </p:nvGrpSpPr>
        <p:grpSpPr>
          <a:xfrm>
            <a:off x="3283744" y="302223"/>
            <a:ext cx="3396621" cy="2621974"/>
            <a:chOff x="691012" y="1061451"/>
            <a:chExt cx="2597205" cy="1787237"/>
          </a:xfrm>
          <a:effectLst>
            <a:outerShdw blurRad="50800" dist="38100" dir="2700000" algn="tl" rotWithShape="0">
              <a:prstClr val="black">
                <a:alpha val="40000"/>
              </a:prstClr>
            </a:outerShdw>
          </a:effectLst>
        </p:grpSpPr>
        <p:sp>
          <p:nvSpPr>
            <p:cNvPr id="34" name="Ellipse 33"/>
            <p:cNvSpPr/>
            <p:nvPr/>
          </p:nvSpPr>
          <p:spPr>
            <a:xfrm>
              <a:off x="856744" y="1061451"/>
              <a:ext cx="2431473" cy="1787237"/>
            </a:xfrm>
            <a:prstGeom prst="ellipse">
              <a:avLst/>
            </a:prstGeom>
            <a:solidFill>
              <a:srgbClr val="DEEBF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691012" y="1280671"/>
              <a:ext cx="2341575" cy="860148"/>
            </a:xfrm>
            <a:prstGeom prst="rect">
              <a:avLst/>
            </a:prstGeom>
            <a:noFill/>
          </p:spPr>
          <p:txBody>
            <a:bodyPr wrap="square">
              <a:spAutoFit/>
            </a:bodyPr>
            <a:lstStyle/>
            <a:p>
              <a:pPr algn="ctr"/>
              <a:r>
                <a:rPr lang="fr-FR" sz="2400" b="1" dirty="0"/>
                <a:t>Psychologie  </a:t>
              </a:r>
            </a:p>
            <a:p>
              <a:pPr algn="ctr"/>
              <a:r>
                <a:rPr lang="fr-FR" sz="2400" b="1" dirty="0"/>
                <a:t>cognitive </a:t>
              </a:r>
            </a:p>
            <a:p>
              <a:pPr algn="ctr"/>
              <a:r>
                <a:rPr lang="fr-FR" sz="1400" b="1" dirty="0">
                  <a:solidFill>
                    <a:srgbClr val="0070C0"/>
                  </a:solidFill>
                </a:rPr>
                <a:t>(1953 </a:t>
              </a:r>
              <a:r>
                <a:rPr lang="fr-FR" sz="1400" b="1" dirty="0" err="1">
                  <a:solidFill>
                    <a:srgbClr val="0070C0"/>
                  </a:solidFill>
                </a:rPr>
                <a:t>Osgood</a:t>
              </a:r>
              <a:r>
                <a:rPr lang="fr-FR" sz="1400" b="1" dirty="0">
                  <a:solidFill>
                    <a:srgbClr val="0070C0"/>
                  </a:solidFill>
                </a:rPr>
                <a:t>, </a:t>
              </a:r>
              <a:r>
                <a:rPr lang="fr-FR" sz="1400" b="1" dirty="0" err="1">
                  <a:solidFill>
                    <a:srgbClr val="0070C0"/>
                  </a:solidFill>
                </a:rPr>
                <a:t>Sebeok</a:t>
              </a:r>
              <a:r>
                <a:rPr lang="fr-FR" sz="1400" b="1" dirty="0">
                  <a:solidFill>
                    <a:srgbClr val="0070C0"/>
                  </a:solidFill>
                </a:rPr>
                <a:t>, Miller</a:t>
              </a:r>
            </a:p>
            <a:p>
              <a:pPr algn="ctr"/>
              <a:r>
                <a:rPr lang="fr-FR" sz="1400" b="1" dirty="0">
                  <a:solidFill>
                    <a:srgbClr val="0070C0"/>
                  </a:solidFill>
                </a:rPr>
                <a:t>1967 </a:t>
              </a:r>
              <a:r>
                <a:rPr lang="fr-FR" sz="1400" b="1" dirty="0" err="1">
                  <a:solidFill>
                    <a:srgbClr val="0070C0"/>
                  </a:solidFill>
                </a:rPr>
                <a:t>Neisser</a:t>
              </a:r>
              <a:r>
                <a:rPr lang="fr-FR" sz="1400" b="1" dirty="0">
                  <a:solidFill>
                    <a:srgbClr val="0070C0"/>
                  </a:solidFill>
                </a:rPr>
                <a:t>)</a:t>
              </a:r>
              <a:endParaRPr lang="fr-FR" sz="1400" dirty="0">
                <a:solidFill>
                  <a:srgbClr val="0070C0"/>
                </a:solidFill>
              </a:endParaRPr>
            </a:p>
          </p:txBody>
        </p:sp>
      </p:grpSp>
      <p:sp>
        <p:nvSpPr>
          <p:cNvPr id="36" name="Ellipse 35"/>
          <p:cNvSpPr/>
          <p:nvPr/>
        </p:nvSpPr>
        <p:spPr>
          <a:xfrm>
            <a:off x="5835931" y="827378"/>
            <a:ext cx="3072160" cy="2096819"/>
          </a:xfrm>
          <a:prstGeom prst="ellipse">
            <a:avLst/>
          </a:prstGeom>
          <a:solidFill>
            <a:schemeClr val="accent6">
              <a:lumMod val="40000"/>
              <a:lumOff val="60000"/>
              <a:alpha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6196219" y="1083464"/>
            <a:ext cx="2760037" cy="1477328"/>
          </a:xfrm>
          <a:prstGeom prst="rect">
            <a:avLst/>
          </a:prstGeom>
          <a:noFill/>
        </p:spPr>
        <p:txBody>
          <a:bodyPr wrap="square">
            <a:spAutoFit/>
          </a:bodyPr>
          <a:lstStyle/>
          <a:p>
            <a:pPr algn="ctr"/>
            <a:r>
              <a:rPr lang="fr-FR" sz="2400" b="1" dirty="0"/>
              <a:t>Sciences </a:t>
            </a:r>
          </a:p>
          <a:p>
            <a:pPr algn="ctr"/>
            <a:r>
              <a:rPr lang="fr-FR" sz="2400" b="1" dirty="0"/>
              <a:t>cognitives</a:t>
            </a:r>
          </a:p>
          <a:p>
            <a:pPr algn="ctr"/>
            <a:r>
              <a:rPr lang="fr-FR" sz="1400" b="1" dirty="0">
                <a:solidFill>
                  <a:srgbClr val="0070C0"/>
                </a:solidFill>
              </a:rPr>
              <a:t>(années 1950 faisceau de programmes de recherche pluridisciplinaires</a:t>
            </a:r>
            <a:endParaRPr lang="fr-FR" sz="1400" dirty="0">
              <a:solidFill>
                <a:srgbClr val="0070C0"/>
              </a:solidFill>
            </a:endParaRPr>
          </a:p>
        </p:txBody>
      </p:sp>
      <p:sp>
        <p:nvSpPr>
          <p:cNvPr id="38" name="Rectangle 37"/>
          <p:cNvSpPr/>
          <p:nvPr/>
        </p:nvSpPr>
        <p:spPr>
          <a:xfrm>
            <a:off x="4519666" y="2177296"/>
            <a:ext cx="2009887" cy="523220"/>
          </a:xfrm>
          <a:prstGeom prst="rect">
            <a:avLst/>
          </a:prstGeom>
          <a:solidFill>
            <a:srgbClr val="F2F2F2">
              <a:alpha val="60000"/>
            </a:srgbClr>
          </a:solidFill>
          <a:ln>
            <a:solidFill>
              <a:schemeClr val="tx1"/>
            </a:solidFill>
          </a:ln>
        </p:spPr>
        <p:txBody>
          <a:bodyPr wrap="square">
            <a:spAutoFit/>
          </a:bodyPr>
          <a:lstStyle/>
          <a:p>
            <a:pPr algn="ctr"/>
            <a:r>
              <a:rPr lang="fr-FR" sz="2800" b="1" dirty="0">
                <a:solidFill>
                  <a:srgbClr val="FF0000"/>
                </a:solidFill>
                <a:effectLst>
                  <a:outerShdw blurRad="38100" dist="38100" dir="2700000" algn="tl">
                    <a:srgbClr val="000000">
                      <a:alpha val="43137"/>
                    </a:srgbClr>
                  </a:outerShdw>
                </a:effectLst>
              </a:rPr>
              <a:t>COGNITION</a:t>
            </a:r>
          </a:p>
        </p:txBody>
      </p:sp>
    </p:spTree>
    <p:extLst>
      <p:ext uri="{BB962C8B-B14F-4D97-AF65-F5344CB8AC3E}">
        <p14:creationId xmlns:p14="http://schemas.microsoft.com/office/powerpoint/2010/main" val="238739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251" y="461756"/>
            <a:ext cx="6938359" cy="477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13</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sp>
        <p:nvSpPr>
          <p:cNvPr id="23" name="Rectangle 2"/>
          <p:cNvSpPr txBox="1">
            <a:spLocks noChangeArrowheads="1"/>
          </p:cNvSpPr>
          <p:nvPr/>
        </p:nvSpPr>
        <p:spPr bwMode="auto">
          <a:xfrm>
            <a:off x="886692" y="758839"/>
            <a:ext cx="2589578" cy="97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600" b="1" dirty="0">
                <a:solidFill>
                  <a:srgbClr val="FF0000"/>
                </a:solidFill>
                <a:latin typeface="Arial" panose="020B0604020202020204" pitchFamily="34" charset="0"/>
              </a:rPr>
              <a:t>Savoirs (</a:t>
            </a:r>
            <a:r>
              <a:rPr lang="fr-FR" altLang="fr-FR" sz="1400" b="1" dirty="0">
                <a:solidFill>
                  <a:srgbClr val="FF0000"/>
                </a:solidFill>
                <a:latin typeface="Arial" panose="020B0604020202020204" pitchFamily="34" charset="0"/>
              </a:rPr>
              <a:t>connaissances</a:t>
            </a:r>
            <a:r>
              <a:rPr lang="fr-FR" altLang="fr-FR" sz="1600" b="1" dirty="0">
                <a:solidFill>
                  <a:srgbClr val="FF0000"/>
                </a:solidFill>
                <a:latin typeface="Arial" panose="020B0604020202020204" pitchFamily="34" charset="0"/>
              </a:rPr>
              <a:t> déclaratives)</a:t>
            </a:r>
          </a:p>
          <a:p>
            <a:pPr algn="ctr">
              <a:spcBef>
                <a:spcPct val="0"/>
              </a:spcBef>
              <a:buFontTx/>
              <a:buNone/>
            </a:pPr>
            <a:r>
              <a:rPr lang="fr-FR" altLang="fr-FR" sz="1600" b="1" dirty="0">
                <a:solidFill>
                  <a:srgbClr val="FF0000"/>
                </a:solidFill>
                <a:latin typeface="Arial" panose="020B0604020202020204" pitchFamily="34" charset="0"/>
              </a:rPr>
              <a:t>Passé </a:t>
            </a:r>
            <a:r>
              <a:rPr lang="fr-FR" altLang="fr-FR" sz="1600" b="1" dirty="0">
                <a:solidFill>
                  <a:srgbClr val="FF0000"/>
                </a:solidFill>
                <a:latin typeface="Arial" panose="020B0604020202020204" pitchFamily="34" charset="0"/>
                <a:sym typeface="Wingdings" panose="05000000000000000000" pitchFamily="2" charset="2"/>
              </a:rPr>
              <a:t> Futur </a:t>
            </a:r>
          </a:p>
          <a:p>
            <a:pPr algn="ctr">
              <a:spcBef>
                <a:spcPct val="0"/>
              </a:spcBef>
              <a:buFontTx/>
              <a:buNone/>
            </a:pPr>
            <a:r>
              <a:rPr lang="fr-FR" altLang="fr-FR" sz="1600" b="1" dirty="0">
                <a:solidFill>
                  <a:srgbClr val="FF0000"/>
                </a:solidFill>
                <a:latin typeface="Arial" panose="020B0604020202020204" pitchFamily="34" charset="0"/>
                <a:sym typeface="Wingdings" panose="05000000000000000000" pitchFamily="2" charset="2"/>
              </a:rPr>
              <a:t>(Mémoire prospective)</a:t>
            </a:r>
            <a:endParaRPr lang="fr-FR" altLang="fr-FR" sz="1600" b="1" dirty="0">
              <a:solidFill>
                <a:srgbClr val="FF0000"/>
              </a:solidFill>
              <a:latin typeface="Arial" panose="020B0604020202020204" pitchFamily="34" charset="0"/>
            </a:endParaRPr>
          </a:p>
        </p:txBody>
      </p:sp>
      <p:sp>
        <p:nvSpPr>
          <p:cNvPr id="24" name="Text Box 24"/>
          <p:cNvSpPr txBox="1">
            <a:spLocks noChangeArrowheads="1"/>
          </p:cNvSpPr>
          <p:nvPr/>
        </p:nvSpPr>
        <p:spPr bwMode="auto">
          <a:xfrm>
            <a:off x="5297904" y="59728"/>
            <a:ext cx="3912419" cy="969496"/>
          </a:xfrm>
          <a:prstGeom prst="rect">
            <a:avLst/>
          </a:prstGeom>
          <a:solidFill>
            <a:schemeClr val="bg1"/>
          </a:solidFill>
          <a:ln>
            <a:noFill/>
          </a:ln>
          <a:effectLst/>
        </p:spPr>
        <p:txBody>
          <a:bodyPr wrap="square">
            <a:spAutoFit/>
          </a:bodyPr>
          <a:lstStyle/>
          <a:p>
            <a:pPr algn="ctr">
              <a:spcBef>
                <a:spcPct val="50000"/>
              </a:spcBef>
              <a:defRPr/>
            </a:pPr>
            <a:r>
              <a:rPr lang="fr-FR" altLang="fr-FR" b="1" dirty="0">
                <a:solidFill>
                  <a:srgbClr val="002060"/>
                </a:solidFill>
                <a:latin typeface="Arial" panose="020B0604020202020204" pitchFamily="34" charset="0"/>
              </a:rPr>
              <a:t>Modèle MNESIS  (Modèle </a:t>
            </a:r>
            <a:r>
              <a:rPr lang="fr-FR" altLang="fr-FR" b="1" dirty="0" err="1">
                <a:solidFill>
                  <a:srgbClr val="002060"/>
                </a:solidFill>
                <a:latin typeface="Arial" panose="020B0604020202020204" pitchFamily="34" charset="0"/>
              </a:rPr>
              <a:t>NÉoStuctural</a:t>
            </a:r>
            <a:r>
              <a:rPr lang="fr-FR" altLang="fr-FR" b="1" dirty="0">
                <a:solidFill>
                  <a:srgbClr val="002060"/>
                </a:solidFill>
                <a:latin typeface="Arial" panose="020B0604020202020204" pitchFamily="34" charset="0"/>
              </a:rPr>
              <a:t> </a:t>
            </a:r>
            <a:r>
              <a:rPr lang="fr-FR" altLang="fr-FR" b="1" dirty="0" err="1">
                <a:solidFill>
                  <a:srgbClr val="002060"/>
                </a:solidFill>
                <a:latin typeface="Arial" panose="020B0604020202020204" pitchFamily="34" charset="0"/>
              </a:rPr>
              <a:t>InterSystémique</a:t>
            </a:r>
            <a:r>
              <a:rPr lang="fr-FR" altLang="fr-FR" b="1" dirty="0">
                <a:solidFill>
                  <a:srgbClr val="002060"/>
                </a:solidFill>
                <a:latin typeface="Arial" panose="020B0604020202020204" pitchFamily="34" charset="0"/>
              </a:rPr>
              <a:t>)</a:t>
            </a:r>
          </a:p>
          <a:p>
            <a:pPr algn="ctr">
              <a:spcBef>
                <a:spcPts val="600"/>
              </a:spcBef>
              <a:defRPr/>
            </a:pPr>
            <a:r>
              <a:rPr lang="fr-FR" altLang="fr-FR" sz="1600" dirty="0">
                <a:solidFill>
                  <a:srgbClr val="0070C0"/>
                </a:solidFill>
              </a:rPr>
              <a:t>Eustache et </a:t>
            </a:r>
            <a:r>
              <a:rPr lang="fr-FR" altLang="fr-FR" sz="1600" dirty="0" err="1">
                <a:solidFill>
                  <a:srgbClr val="0070C0"/>
                </a:solidFill>
              </a:rPr>
              <a:t>Desgranges</a:t>
            </a:r>
            <a:r>
              <a:rPr lang="fr-FR" altLang="fr-FR" sz="1600" dirty="0">
                <a:solidFill>
                  <a:srgbClr val="0070C0"/>
                </a:solidFill>
              </a:rPr>
              <a:t> (2008, 2011)</a:t>
            </a:r>
            <a:endParaRPr lang="fr-FR" altLang="fr-FR" sz="1600" dirty="0">
              <a:solidFill>
                <a:srgbClr val="0070C0"/>
              </a:solidFill>
              <a:latin typeface="Times" panose="02020603050405020304" pitchFamily="18" charset="0"/>
            </a:endParaRPr>
          </a:p>
        </p:txBody>
      </p:sp>
      <p:sp>
        <p:nvSpPr>
          <p:cNvPr id="25" name="Rectangle 24"/>
          <p:cNvSpPr/>
          <p:nvPr/>
        </p:nvSpPr>
        <p:spPr>
          <a:xfrm>
            <a:off x="3659052" y="1422443"/>
            <a:ext cx="2567077" cy="2822298"/>
          </a:xfrm>
          <a:prstGeom prst="rect">
            <a:avLst/>
          </a:prstGeom>
          <a:solidFill>
            <a:srgbClr val="F2B1AC">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
          <p:cNvSpPr txBox="1">
            <a:spLocks noChangeArrowheads="1"/>
          </p:cNvSpPr>
          <p:nvPr/>
        </p:nvSpPr>
        <p:spPr bwMode="auto">
          <a:xfrm>
            <a:off x="2923201" y="1234688"/>
            <a:ext cx="4006154" cy="34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600" b="1" dirty="0">
                <a:solidFill>
                  <a:srgbClr val="FF0000"/>
                </a:solidFill>
                <a:latin typeface="Arial" panose="020B0604020202020204" pitchFamily="34" charset="0"/>
              </a:rPr>
              <a:t>Présent conscient</a:t>
            </a:r>
          </a:p>
          <a:p>
            <a:pPr algn="ctr">
              <a:spcBef>
                <a:spcPct val="0"/>
              </a:spcBef>
              <a:buFontTx/>
              <a:buNone/>
            </a:pPr>
            <a:endParaRPr lang="fr-FR" altLang="fr-FR" sz="1600" b="1" dirty="0">
              <a:solidFill>
                <a:srgbClr val="FF0000"/>
              </a:solidFill>
              <a:latin typeface="Arial" panose="020B0604020202020204" pitchFamily="34" charset="0"/>
            </a:endParaRPr>
          </a:p>
          <a:p>
            <a:pPr algn="ctr">
              <a:spcBef>
                <a:spcPct val="0"/>
              </a:spcBef>
              <a:buFontTx/>
              <a:buNone/>
            </a:pPr>
            <a:endParaRPr lang="fr-FR" altLang="fr-FR" sz="1600" b="1" dirty="0">
              <a:solidFill>
                <a:srgbClr val="FF0000"/>
              </a:solidFill>
              <a:latin typeface="Arial" panose="020B0604020202020204" pitchFamily="34" charset="0"/>
            </a:endParaRPr>
          </a:p>
          <a:p>
            <a:pPr algn="ctr">
              <a:spcBef>
                <a:spcPct val="0"/>
              </a:spcBef>
              <a:buFontTx/>
              <a:buNone/>
            </a:pPr>
            <a:endParaRPr lang="fr-FR" altLang="fr-FR" sz="1600" b="1" dirty="0">
              <a:solidFill>
                <a:srgbClr val="FF0000"/>
              </a:solidFill>
              <a:latin typeface="Arial" panose="020B0604020202020204" pitchFamily="34" charset="0"/>
            </a:endParaRPr>
          </a:p>
          <a:p>
            <a:pPr algn="ctr">
              <a:spcBef>
                <a:spcPct val="0"/>
              </a:spcBef>
              <a:buFontTx/>
              <a:buNone/>
            </a:pPr>
            <a:endParaRPr lang="fr-FR" altLang="fr-FR" sz="1600" b="1" dirty="0">
              <a:solidFill>
                <a:srgbClr val="FF0000"/>
              </a:solidFill>
              <a:latin typeface="Arial" panose="020B0604020202020204" pitchFamily="34" charset="0"/>
            </a:endParaRPr>
          </a:p>
          <a:p>
            <a:pPr algn="ctr">
              <a:spcBef>
                <a:spcPct val="0"/>
              </a:spcBef>
              <a:buFontTx/>
              <a:buNone/>
            </a:pPr>
            <a:endParaRPr lang="fr-FR" altLang="fr-FR" sz="1600" b="1" dirty="0">
              <a:solidFill>
                <a:srgbClr val="FF0000"/>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endParaRPr lang="fr-FR" altLang="fr-FR" sz="1400" dirty="0">
              <a:solidFill>
                <a:srgbClr val="1C1C1C"/>
              </a:solidFill>
              <a:latin typeface="Arial" panose="020B0604020202020204" pitchFamily="34" charset="0"/>
            </a:endParaRPr>
          </a:p>
          <a:p>
            <a:pPr algn="ctr">
              <a:spcBef>
                <a:spcPct val="0"/>
              </a:spcBef>
              <a:buFontTx/>
              <a:buNone/>
            </a:pPr>
            <a:r>
              <a:rPr lang="fr-FR" altLang="fr-FR" sz="1400" dirty="0">
                <a:solidFill>
                  <a:srgbClr val="002060"/>
                </a:solidFill>
                <a:latin typeface="Arial" panose="020B0604020202020204" pitchFamily="34" charset="0"/>
              </a:rPr>
              <a:t>La mémoire de travail constitue une sorte de carrefour cognitif.</a:t>
            </a:r>
          </a:p>
        </p:txBody>
      </p:sp>
      <p:sp>
        <p:nvSpPr>
          <p:cNvPr id="27" name="Rectangle 2"/>
          <p:cNvSpPr txBox="1">
            <a:spLocks noChangeArrowheads="1"/>
          </p:cNvSpPr>
          <p:nvPr/>
        </p:nvSpPr>
        <p:spPr bwMode="auto">
          <a:xfrm>
            <a:off x="7254114" y="2156723"/>
            <a:ext cx="1627912" cy="8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b="1" dirty="0">
                <a:solidFill>
                  <a:srgbClr val="FF0000"/>
                </a:solidFill>
                <a:latin typeface="Arial" panose="020B0604020202020204" pitchFamily="34" charset="0"/>
              </a:rPr>
              <a:t>Savoir-faire</a:t>
            </a:r>
          </a:p>
          <a:p>
            <a:pPr algn="ctr">
              <a:spcBef>
                <a:spcPct val="0"/>
              </a:spcBef>
              <a:buFontTx/>
              <a:buNone/>
            </a:pPr>
            <a:r>
              <a:rPr lang="fr-FR" altLang="fr-FR" sz="1400" b="1" dirty="0">
                <a:solidFill>
                  <a:srgbClr val="FF0000"/>
                </a:solidFill>
                <a:latin typeface="Arial" panose="020B0604020202020204" pitchFamily="34" charset="0"/>
              </a:rPr>
              <a:t>(productions ou connaissances procédurales)</a:t>
            </a:r>
          </a:p>
        </p:txBody>
      </p:sp>
    </p:spTree>
    <p:extLst>
      <p:ext uri="{BB962C8B-B14F-4D97-AF65-F5344CB8AC3E}">
        <p14:creationId xmlns:p14="http://schemas.microsoft.com/office/powerpoint/2010/main" val="23127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1" y="4928722"/>
            <a:ext cx="1773382" cy="214778"/>
          </a:xfrm>
          <a:prstGeom prst="rect">
            <a:avLst/>
          </a:prstGeom>
        </p:spPr>
      </p:pic>
      <p:pic>
        <p:nvPicPr>
          <p:cNvPr id="15" name="Image 14"/>
          <p:cNvPicPr>
            <a:picLocks noChangeAspect="1"/>
          </p:cNvPicPr>
          <p:nvPr/>
        </p:nvPicPr>
        <p:blipFill rotWithShape="1">
          <a:blip r:embed="rId3"/>
          <a:srcRect r="10000" b="12592"/>
          <a:stretch/>
        </p:blipFill>
        <p:spPr>
          <a:xfrm>
            <a:off x="1359133" y="741988"/>
            <a:ext cx="2100347" cy="3059765"/>
          </a:xfrm>
          <a:prstGeom prst="rect">
            <a:avLst/>
          </a:prstGeom>
        </p:spPr>
      </p:pic>
      <p:sp>
        <p:nvSpPr>
          <p:cNvPr id="19" name="Titre 1">
            <a:extLst>
              <a:ext uri="{FF2B5EF4-FFF2-40B4-BE49-F238E27FC236}">
                <a16:creationId xmlns:a16="http://schemas.microsoft.com/office/drawing/2014/main" id="{C54D7BAA-E514-4747-8BDB-95044F3307B9}"/>
              </a:ext>
            </a:extLst>
          </p:cNvPr>
          <p:cNvSpPr txBox="1">
            <a:spLocks/>
          </p:cNvSpPr>
          <p:nvPr/>
        </p:nvSpPr>
        <p:spPr>
          <a:xfrm>
            <a:off x="4518660" y="4065597"/>
            <a:ext cx="4564380" cy="578437"/>
          </a:xfrm>
          <a:prstGeom prst="rect">
            <a:avLst/>
          </a:prstGeom>
        </p:spPr>
        <p:txBody>
          <a:bodyPr vert="horz" lIns="0" tIns="0" rIns="0" bIns="0" rtlCol="0" anchor="b" anchorCtr="0">
            <a:normAutofit fontScale="70000" lnSpcReduction="20000"/>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sz="2700" b="1" dirty="0"/>
              <a:t>Processus cérébraux </a:t>
            </a:r>
          </a:p>
          <a:p>
            <a:pPr algn="ctr"/>
            <a:r>
              <a:rPr lang="fr-FR" sz="2000" b="1" dirty="0"/>
              <a:t>&amp; cognitifs</a:t>
            </a:r>
          </a:p>
          <a:p>
            <a:pPr algn="ctr"/>
            <a:endParaRPr lang="fr-FR" sz="2000" b="1" dirty="0"/>
          </a:p>
          <a:p>
            <a:pPr algn="ctr"/>
            <a:r>
              <a:rPr lang="fr-FR" sz="2000" b="1" dirty="0"/>
              <a:t>Techniques d’imagerie, </a:t>
            </a:r>
            <a:r>
              <a:rPr lang="fr-FR" sz="2000" b="1" dirty="0" err="1"/>
              <a:t>électrophysiologiques</a:t>
            </a:r>
            <a:r>
              <a:rPr lang="fr-FR" sz="2000" b="1" dirty="0"/>
              <a:t>, … </a:t>
            </a:r>
            <a:r>
              <a:rPr lang="fr-FR" sz="2000" b="1" dirty="0">
                <a:sym typeface="Wingdings" panose="05000000000000000000" pitchFamily="2" charset="2"/>
              </a:rPr>
              <a:t> Processus</a:t>
            </a:r>
            <a:endParaRPr lang="fr-FR" sz="2000" b="1" dirty="0"/>
          </a:p>
        </p:txBody>
      </p:sp>
      <p:sp>
        <p:nvSpPr>
          <p:cNvPr id="20" name="Titre 1">
            <a:extLst>
              <a:ext uri="{FF2B5EF4-FFF2-40B4-BE49-F238E27FC236}">
                <a16:creationId xmlns:a16="http://schemas.microsoft.com/office/drawing/2014/main" id="{C54D7BAA-E514-4747-8BDB-95044F3307B9}"/>
              </a:ext>
            </a:extLst>
          </p:cNvPr>
          <p:cNvSpPr txBox="1">
            <a:spLocks/>
          </p:cNvSpPr>
          <p:nvPr/>
        </p:nvSpPr>
        <p:spPr>
          <a:xfrm>
            <a:off x="445769" y="4065596"/>
            <a:ext cx="3685308" cy="578437"/>
          </a:xfrm>
          <a:prstGeom prst="rect">
            <a:avLst/>
          </a:prstGeom>
        </p:spPr>
        <p:txBody>
          <a:bodyPr vert="horz" lIns="0" tIns="0" rIns="0" bIns="0" rtlCol="0" anchor="b" anchorCtr="0">
            <a:normAutofit fontScale="70000" lnSpcReduction="20000"/>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sz="2700" b="1" dirty="0"/>
              <a:t>Représentations / processus cognitifs</a:t>
            </a:r>
          </a:p>
          <a:p>
            <a:pPr algn="ctr"/>
            <a:r>
              <a:rPr lang="fr-FR" sz="2000" b="1" dirty="0"/>
              <a:t>&amp; cérébraux</a:t>
            </a:r>
          </a:p>
          <a:p>
            <a:pPr algn="ctr"/>
            <a:endParaRPr lang="fr-FR" sz="2000" b="1" dirty="0"/>
          </a:p>
          <a:p>
            <a:pPr algn="ctr"/>
            <a:r>
              <a:rPr lang="fr-FR" sz="2000" b="1" dirty="0"/>
              <a:t>Études comportementales </a:t>
            </a:r>
            <a:r>
              <a:rPr lang="fr-FR" sz="2000" b="1" dirty="0">
                <a:sym typeface="Wingdings" panose="05000000000000000000" pitchFamily="2" charset="2"/>
              </a:rPr>
              <a:t> Processus</a:t>
            </a:r>
            <a:endParaRPr lang="fr-FR" sz="2000" b="1" dirty="0"/>
          </a:p>
        </p:txBody>
      </p:sp>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828" y="729345"/>
            <a:ext cx="2021535" cy="3066097"/>
          </a:xfrm>
          <a:prstGeom prst="rect">
            <a:avLst/>
          </a:prstGeom>
        </p:spPr>
      </p:pic>
      <p:sp>
        <p:nvSpPr>
          <p:cNvPr id="13"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Psychologie cognitive          Neurosciences cognitives</a:t>
            </a:r>
          </a:p>
        </p:txBody>
      </p:sp>
      <p:pic>
        <p:nvPicPr>
          <p:cNvPr id="10" name="Picture 7" descr="Gazzaniga"/>
          <p:cNvPicPr>
            <a:picLocks noChangeAspect="1" noChangeArrowheads="1"/>
          </p:cNvPicPr>
          <p:nvPr/>
        </p:nvPicPr>
        <p:blipFill>
          <a:blip r:embed="rId5">
            <a:extLst>
              <a:ext uri="{28A0092B-C50C-407E-A947-70E740481C1C}">
                <a14:useLocalDpi xmlns:a14="http://schemas.microsoft.com/office/drawing/2010/main" val="0"/>
              </a:ext>
            </a:extLst>
          </a:blip>
          <a:srcRect l="11333" r="9277"/>
          <a:stretch>
            <a:fillRect/>
          </a:stretch>
        </p:blipFill>
        <p:spPr bwMode="auto">
          <a:xfrm>
            <a:off x="4377615" y="741988"/>
            <a:ext cx="2423235" cy="305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44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Experts / Novices</a:t>
            </a:r>
          </a:p>
        </p:txBody>
      </p:sp>
      <p:grpSp>
        <p:nvGrpSpPr>
          <p:cNvPr id="20" name="Groupe 19"/>
          <p:cNvGrpSpPr>
            <a:grpSpLocks/>
          </p:cNvGrpSpPr>
          <p:nvPr/>
        </p:nvGrpSpPr>
        <p:grpSpPr bwMode="auto">
          <a:xfrm>
            <a:off x="799608" y="1615327"/>
            <a:ext cx="7823199" cy="2290221"/>
            <a:chOff x="1108895" y="1519240"/>
            <a:chExt cx="6837700" cy="4750741"/>
          </a:xfrm>
        </p:grpSpPr>
        <p:sp>
          <p:nvSpPr>
            <p:cNvPr id="24" name="ZoneTexte 26"/>
            <p:cNvSpPr txBox="1">
              <a:spLocks noChangeArrowheads="1"/>
            </p:cNvSpPr>
            <p:nvPr/>
          </p:nvSpPr>
          <p:spPr bwMode="auto">
            <a:xfrm>
              <a:off x="6413256" y="1519240"/>
              <a:ext cx="1533339" cy="76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008000"/>
                  </a:solidFill>
                  <a:latin typeface="Arial" panose="020B0604020202020204" pitchFamily="34" charset="0"/>
                  <a:cs typeface="Arial" panose="020B0604020202020204" pitchFamily="34" charset="0"/>
                </a:rPr>
                <a:t>EXPERT</a:t>
              </a:r>
            </a:p>
          </p:txBody>
        </p:sp>
        <p:sp>
          <p:nvSpPr>
            <p:cNvPr id="27" name="Flèche vers le haut 26"/>
            <p:cNvSpPr/>
            <p:nvPr/>
          </p:nvSpPr>
          <p:spPr bwMode="auto">
            <a:xfrm rot="4376435">
              <a:off x="3982818" y="1432571"/>
              <a:ext cx="830949" cy="4783677"/>
            </a:xfrm>
            <a:prstGeom prst="upArrow">
              <a:avLst/>
            </a:prstGeom>
            <a:gradFill>
              <a:gsLst>
                <a:gs pos="31000">
                  <a:srgbClr val="33CC33"/>
                </a:gs>
                <a:gs pos="100000">
                  <a:srgbClr val="FF0000"/>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p:spPr>
          <p:txBody>
            <a:bodyPr/>
            <a:lstStyle/>
            <a:p>
              <a:pPr>
                <a:defRPr/>
              </a:pPr>
              <a:endParaRPr lang="fr-FR"/>
            </a:p>
          </p:txBody>
        </p:sp>
        <p:sp>
          <p:nvSpPr>
            <p:cNvPr id="21" name="ZoneTexte 26"/>
            <p:cNvSpPr txBox="1">
              <a:spLocks noChangeArrowheads="1"/>
            </p:cNvSpPr>
            <p:nvPr/>
          </p:nvSpPr>
          <p:spPr bwMode="auto">
            <a:xfrm>
              <a:off x="1108895" y="5503854"/>
              <a:ext cx="959572" cy="766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NOVICE</a:t>
              </a:r>
            </a:p>
          </p:txBody>
        </p:sp>
      </p:grpSp>
      <p:grpSp>
        <p:nvGrpSpPr>
          <p:cNvPr id="28" name="Groupe 6"/>
          <p:cNvGrpSpPr>
            <a:grpSpLocks/>
          </p:cNvGrpSpPr>
          <p:nvPr/>
        </p:nvGrpSpPr>
        <p:grpSpPr bwMode="auto">
          <a:xfrm>
            <a:off x="3191322" y="2401120"/>
            <a:ext cx="3452303" cy="659631"/>
            <a:chOff x="2663985" y="3155396"/>
            <a:chExt cx="3024336" cy="1368425"/>
          </a:xfrm>
        </p:grpSpPr>
        <p:sp>
          <p:nvSpPr>
            <p:cNvPr id="29" name="Rectangle à coins arrondis 28"/>
            <p:cNvSpPr/>
            <p:nvPr/>
          </p:nvSpPr>
          <p:spPr bwMode="auto">
            <a:xfrm>
              <a:off x="2663985" y="3155396"/>
              <a:ext cx="3024336" cy="136842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fr-FR">
                <a:solidFill>
                  <a:srgbClr val="FFFFFF"/>
                </a:solidFill>
              </a:endParaRPr>
            </a:p>
          </p:txBody>
        </p:sp>
        <p:sp>
          <p:nvSpPr>
            <p:cNvPr id="30" name="ZoneTexte 2"/>
            <p:cNvSpPr txBox="1">
              <a:spLocks noChangeArrowheads="1"/>
            </p:cNvSpPr>
            <p:nvPr/>
          </p:nvSpPr>
          <p:spPr bwMode="auto">
            <a:xfrm>
              <a:off x="2815005" y="3471283"/>
              <a:ext cx="2757622" cy="766191"/>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fr-FR" altLang="en-US" sz="1800" b="1" dirty="0">
                  <a:solidFill>
                    <a:srgbClr val="000000"/>
                  </a:solidFill>
                  <a:latin typeface="Arial" panose="020B0604020202020204" pitchFamily="34" charset="0"/>
                  <a:cs typeface="Arial" panose="020B0604020202020204" pitchFamily="34" charset="0"/>
                </a:rPr>
                <a:t>Apprenant adulte</a:t>
              </a:r>
            </a:p>
          </p:txBody>
        </p:sp>
      </p:grpSp>
    </p:spTree>
    <p:extLst>
      <p:ext uri="{BB962C8B-B14F-4D97-AF65-F5344CB8AC3E}">
        <p14:creationId xmlns:p14="http://schemas.microsoft.com/office/powerpoint/2010/main" val="3071081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8" name="Text Box 2"/>
          <p:cNvSpPr txBox="1">
            <a:spLocks noChangeArrowheads="1"/>
          </p:cNvSpPr>
          <p:nvPr/>
        </p:nvSpPr>
        <p:spPr bwMode="auto">
          <a:xfrm>
            <a:off x="6211229" y="4729649"/>
            <a:ext cx="2468233" cy="307777"/>
          </a:xfrm>
          <a:prstGeom prst="rect">
            <a:avLst/>
          </a:prstGeom>
          <a:noFill/>
          <a:ln>
            <a:noFill/>
          </a:ln>
          <a:effectLst/>
        </p:spPr>
        <p:txBody>
          <a:bodyPr wrap="square">
            <a:spAutoFit/>
          </a:bodyPr>
          <a:lstStyle/>
          <a:p>
            <a:pPr algn="ctr">
              <a:spcBef>
                <a:spcPct val="20000"/>
              </a:spcBef>
              <a:defRPr/>
            </a:pPr>
            <a:r>
              <a:rPr lang="en-GB" altLang="fr-FR" sz="1400" b="1" dirty="0">
                <a:solidFill>
                  <a:srgbClr val="0070C0"/>
                </a:solidFill>
                <a:latin typeface="Arial" panose="020B0604020202020204" pitchFamily="34" charset="0"/>
              </a:rPr>
              <a:t>Source : </a:t>
            </a:r>
            <a:r>
              <a:rPr lang="en-GB" altLang="fr-FR" sz="1400" b="1" dirty="0" err="1">
                <a:solidFill>
                  <a:srgbClr val="0070C0"/>
                </a:solidFill>
                <a:latin typeface="Arial" panose="020B0604020202020204" pitchFamily="34" charset="0"/>
              </a:rPr>
              <a:t>Bilalić</a:t>
            </a:r>
            <a:r>
              <a:rPr lang="en-GB" altLang="fr-FR" sz="1400" b="1" dirty="0">
                <a:solidFill>
                  <a:srgbClr val="0070C0"/>
                </a:solidFill>
                <a:latin typeface="Arial" panose="020B0604020202020204" pitchFamily="34" charset="0"/>
              </a:rPr>
              <a:t> (2017)</a:t>
            </a:r>
          </a:p>
        </p:txBody>
      </p:sp>
      <p:sp>
        <p:nvSpPr>
          <p:cNvPr id="9" name="Text Box 2"/>
          <p:cNvSpPr txBox="1">
            <a:spLocks noChangeArrowheads="1"/>
          </p:cNvSpPr>
          <p:nvPr/>
        </p:nvSpPr>
        <p:spPr bwMode="auto">
          <a:xfrm>
            <a:off x="665018" y="693047"/>
            <a:ext cx="3449781" cy="369332"/>
          </a:xfrm>
          <a:prstGeom prst="rect">
            <a:avLst/>
          </a:prstGeom>
          <a:noFill/>
          <a:ln>
            <a:noFill/>
          </a:ln>
          <a:effectLst/>
        </p:spPr>
        <p:txBody>
          <a:bodyPr wrap="square">
            <a:spAutoFit/>
          </a:bodyPr>
          <a:lstStyle/>
          <a:p>
            <a:pPr lvl="0" algn="ctr">
              <a:spcBef>
                <a:spcPct val="20000"/>
              </a:spcBef>
              <a:defRPr/>
            </a:pPr>
            <a:r>
              <a:rPr lang="fr-FR" altLang="fr-FR" b="1" dirty="0">
                <a:latin typeface="Arial" panose="020B0604020202020204" pitchFamily="34" charset="0"/>
              </a:rPr>
              <a:t>Radiologue expert</a:t>
            </a:r>
            <a:endParaRPr lang="en-GB" altLang="fr-FR" sz="1400" b="1" dirty="0">
              <a:solidFill>
                <a:srgbClr val="0070C0"/>
              </a:solidFill>
              <a:latin typeface="Arial" panose="020B0604020202020204" pitchFamily="34" charset="0"/>
            </a:endParaRPr>
          </a:p>
        </p:txBody>
      </p:sp>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Experts / Novices : différences comportementales</a:t>
            </a:r>
          </a:p>
        </p:txBody>
      </p:sp>
      <p:sp>
        <p:nvSpPr>
          <p:cNvPr id="11" name="Rectangle 10"/>
          <p:cNvSpPr/>
          <p:nvPr/>
        </p:nvSpPr>
        <p:spPr>
          <a:xfrm>
            <a:off x="0" y="542458"/>
            <a:ext cx="9144000" cy="34289"/>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prstClr val="white"/>
              </a:solidFill>
            </a:endParaRPr>
          </a:p>
        </p:txBody>
      </p:sp>
      <p:pic>
        <p:nvPicPr>
          <p:cNvPr id="10" name="Inhaltsplatzhalt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5011"/>
          <a:stretch/>
        </p:blipFill>
        <p:spPr>
          <a:xfrm>
            <a:off x="298328" y="1109617"/>
            <a:ext cx="8381134" cy="3178097"/>
          </a:xfrm>
        </p:spPr>
      </p:pic>
      <p:sp>
        <p:nvSpPr>
          <p:cNvPr id="13" name="Text Box 2"/>
          <p:cNvSpPr txBox="1">
            <a:spLocks noChangeArrowheads="1"/>
          </p:cNvSpPr>
          <p:nvPr/>
        </p:nvSpPr>
        <p:spPr bwMode="auto">
          <a:xfrm>
            <a:off x="4753799" y="691001"/>
            <a:ext cx="3449781" cy="369332"/>
          </a:xfrm>
          <a:prstGeom prst="rect">
            <a:avLst/>
          </a:prstGeom>
          <a:noFill/>
          <a:ln>
            <a:noFill/>
          </a:ln>
          <a:effectLst/>
        </p:spPr>
        <p:txBody>
          <a:bodyPr wrap="square">
            <a:spAutoFit/>
          </a:bodyPr>
          <a:lstStyle/>
          <a:p>
            <a:pPr lvl="0" algn="ctr">
              <a:spcBef>
                <a:spcPct val="20000"/>
              </a:spcBef>
              <a:defRPr/>
            </a:pPr>
            <a:r>
              <a:rPr lang="fr-FR" altLang="fr-FR" b="1" dirty="0">
                <a:latin typeface="Arial" panose="020B0604020202020204" pitchFamily="34" charset="0"/>
              </a:rPr>
              <a:t>Étudiant en médecine</a:t>
            </a:r>
            <a:endParaRPr lang="en-GB" altLang="fr-FR" sz="1400" b="1" dirty="0">
              <a:solidFill>
                <a:srgbClr val="0070C0"/>
              </a:solidFill>
              <a:latin typeface="Arial" panose="020B0604020202020204" pitchFamily="34" charset="0"/>
            </a:endParaRPr>
          </a:p>
        </p:txBody>
      </p:sp>
      <p:sp>
        <p:nvSpPr>
          <p:cNvPr id="2" name="Ellipse 1"/>
          <p:cNvSpPr/>
          <p:nvPr/>
        </p:nvSpPr>
        <p:spPr>
          <a:xfrm>
            <a:off x="3590693" y="3144643"/>
            <a:ext cx="267630" cy="2787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7724078" y="3146501"/>
            <a:ext cx="267630" cy="2787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601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8" name="Text Box 2"/>
          <p:cNvSpPr txBox="1">
            <a:spLocks noChangeArrowheads="1"/>
          </p:cNvSpPr>
          <p:nvPr/>
        </p:nvSpPr>
        <p:spPr bwMode="auto">
          <a:xfrm>
            <a:off x="6211229" y="4729649"/>
            <a:ext cx="2468233" cy="307777"/>
          </a:xfrm>
          <a:prstGeom prst="rect">
            <a:avLst/>
          </a:prstGeom>
          <a:noFill/>
          <a:ln>
            <a:noFill/>
          </a:ln>
          <a:effectLst/>
        </p:spPr>
        <p:txBody>
          <a:bodyPr wrap="square">
            <a:spAutoFit/>
          </a:bodyPr>
          <a:lstStyle/>
          <a:p>
            <a:pPr algn="ctr">
              <a:spcBef>
                <a:spcPct val="20000"/>
              </a:spcBef>
              <a:defRPr/>
            </a:pPr>
            <a:r>
              <a:rPr lang="en-GB" altLang="fr-FR" sz="1400" b="1" dirty="0">
                <a:solidFill>
                  <a:srgbClr val="0070C0"/>
                </a:solidFill>
                <a:latin typeface="Arial" panose="020B0604020202020204" pitchFamily="34" charset="0"/>
              </a:rPr>
              <a:t>Source : </a:t>
            </a:r>
            <a:r>
              <a:rPr lang="en-GB" altLang="fr-FR" sz="1400" b="1" dirty="0" err="1">
                <a:solidFill>
                  <a:srgbClr val="0070C0"/>
                </a:solidFill>
                <a:latin typeface="Arial" panose="020B0604020202020204" pitchFamily="34" charset="0"/>
              </a:rPr>
              <a:t>Bilalić</a:t>
            </a:r>
            <a:r>
              <a:rPr lang="en-GB" altLang="fr-FR" sz="1400" b="1" dirty="0">
                <a:solidFill>
                  <a:srgbClr val="0070C0"/>
                </a:solidFill>
                <a:latin typeface="Arial" panose="020B0604020202020204" pitchFamily="34" charset="0"/>
              </a:rPr>
              <a:t> (2017)</a:t>
            </a:r>
          </a:p>
        </p:txBody>
      </p:sp>
      <p:sp>
        <p:nvSpPr>
          <p:cNvPr id="9" name="Text Box 2"/>
          <p:cNvSpPr txBox="1">
            <a:spLocks noChangeArrowheads="1"/>
          </p:cNvSpPr>
          <p:nvPr/>
        </p:nvSpPr>
        <p:spPr bwMode="auto">
          <a:xfrm>
            <a:off x="665018" y="693047"/>
            <a:ext cx="3449781" cy="369332"/>
          </a:xfrm>
          <a:prstGeom prst="rect">
            <a:avLst/>
          </a:prstGeom>
          <a:noFill/>
          <a:ln>
            <a:noFill/>
          </a:ln>
          <a:effectLst/>
        </p:spPr>
        <p:txBody>
          <a:bodyPr wrap="square">
            <a:spAutoFit/>
          </a:bodyPr>
          <a:lstStyle/>
          <a:p>
            <a:pPr lvl="0" algn="ctr">
              <a:spcBef>
                <a:spcPct val="20000"/>
              </a:spcBef>
              <a:defRPr/>
            </a:pPr>
            <a:r>
              <a:rPr lang="fr-FR" altLang="fr-FR" b="1" dirty="0">
                <a:latin typeface="Arial" panose="020B0604020202020204" pitchFamily="34" charset="0"/>
              </a:rPr>
              <a:t>Radiologue expert</a:t>
            </a:r>
            <a:endParaRPr lang="en-GB" altLang="fr-FR" sz="1400" b="1" dirty="0">
              <a:solidFill>
                <a:srgbClr val="0070C0"/>
              </a:solidFill>
              <a:latin typeface="Arial" panose="020B0604020202020204" pitchFamily="34" charset="0"/>
            </a:endParaRPr>
          </a:p>
        </p:txBody>
      </p:sp>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Experts / Novices : fonctionnement cérébral différent</a:t>
            </a:r>
          </a:p>
        </p:txBody>
      </p:sp>
      <p:sp>
        <p:nvSpPr>
          <p:cNvPr id="11" name="Rectangle 10"/>
          <p:cNvSpPr/>
          <p:nvPr/>
        </p:nvSpPr>
        <p:spPr>
          <a:xfrm>
            <a:off x="0" y="542458"/>
            <a:ext cx="9144000" cy="34289"/>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prstClr val="white"/>
              </a:solidFill>
            </a:endParaRPr>
          </a:p>
        </p:txBody>
      </p:sp>
      <p:sp>
        <p:nvSpPr>
          <p:cNvPr id="13" name="Text Box 2"/>
          <p:cNvSpPr txBox="1">
            <a:spLocks noChangeArrowheads="1"/>
          </p:cNvSpPr>
          <p:nvPr/>
        </p:nvSpPr>
        <p:spPr bwMode="auto">
          <a:xfrm>
            <a:off x="4753799" y="691001"/>
            <a:ext cx="3449781" cy="369332"/>
          </a:xfrm>
          <a:prstGeom prst="rect">
            <a:avLst/>
          </a:prstGeom>
          <a:noFill/>
          <a:ln>
            <a:noFill/>
          </a:ln>
          <a:effectLst/>
        </p:spPr>
        <p:txBody>
          <a:bodyPr wrap="square">
            <a:spAutoFit/>
          </a:bodyPr>
          <a:lstStyle/>
          <a:p>
            <a:pPr lvl="0" algn="ctr">
              <a:spcBef>
                <a:spcPct val="20000"/>
              </a:spcBef>
              <a:defRPr/>
            </a:pPr>
            <a:r>
              <a:rPr lang="fr-FR" altLang="fr-FR" b="1" dirty="0">
                <a:latin typeface="Arial" panose="020B0604020202020204" pitchFamily="34" charset="0"/>
              </a:rPr>
              <a:t>Étudiant en médecine</a:t>
            </a:r>
            <a:endParaRPr lang="en-GB" altLang="fr-FR" sz="1400" b="1" dirty="0">
              <a:solidFill>
                <a:srgbClr val="0070C0"/>
              </a:solidFill>
              <a:latin typeface="Arial" panose="020B0604020202020204" pitchFamily="34" charset="0"/>
            </a:endParaRPr>
          </a:p>
        </p:txBody>
      </p:sp>
      <p:pic>
        <p:nvPicPr>
          <p:cNvPr id="15" name="Inhaltsplatzhalt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4053" b="4611"/>
          <a:stretch/>
        </p:blipFill>
        <p:spPr>
          <a:xfrm>
            <a:off x="791812" y="1062379"/>
            <a:ext cx="8003052" cy="3518611"/>
          </a:xfrm>
        </p:spPr>
      </p:pic>
    </p:spTree>
    <p:extLst>
      <p:ext uri="{BB962C8B-B14F-4D97-AF65-F5344CB8AC3E}">
        <p14:creationId xmlns:p14="http://schemas.microsoft.com/office/powerpoint/2010/main" val="3126003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Experts / Novices : fonctionnement cérébral différent</a:t>
            </a:r>
          </a:p>
        </p:txBody>
      </p:sp>
      <p:pic>
        <p:nvPicPr>
          <p:cNvPr id="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2359" y="1511331"/>
            <a:ext cx="3512505" cy="197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115886" y="543785"/>
            <a:ext cx="8200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solidFill>
                  <a:srgbClr val="262626"/>
                </a:solidFill>
                <a:latin typeface="+mn-lt"/>
              </a:rPr>
              <a:t>Comment fonctionne le cerveau de </a:t>
            </a:r>
            <a:r>
              <a:rPr lang="fr-FR" altLang="fr-FR" sz="2400" b="1" dirty="0" err="1">
                <a:solidFill>
                  <a:srgbClr val="262626"/>
                </a:solidFill>
                <a:latin typeface="+mn-lt"/>
              </a:rPr>
              <a:t>Neymar</a:t>
            </a:r>
            <a:r>
              <a:rPr lang="fr-FR" altLang="fr-FR" sz="2400" b="1" dirty="0">
                <a:solidFill>
                  <a:srgbClr val="262626"/>
                </a:solidFill>
                <a:latin typeface="+mn-lt"/>
              </a:rPr>
              <a:t> lorsqu’il exécute une tâche motrice simple avec son pied ? </a:t>
            </a:r>
            <a:r>
              <a:rPr lang="fr-FR" altLang="fr-FR" sz="2400" dirty="0" err="1">
                <a:solidFill>
                  <a:srgbClr val="0070C0"/>
                </a:solidFill>
                <a:latin typeface="+mn-lt"/>
              </a:rPr>
              <a:t>Naito</a:t>
            </a:r>
            <a:r>
              <a:rPr lang="fr-FR" altLang="fr-FR" sz="2400" dirty="0">
                <a:solidFill>
                  <a:srgbClr val="0070C0"/>
                </a:solidFill>
                <a:latin typeface="+mn-lt"/>
              </a:rPr>
              <a:t> &amp; </a:t>
            </a:r>
            <a:r>
              <a:rPr lang="fr-FR" altLang="fr-FR" sz="2400" dirty="0" err="1">
                <a:solidFill>
                  <a:srgbClr val="0070C0"/>
                </a:solidFill>
                <a:latin typeface="+mn-lt"/>
              </a:rPr>
              <a:t>Hirose</a:t>
            </a:r>
            <a:r>
              <a:rPr lang="fr-FR" altLang="fr-FR" sz="2400" dirty="0">
                <a:solidFill>
                  <a:srgbClr val="0070C0"/>
                </a:solidFill>
                <a:latin typeface="+mn-lt"/>
              </a:rPr>
              <a:t> (2014)</a:t>
            </a:r>
          </a:p>
          <a:p>
            <a:pPr algn="ctr">
              <a:spcBef>
                <a:spcPct val="0"/>
              </a:spcBef>
              <a:buFontTx/>
              <a:buNone/>
            </a:pPr>
            <a:endParaRPr lang="fr-FR" altLang="fr-FR" sz="2400" b="1" dirty="0">
              <a:solidFill>
                <a:srgbClr val="262626"/>
              </a:solidFill>
              <a:latin typeface="+mn-lt"/>
            </a:endParaRPr>
          </a:p>
          <a:p>
            <a:pPr>
              <a:spcBef>
                <a:spcPct val="0"/>
              </a:spcBef>
              <a:buFontTx/>
              <a:buNone/>
            </a:pPr>
            <a:r>
              <a:rPr lang="fr-FR" altLang="fr-FR" sz="2000" u="sng" dirty="0">
                <a:solidFill>
                  <a:srgbClr val="262626"/>
                </a:solidFill>
                <a:latin typeface="+mn-lt"/>
              </a:rPr>
              <a:t>Tâche</a:t>
            </a:r>
            <a:r>
              <a:rPr lang="fr-FR" altLang="fr-FR" sz="2000" dirty="0">
                <a:solidFill>
                  <a:srgbClr val="262626"/>
                </a:solidFill>
                <a:latin typeface="+mn-lt"/>
              </a:rPr>
              <a:t> : rotation rapide (gauche / droite) </a:t>
            </a:r>
          </a:p>
          <a:p>
            <a:pPr>
              <a:spcBef>
                <a:spcPct val="0"/>
              </a:spcBef>
              <a:buFontTx/>
              <a:buNone/>
            </a:pPr>
            <a:r>
              <a:rPr lang="fr-FR" altLang="fr-FR" sz="2000" dirty="0">
                <a:solidFill>
                  <a:srgbClr val="262626"/>
                </a:solidFill>
                <a:latin typeface="+mn-lt"/>
              </a:rPr>
              <a:t>              de sa cheville</a:t>
            </a:r>
          </a:p>
          <a:p>
            <a:pPr>
              <a:spcBef>
                <a:spcPct val="0"/>
              </a:spcBef>
              <a:buFontTx/>
              <a:buNone/>
            </a:pPr>
            <a:endParaRPr lang="fr-FR" altLang="fr-FR" sz="2000" dirty="0">
              <a:solidFill>
                <a:srgbClr val="262626"/>
              </a:solidFill>
              <a:latin typeface="+mn-lt"/>
            </a:endParaRPr>
          </a:p>
          <a:p>
            <a:pPr>
              <a:spcBef>
                <a:spcPct val="0"/>
              </a:spcBef>
              <a:buFontTx/>
              <a:buNone/>
            </a:pPr>
            <a:r>
              <a:rPr lang="fr-FR" altLang="fr-FR" sz="2000" u="sng" dirty="0">
                <a:solidFill>
                  <a:srgbClr val="262626"/>
                </a:solidFill>
                <a:latin typeface="+mn-lt"/>
              </a:rPr>
              <a:t>Technique</a:t>
            </a:r>
            <a:r>
              <a:rPr lang="fr-FR" altLang="fr-FR" sz="2000" dirty="0">
                <a:solidFill>
                  <a:srgbClr val="262626"/>
                </a:solidFill>
                <a:latin typeface="+mn-lt"/>
              </a:rPr>
              <a:t> : </a:t>
            </a:r>
            <a:r>
              <a:rPr lang="fr-FR" altLang="fr-FR" sz="2000" dirty="0" err="1">
                <a:solidFill>
                  <a:srgbClr val="262626"/>
                </a:solidFill>
                <a:latin typeface="+mn-lt"/>
              </a:rPr>
              <a:t>IRMf</a:t>
            </a:r>
            <a:endParaRPr lang="fr-FR" altLang="fr-FR" sz="2000" dirty="0">
              <a:solidFill>
                <a:srgbClr val="262626"/>
              </a:solidFill>
              <a:latin typeface="+mn-lt"/>
            </a:endParaRPr>
          </a:p>
          <a:p>
            <a:pPr>
              <a:spcBef>
                <a:spcPct val="0"/>
              </a:spcBef>
              <a:buFontTx/>
              <a:buNone/>
            </a:pPr>
            <a:endParaRPr lang="fr-FR" altLang="fr-FR" sz="2000" u="sng" dirty="0">
              <a:solidFill>
                <a:srgbClr val="262626"/>
              </a:solidFill>
              <a:latin typeface="+mn-lt"/>
            </a:endParaRPr>
          </a:p>
          <a:p>
            <a:pPr>
              <a:spcBef>
                <a:spcPct val="0"/>
              </a:spcBef>
              <a:buFontTx/>
              <a:buNone/>
            </a:pPr>
            <a:endParaRPr lang="fr-FR" altLang="fr-FR" sz="2000" u="sng" dirty="0">
              <a:solidFill>
                <a:srgbClr val="262626"/>
              </a:solidFill>
              <a:latin typeface="+mn-lt"/>
            </a:endParaRPr>
          </a:p>
          <a:p>
            <a:pPr>
              <a:spcBef>
                <a:spcPct val="0"/>
              </a:spcBef>
              <a:buFontTx/>
              <a:buNone/>
            </a:pPr>
            <a:r>
              <a:rPr lang="fr-FR" altLang="fr-FR" sz="2000" u="sng" dirty="0">
                <a:solidFill>
                  <a:srgbClr val="262626"/>
                </a:solidFill>
                <a:latin typeface="+mn-lt"/>
              </a:rPr>
              <a:t>Méthode</a:t>
            </a:r>
            <a:r>
              <a:rPr lang="fr-FR" altLang="fr-FR" sz="2000" dirty="0">
                <a:solidFill>
                  <a:srgbClr val="262626"/>
                </a:solidFill>
                <a:latin typeface="+mn-lt"/>
              </a:rPr>
              <a:t> : </a:t>
            </a:r>
          </a:p>
          <a:p>
            <a:pPr>
              <a:spcBef>
                <a:spcPct val="0"/>
              </a:spcBef>
              <a:buFontTx/>
              <a:buNone/>
            </a:pPr>
            <a:r>
              <a:rPr lang="fr-FR" altLang="fr-FR" sz="2000" dirty="0">
                <a:solidFill>
                  <a:srgbClr val="262626"/>
                </a:solidFill>
                <a:latin typeface="+mn-lt"/>
              </a:rPr>
              <a:t>Comparaison du cerveau de </a:t>
            </a:r>
            <a:r>
              <a:rPr lang="fr-FR" altLang="fr-FR" sz="2000" dirty="0" err="1">
                <a:solidFill>
                  <a:srgbClr val="262626"/>
                </a:solidFill>
                <a:latin typeface="+mn-lt"/>
              </a:rPr>
              <a:t>Neymar</a:t>
            </a:r>
            <a:r>
              <a:rPr lang="fr-FR" altLang="fr-FR" sz="2000" dirty="0">
                <a:solidFill>
                  <a:srgbClr val="262626"/>
                </a:solidFill>
                <a:latin typeface="+mn-lt"/>
              </a:rPr>
              <a:t> avec celui de 3 joueurs espagnols de Ligue 2, de 2 nageurs et d’un joueur de football amateur.</a:t>
            </a:r>
          </a:p>
          <a:p>
            <a:pPr>
              <a:spcBef>
                <a:spcPct val="0"/>
              </a:spcBef>
              <a:buFontTx/>
              <a:buNone/>
            </a:pPr>
            <a:endParaRPr lang="fr-FR" altLang="fr-FR" sz="2000" dirty="0">
              <a:solidFill>
                <a:srgbClr val="262626"/>
              </a:solidFill>
              <a:latin typeface="+mn-lt"/>
            </a:endParaRPr>
          </a:p>
          <a:p>
            <a:pPr>
              <a:spcBef>
                <a:spcPct val="0"/>
              </a:spcBef>
              <a:buFontTx/>
              <a:buNone/>
            </a:pPr>
            <a:r>
              <a:rPr lang="fr-FR" altLang="fr-FR" sz="2000" u="sng" dirty="0">
                <a:solidFill>
                  <a:srgbClr val="262626"/>
                </a:solidFill>
                <a:latin typeface="+mn-lt"/>
              </a:rPr>
              <a:t>VD</a:t>
            </a:r>
            <a:r>
              <a:rPr lang="fr-FR" altLang="fr-FR" sz="2000" dirty="0">
                <a:solidFill>
                  <a:srgbClr val="262626"/>
                </a:solidFill>
                <a:latin typeface="+mn-lt"/>
              </a:rPr>
              <a:t> : Nombre de </a:t>
            </a:r>
            <a:r>
              <a:rPr lang="fr-FR" altLang="fr-FR" sz="2000" dirty="0" err="1">
                <a:solidFill>
                  <a:srgbClr val="262626"/>
                </a:solidFill>
                <a:latin typeface="+mn-lt"/>
              </a:rPr>
              <a:t>voxels</a:t>
            </a:r>
            <a:r>
              <a:rPr lang="fr-FR" altLang="fr-FR" sz="2000" dirty="0">
                <a:solidFill>
                  <a:srgbClr val="262626"/>
                </a:solidFill>
                <a:latin typeface="+mn-lt"/>
              </a:rPr>
              <a:t> actifs (</a:t>
            </a:r>
            <a:r>
              <a:rPr lang="fr-FR" altLang="fr-FR" sz="2000" dirty="0" err="1">
                <a:solidFill>
                  <a:srgbClr val="262626"/>
                </a:solidFill>
                <a:latin typeface="+mn-lt"/>
              </a:rPr>
              <a:t>voxel</a:t>
            </a:r>
            <a:r>
              <a:rPr lang="fr-FR" altLang="fr-FR" sz="2000" dirty="0">
                <a:solidFill>
                  <a:srgbClr val="262626"/>
                </a:solidFill>
                <a:latin typeface="+mn-lt"/>
              </a:rPr>
              <a:t> = Équivalent d'un pixel en 3D)</a:t>
            </a:r>
            <a:endParaRPr lang="fr-FR" altLang="fr-FR" sz="2000" dirty="0">
              <a:solidFill>
                <a:srgbClr val="808080"/>
              </a:solidFill>
              <a:latin typeface="+mn-lt"/>
            </a:endParaRPr>
          </a:p>
        </p:txBody>
      </p:sp>
    </p:spTree>
    <p:extLst>
      <p:ext uri="{BB962C8B-B14F-4D97-AF65-F5344CB8AC3E}">
        <p14:creationId xmlns:p14="http://schemas.microsoft.com/office/powerpoint/2010/main" val="269080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Experts / Novices : fonctionnement cérébral différent</a:t>
            </a:r>
          </a:p>
        </p:txBody>
      </p:sp>
      <p:pic>
        <p:nvPicPr>
          <p:cNvPr id="5" name="Image 1"/>
          <p:cNvPicPr>
            <a:picLocks noChangeAspect="1"/>
          </p:cNvPicPr>
          <p:nvPr/>
        </p:nvPicPr>
        <p:blipFill>
          <a:blip r:embed="rId3">
            <a:extLst>
              <a:ext uri="{28A0092B-C50C-407E-A947-70E740481C1C}">
                <a14:useLocalDpi xmlns:a14="http://schemas.microsoft.com/office/drawing/2010/main" val="0"/>
              </a:ext>
            </a:extLst>
          </a:blip>
          <a:srcRect l="2979" t="28313" r="59169" b="32878"/>
          <a:stretch>
            <a:fillRect/>
          </a:stretch>
        </p:blipFill>
        <p:spPr bwMode="auto">
          <a:xfrm>
            <a:off x="0" y="1034823"/>
            <a:ext cx="66992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6739959" y="861625"/>
            <a:ext cx="205490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000" b="1" dirty="0">
                <a:solidFill>
                  <a:srgbClr val="262626"/>
                </a:solidFill>
                <a:latin typeface="Arial" panose="020B0604020202020204" pitchFamily="34" charset="0"/>
              </a:rPr>
              <a:t>Résultats :</a:t>
            </a:r>
          </a:p>
          <a:p>
            <a:pPr algn="ctr">
              <a:spcBef>
                <a:spcPct val="0"/>
              </a:spcBef>
              <a:buFontTx/>
              <a:buNone/>
            </a:pPr>
            <a:endParaRPr lang="fr-FR" altLang="fr-FR" sz="800" dirty="0">
              <a:solidFill>
                <a:srgbClr val="262626"/>
              </a:solidFill>
              <a:latin typeface="Arial" panose="020B0604020202020204" pitchFamily="34" charset="0"/>
            </a:endParaRPr>
          </a:p>
          <a:p>
            <a:pPr>
              <a:spcBef>
                <a:spcPct val="0"/>
              </a:spcBef>
              <a:buFontTx/>
              <a:buNone/>
            </a:pPr>
            <a:r>
              <a:rPr lang="fr-FR" altLang="fr-FR" sz="1800" dirty="0">
                <a:solidFill>
                  <a:srgbClr val="262626"/>
                </a:solidFill>
                <a:latin typeface="Arial" panose="020B0604020202020204" pitchFamily="34" charset="0"/>
              </a:rPr>
              <a:t>Activation de la région motrice corticale pour tous les participants.</a:t>
            </a:r>
          </a:p>
          <a:p>
            <a:pPr>
              <a:spcBef>
                <a:spcPct val="0"/>
              </a:spcBef>
              <a:buFontTx/>
              <a:buNone/>
            </a:pPr>
            <a:endParaRPr lang="fr-FR" altLang="fr-FR" sz="800" dirty="0">
              <a:solidFill>
                <a:srgbClr val="262626"/>
              </a:solidFill>
              <a:latin typeface="Arial" panose="020B0604020202020204" pitchFamily="34" charset="0"/>
            </a:endParaRPr>
          </a:p>
          <a:p>
            <a:pPr>
              <a:spcBef>
                <a:spcPct val="0"/>
              </a:spcBef>
              <a:buFontTx/>
              <a:buNone/>
            </a:pPr>
            <a:r>
              <a:rPr lang="fr-FR" altLang="fr-FR" sz="1800" dirty="0">
                <a:solidFill>
                  <a:srgbClr val="262626"/>
                </a:solidFill>
                <a:latin typeface="Arial" panose="020B0604020202020204" pitchFamily="34" charset="0"/>
              </a:rPr>
              <a:t>À mouvement identique, le cerveau de </a:t>
            </a:r>
            <a:r>
              <a:rPr lang="fr-FR" altLang="fr-FR" sz="1800" dirty="0" err="1">
                <a:solidFill>
                  <a:srgbClr val="262626"/>
                </a:solidFill>
                <a:latin typeface="Arial" panose="020B0604020202020204" pitchFamily="34" charset="0"/>
              </a:rPr>
              <a:t>Neymar</a:t>
            </a:r>
            <a:r>
              <a:rPr lang="fr-FR" altLang="fr-FR" sz="1800" dirty="0">
                <a:solidFill>
                  <a:srgbClr val="262626"/>
                </a:solidFill>
                <a:latin typeface="Arial" panose="020B0604020202020204" pitchFamily="34" charset="0"/>
              </a:rPr>
              <a:t> mobilise moins de zones cérébrales que celui des autres participants. </a:t>
            </a:r>
          </a:p>
        </p:txBody>
      </p:sp>
    </p:spTree>
    <p:extLst>
      <p:ext uri="{BB962C8B-B14F-4D97-AF65-F5344CB8AC3E}">
        <p14:creationId xmlns:p14="http://schemas.microsoft.com/office/powerpoint/2010/main" val="99783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565D-7CFF-CE4F-BA70-0744F0D71AA1}"/>
              </a:ext>
            </a:extLst>
          </p:cNvPr>
          <p:cNvSpPr>
            <a:spLocks noGrp="1"/>
          </p:cNvSpPr>
          <p:nvPr>
            <p:ph type="ctrTitle"/>
          </p:nvPr>
        </p:nvSpPr>
        <p:spPr>
          <a:xfrm>
            <a:off x="446138" y="1172497"/>
            <a:ext cx="8517193" cy="1232604"/>
          </a:xfrm>
        </p:spPr>
        <p:txBody>
          <a:bodyPr>
            <a:normAutofit/>
          </a:bodyPr>
          <a:lstStyle/>
          <a:p>
            <a:pPr algn="ctr"/>
            <a:r>
              <a:rPr lang="fr-FR" sz="3600" b="1" dirty="0"/>
              <a:t>Tutoriels vidéos : place des neurosciences</a:t>
            </a:r>
            <a:br>
              <a:rPr lang="fr-FR" sz="3600" b="1" dirty="0"/>
            </a:br>
            <a:br>
              <a:rPr lang="fr-FR" sz="1400" b="1" dirty="0"/>
            </a:br>
            <a:r>
              <a:rPr lang="fr-FR" sz="3600" dirty="0"/>
              <a:t>Laurent </a:t>
            </a:r>
            <a:r>
              <a:rPr lang="fr-FR" sz="3600" dirty="0" err="1"/>
              <a:t>Heurley</a:t>
            </a:r>
            <a:endParaRPr lang="fr-FR" sz="3600" b="1" dirty="0"/>
          </a:p>
        </p:txBody>
      </p:sp>
      <p:sp>
        <p:nvSpPr>
          <p:cNvPr id="3" name="Sous-titre 2">
            <a:extLst>
              <a:ext uri="{FF2B5EF4-FFF2-40B4-BE49-F238E27FC236}">
                <a16:creationId xmlns:a16="http://schemas.microsoft.com/office/drawing/2014/main" id="{5385C82A-4310-AC48-B685-1443790D6154}"/>
              </a:ext>
            </a:extLst>
          </p:cNvPr>
          <p:cNvSpPr>
            <a:spLocks noGrp="1"/>
          </p:cNvSpPr>
          <p:nvPr>
            <p:ph type="subTitle" idx="1"/>
          </p:nvPr>
        </p:nvSpPr>
        <p:spPr>
          <a:xfrm>
            <a:off x="232286" y="2669458"/>
            <a:ext cx="8731045" cy="2074722"/>
          </a:xfrm>
        </p:spPr>
        <p:txBody>
          <a:bodyPr>
            <a:normAutofit/>
          </a:bodyPr>
          <a:lstStyle/>
          <a:p>
            <a:pPr algn="ctr">
              <a:spcBef>
                <a:spcPts val="0"/>
              </a:spcBef>
              <a:spcAft>
                <a:spcPts val="600"/>
              </a:spcAft>
            </a:pPr>
            <a:r>
              <a:rPr lang="fr-FR" sz="1900" dirty="0"/>
              <a:t>Centre de Recherche en Psychologie - Cognition, Psychisme et Organisations </a:t>
            </a:r>
            <a:endParaRPr lang="fr-FR" sz="1400" dirty="0"/>
          </a:p>
          <a:p>
            <a:pPr algn="ctr">
              <a:lnSpc>
                <a:spcPct val="100000"/>
              </a:lnSpc>
              <a:spcBef>
                <a:spcPts val="0"/>
              </a:spcBef>
            </a:pPr>
            <a:r>
              <a:rPr lang="fr-FR" sz="1900" dirty="0"/>
              <a:t>UFR Sciences Humaines, Sociales et Philosophie, Chemin du </a:t>
            </a:r>
            <a:r>
              <a:rPr lang="fr-FR" sz="1900" dirty="0" err="1"/>
              <a:t>Thil</a:t>
            </a:r>
            <a:r>
              <a:rPr lang="fr-FR" sz="1900" dirty="0"/>
              <a:t>, </a:t>
            </a:r>
          </a:p>
          <a:p>
            <a:pPr algn="ctr">
              <a:lnSpc>
                <a:spcPct val="100000"/>
              </a:lnSpc>
              <a:spcBef>
                <a:spcPts val="0"/>
              </a:spcBef>
            </a:pPr>
            <a:r>
              <a:rPr lang="fr-FR" sz="1900" dirty="0"/>
              <a:t>Université de Picardie Jules Verne - 80025 Amiens CEDEX 1</a:t>
            </a:r>
          </a:p>
          <a:p>
            <a:pPr algn="ctr"/>
            <a:r>
              <a:rPr lang="fr-FR" sz="1900" dirty="0">
                <a:solidFill>
                  <a:srgbClr val="0070C0"/>
                </a:solidFill>
              </a:rPr>
              <a:t>laurent.heurley@u-picardie.fr</a:t>
            </a:r>
          </a:p>
          <a:p>
            <a:pPr algn="ctr"/>
            <a:endParaRPr lang="fr-FR" sz="6400" dirty="0"/>
          </a:p>
          <a:p>
            <a:pPr algn="ctr"/>
            <a:endParaRPr lang="fr-FR" sz="8000" dirty="0"/>
          </a:p>
        </p:txBody>
      </p:sp>
      <p:pic>
        <p:nvPicPr>
          <p:cNvPr id="4"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311" y="223624"/>
            <a:ext cx="1535789" cy="94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863" y="188308"/>
            <a:ext cx="982328" cy="984189"/>
          </a:xfrm>
          <a:prstGeom prst="rect">
            <a:avLst/>
          </a:prstGeom>
        </p:spPr>
      </p:pic>
    </p:spTree>
    <p:extLst>
      <p:ext uri="{BB962C8B-B14F-4D97-AF65-F5344CB8AC3E}">
        <p14:creationId xmlns:p14="http://schemas.microsoft.com/office/powerpoint/2010/main" val="2331863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Comment devient-on expert ?</a:t>
            </a:r>
          </a:p>
        </p:txBody>
      </p:sp>
      <p:grpSp>
        <p:nvGrpSpPr>
          <p:cNvPr id="20" name="Groupe 19"/>
          <p:cNvGrpSpPr>
            <a:grpSpLocks/>
          </p:cNvGrpSpPr>
          <p:nvPr/>
        </p:nvGrpSpPr>
        <p:grpSpPr bwMode="auto">
          <a:xfrm>
            <a:off x="275773" y="2526304"/>
            <a:ext cx="7023892" cy="1893695"/>
            <a:chOff x="651048" y="3408935"/>
            <a:chExt cx="6139083" cy="3928205"/>
          </a:xfrm>
        </p:grpSpPr>
        <p:sp>
          <p:nvSpPr>
            <p:cNvPr id="27" name="Flèche vers le haut 26"/>
            <p:cNvSpPr/>
            <p:nvPr/>
          </p:nvSpPr>
          <p:spPr bwMode="auto">
            <a:xfrm rot="4376435">
              <a:off x="3982818" y="1432571"/>
              <a:ext cx="830949" cy="4783677"/>
            </a:xfrm>
            <a:prstGeom prst="upArrow">
              <a:avLst/>
            </a:prstGeom>
            <a:gradFill>
              <a:gsLst>
                <a:gs pos="31000">
                  <a:srgbClr val="33CC33"/>
                </a:gs>
                <a:gs pos="100000">
                  <a:srgbClr val="FF0000"/>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p:spPr>
          <p:txBody>
            <a:bodyPr/>
            <a:lstStyle/>
            <a:p>
              <a:pPr>
                <a:defRPr/>
              </a:pPr>
              <a:endParaRPr lang="fr-FR"/>
            </a:p>
          </p:txBody>
        </p:sp>
        <p:sp>
          <p:nvSpPr>
            <p:cNvPr id="21" name="ZoneTexte 26"/>
            <p:cNvSpPr txBox="1">
              <a:spLocks noChangeArrowheads="1"/>
            </p:cNvSpPr>
            <p:nvPr/>
          </p:nvSpPr>
          <p:spPr bwMode="auto">
            <a:xfrm>
              <a:off x="651048" y="5996417"/>
              <a:ext cx="1649167" cy="13407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Connaissances déclaratives</a:t>
              </a:r>
            </a:p>
          </p:txBody>
        </p:sp>
      </p:grpSp>
      <p:grpSp>
        <p:nvGrpSpPr>
          <p:cNvPr id="28" name="Groupe 6"/>
          <p:cNvGrpSpPr>
            <a:grpSpLocks/>
          </p:cNvGrpSpPr>
          <p:nvPr/>
        </p:nvGrpSpPr>
        <p:grpSpPr bwMode="auto">
          <a:xfrm>
            <a:off x="3191322" y="2401120"/>
            <a:ext cx="3452303" cy="659631"/>
            <a:chOff x="2663985" y="3155396"/>
            <a:chExt cx="3024336" cy="1368425"/>
          </a:xfrm>
        </p:grpSpPr>
        <p:sp>
          <p:nvSpPr>
            <p:cNvPr id="29" name="Rectangle à coins arrondis 28"/>
            <p:cNvSpPr/>
            <p:nvPr/>
          </p:nvSpPr>
          <p:spPr bwMode="auto">
            <a:xfrm>
              <a:off x="2663985" y="3155396"/>
              <a:ext cx="3024336" cy="136842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fr-FR">
                <a:solidFill>
                  <a:srgbClr val="FFFFFF"/>
                </a:solidFill>
              </a:endParaRPr>
            </a:p>
          </p:txBody>
        </p:sp>
        <p:sp>
          <p:nvSpPr>
            <p:cNvPr id="30" name="ZoneTexte 2"/>
            <p:cNvSpPr txBox="1">
              <a:spLocks noChangeArrowheads="1"/>
            </p:cNvSpPr>
            <p:nvPr/>
          </p:nvSpPr>
          <p:spPr bwMode="auto">
            <a:xfrm>
              <a:off x="2815005" y="3471283"/>
              <a:ext cx="2757622" cy="766191"/>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fr-FR" altLang="en-US" sz="1800" b="1" dirty="0">
                  <a:solidFill>
                    <a:srgbClr val="000000"/>
                  </a:solidFill>
                  <a:latin typeface="Arial" panose="020B0604020202020204" pitchFamily="34" charset="0"/>
                  <a:cs typeface="Arial" panose="020B0604020202020204" pitchFamily="34" charset="0"/>
                </a:rPr>
                <a:t>Apprenant adulte</a:t>
              </a:r>
            </a:p>
          </p:txBody>
        </p:sp>
      </p:grpSp>
      <p:sp>
        <p:nvSpPr>
          <p:cNvPr id="11" name="ZoneTexte 26"/>
          <p:cNvSpPr txBox="1">
            <a:spLocks noChangeArrowheads="1"/>
          </p:cNvSpPr>
          <p:nvPr/>
        </p:nvSpPr>
        <p:spPr bwMode="auto">
          <a:xfrm>
            <a:off x="7104940" y="1248372"/>
            <a:ext cx="1886857" cy="1477328"/>
          </a:xfrm>
          <a:prstGeom prst="rect">
            <a:avLst/>
          </a:prstGeom>
          <a:no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Connaissances déclaratives </a:t>
            </a:r>
          </a:p>
          <a:p>
            <a:pPr algn="ctr">
              <a:spcBef>
                <a:spcPct val="0"/>
              </a:spcBef>
              <a:buFontTx/>
              <a:buNone/>
            </a:pPr>
            <a:endParaRPr lang="fr-FR" altLang="en-US" sz="1800" b="1" dirty="0">
              <a:solidFill>
                <a:srgbClr val="FF0000"/>
              </a:solidFill>
              <a:latin typeface="Arial" panose="020B0604020202020204" pitchFamily="34" charset="0"/>
              <a:cs typeface="Arial" panose="020B0604020202020204" pitchFamily="34" charset="0"/>
            </a:endParaRPr>
          </a:p>
          <a:p>
            <a:pPr algn="ctr">
              <a:spcBef>
                <a:spcPct val="0"/>
              </a:spcBef>
              <a:buFontTx/>
              <a:buNone/>
            </a:pPr>
            <a:r>
              <a:rPr lang="fr-FR" altLang="en-US" sz="1800" b="1" dirty="0">
                <a:solidFill>
                  <a:srgbClr val="00B050"/>
                </a:solidFill>
                <a:latin typeface="Arial" panose="020B0604020202020204" pitchFamily="34" charset="0"/>
                <a:cs typeface="Arial" panose="020B0604020202020204" pitchFamily="34" charset="0"/>
              </a:rPr>
              <a:t>Connaissances procédurales</a:t>
            </a:r>
          </a:p>
        </p:txBody>
      </p:sp>
    </p:spTree>
    <p:extLst>
      <p:ext uri="{BB962C8B-B14F-4D97-AF65-F5344CB8AC3E}">
        <p14:creationId xmlns:p14="http://schemas.microsoft.com/office/powerpoint/2010/main" val="54141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1" y="4928722"/>
            <a:ext cx="1773382" cy="214778"/>
          </a:xfrm>
          <a:prstGeom prst="rect">
            <a:avLst/>
          </a:prstGeom>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206" t="16357" r="15877" b="18497"/>
          <a:stretch/>
        </p:blipFill>
        <p:spPr bwMode="auto">
          <a:xfrm>
            <a:off x="4267085" y="1655405"/>
            <a:ext cx="4876914" cy="3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rotWithShape="1">
          <a:blip r:embed="rId4"/>
          <a:srcRect t="18721"/>
          <a:stretch/>
        </p:blipFill>
        <p:spPr>
          <a:xfrm>
            <a:off x="94161" y="1562099"/>
            <a:ext cx="4972513" cy="3048401"/>
          </a:xfrm>
          <a:prstGeom prst="rect">
            <a:avLst/>
          </a:prstGeom>
        </p:spPr>
      </p:pic>
      <p:sp>
        <p:nvSpPr>
          <p:cNvPr id="8" name="Text Box 2"/>
          <p:cNvSpPr txBox="1">
            <a:spLocks noChangeArrowheads="1"/>
          </p:cNvSpPr>
          <p:nvPr/>
        </p:nvSpPr>
        <p:spPr bwMode="auto">
          <a:xfrm>
            <a:off x="5192655" y="560714"/>
            <a:ext cx="3025775" cy="843308"/>
          </a:xfrm>
          <a:prstGeom prst="rect">
            <a:avLst/>
          </a:prstGeom>
          <a:noFill/>
          <a:ln>
            <a:noFill/>
          </a:ln>
          <a:effectLst/>
        </p:spPr>
        <p:txBody>
          <a:bodyPr>
            <a:spAutoFit/>
          </a:bodyPr>
          <a:lstStyle/>
          <a:p>
            <a:pPr algn="ctr">
              <a:spcBef>
                <a:spcPct val="50000"/>
              </a:spcBef>
              <a:defRPr/>
            </a:pPr>
            <a:r>
              <a:rPr lang="fr-FR" altLang="fr-FR" b="1" dirty="0">
                <a:effectLst>
                  <a:outerShdw blurRad="38100" dist="38100" dir="2700000" algn="tl">
                    <a:srgbClr val="C0C0C0"/>
                  </a:outerShdw>
                </a:effectLst>
                <a:latin typeface="Arial" panose="020B0604020202020204" pitchFamily="34" charset="0"/>
              </a:rPr>
              <a:t>ACT-R 5.0</a:t>
            </a:r>
          </a:p>
          <a:p>
            <a:pPr algn="ctr">
              <a:spcBef>
                <a:spcPct val="20000"/>
              </a:spcBef>
              <a:defRPr/>
            </a:pPr>
            <a:r>
              <a:rPr lang="en-GB" altLang="fr-FR" sz="1400" b="1" dirty="0">
                <a:solidFill>
                  <a:srgbClr val="0070C0"/>
                </a:solidFill>
                <a:latin typeface="Arial" panose="020B0604020202020204" pitchFamily="34" charset="0"/>
              </a:rPr>
              <a:t>Anderson, Bothell, Byrne, Douglass, </a:t>
            </a:r>
            <a:r>
              <a:rPr lang="en-GB" altLang="fr-FR" sz="1400" b="1" dirty="0" err="1">
                <a:solidFill>
                  <a:srgbClr val="0070C0"/>
                </a:solidFill>
                <a:latin typeface="Arial" panose="020B0604020202020204" pitchFamily="34" charset="0"/>
              </a:rPr>
              <a:t>Lebiere</a:t>
            </a:r>
            <a:r>
              <a:rPr lang="en-GB" altLang="fr-FR" sz="1400" b="1" dirty="0">
                <a:solidFill>
                  <a:srgbClr val="0070C0"/>
                </a:solidFill>
                <a:latin typeface="Arial" panose="020B0604020202020204" pitchFamily="34" charset="0"/>
              </a:rPr>
              <a:t>, &amp; Qin (2004)</a:t>
            </a:r>
          </a:p>
        </p:txBody>
      </p:sp>
      <p:sp>
        <p:nvSpPr>
          <p:cNvPr id="9" name="Text Box 2"/>
          <p:cNvSpPr txBox="1">
            <a:spLocks noChangeArrowheads="1"/>
          </p:cNvSpPr>
          <p:nvPr/>
        </p:nvSpPr>
        <p:spPr bwMode="auto">
          <a:xfrm>
            <a:off x="665018" y="567562"/>
            <a:ext cx="3449781" cy="886397"/>
          </a:xfrm>
          <a:prstGeom prst="rect">
            <a:avLst/>
          </a:prstGeom>
          <a:noFill/>
          <a:ln>
            <a:noFill/>
          </a:ln>
          <a:effectLst/>
        </p:spPr>
        <p:txBody>
          <a:bodyPr wrap="square">
            <a:spAutoFit/>
          </a:bodyPr>
          <a:lstStyle/>
          <a:p>
            <a:pPr lvl="0" algn="ctr">
              <a:spcBef>
                <a:spcPct val="20000"/>
              </a:spcBef>
              <a:defRPr/>
            </a:pPr>
            <a:r>
              <a:rPr lang="fr-FR" altLang="fr-FR" b="1" dirty="0">
                <a:effectLst>
                  <a:outerShdw blurRad="38100" dist="38100" dir="2700000" algn="tl">
                    <a:srgbClr val="C0C0C0"/>
                  </a:outerShdw>
                </a:effectLst>
                <a:latin typeface="Arial" panose="020B0604020202020204" pitchFamily="34" charset="0"/>
              </a:rPr>
              <a:t>ACT* </a:t>
            </a:r>
          </a:p>
          <a:p>
            <a:pPr lvl="0" algn="ctr">
              <a:spcBef>
                <a:spcPct val="20000"/>
              </a:spcBef>
              <a:defRPr/>
            </a:pPr>
            <a:r>
              <a:rPr lang="fr-FR" altLang="fr-FR" sz="1400" b="1" dirty="0">
                <a:solidFill>
                  <a:srgbClr val="4472C4"/>
                </a:solidFill>
                <a:latin typeface="Arial" panose="020B0604020202020204" pitchFamily="34" charset="0"/>
              </a:rPr>
              <a:t>(A</a:t>
            </a:r>
            <a:r>
              <a:rPr lang="fr-FR" altLang="fr-FR" sz="1400" b="1" dirty="0">
                <a:solidFill>
                  <a:prstClr val="black"/>
                </a:solidFill>
                <a:latin typeface="Arial" panose="020B0604020202020204" pitchFamily="34" charset="0"/>
              </a:rPr>
              <a:t>daptive </a:t>
            </a:r>
            <a:r>
              <a:rPr lang="fr-FR" altLang="fr-FR" sz="1400" b="1" dirty="0" err="1">
                <a:solidFill>
                  <a:srgbClr val="4472C4"/>
                </a:solidFill>
                <a:latin typeface="Arial" panose="020B0604020202020204" pitchFamily="34" charset="0"/>
              </a:rPr>
              <a:t>C</a:t>
            </a:r>
            <a:r>
              <a:rPr lang="fr-FR" altLang="fr-FR" sz="1400" b="1" dirty="0" err="1">
                <a:solidFill>
                  <a:prstClr val="black"/>
                </a:solidFill>
                <a:latin typeface="Arial" panose="020B0604020202020204" pitchFamily="34" charset="0"/>
              </a:rPr>
              <a:t>haracter</a:t>
            </a:r>
            <a:r>
              <a:rPr lang="fr-FR" altLang="fr-FR" sz="1400" b="1" dirty="0">
                <a:solidFill>
                  <a:prstClr val="black"/>
                </a:solidFill>
                <a:latin typeface="Arial" panose="020B0604020202020204" pitchFamily="34" charset="0"/>
              </a:rPr>
              <a:t> </a:t>
            </a:r>
            <a:r>
              <a:rPr lang="fr-FR" altLang="fr-FR" sz="1400" b="1" dirty="0" err="1">
                <a:solidFill>
                  <a:srgbClr val="4472C4"/>
                </a:solidFill>
                <a:latin typeface="Arial" panose="020B0604020202020204" pitchFamily="34" charset="0"/>
              </a:rPr>
              <a:t>T</a:t>
            </a:r>
            <a:r>
              <a:rPr lang="fr-FR" altLang="fr-FR" sz="1400" b="1" dirty="0" err="1">
                <a:solidFill>
                  <a:prstClr val="black"/>
                </a:solidFill>
                <a:latin typeface="Arial" panose="020B0604020202020204" pitchFamily="34" charset="0"/>
              </a:rPr>
              <a:t>hought</a:t>
            </a:r>
            <a:endParaRPr lang="fr-FR" altLang="fr-FR" sz="1400" b="1" dirty="0">
              <a:solidFill>
                <a:prstClr val="black"/>
              </a:solidFill>
              <a:latin typeface="Arial" panose="020B0604020202020204" pitchFamily="34" charset="0"/>
            </a:endParaRPr>
          </a:p>
          <a:p>
            <a:pPr algn="ctr">
              <a:spcBef>
                <a:spcPct val="20000"/>
              </a:spcBef>
              <a:defRPr/>
            </a:pPr>
            <a:r>
              <a:rPr lang="en-GB" altLang="fr-FR" sz="1400" b="1" dirty="0">
                <a:solidFill>
                  <a:srgbClr val="0070C0"/>
                </a:solidFill>
                <a:latin typeface="Arial" panose="020B0604020202020204" pitchFamily="34" charset="0"/>
              </a:rPr>
              <a:t>Anderson (1983)</a:t>
            </a:r>
          </a:p>
        </p:txBody>
      </p:sp>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Connaissances déclaratives / Connaissances procédurales</a:t>
            </a:r>
          </a:p>
        </p:txBody>
      </p:sp>
      <p:sp>
        <p:nvSpPr>
          <p:cNvPr id="11" name="Rectangle 10"/>
          <p:cNvSpPr/>
          <p:nvPr/>
        </p:nvSpPr>
        <p:spPr>
          <a:xfrm>
            <a:off x="0" y="542458"/>
            <a:ext cx="9144000" cy="34289"/>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prstClr val="white"/>
              </a:solidFill>
            </a:endParaRPr>
          </a:p>
        </p:txBody>
      </p:sp>
    </p:spTree>
    <p:extLst>
      <p:ext uri="{BB962C8B-B14F-4D97-AF65-F5344CB8AC3E}">
        <p14:creationId xmlns:p14="http://schemas.microsoft.com/office/powerpoint/2010/main" val="422066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Comment devient-on expert ?</a:t>
            </a:r>
          </a:p>
        </p:txBody>
      </p:sp>
      <p:grpSp>
        <p:nvGrpSpPr>
          <p:cNvPr id="20" name="Groupe 19"/>
          <p:cNvGrpSpPr>
            <a:grpSpLocks/>
          </p:cNvGrpSpPr>
          <p:nvPr/>
        </p:nvGrpSpPr>
        <p:grpSpPr bwMode="auto">
          <a:xfrm>
            <a:off x="134398" y="2526304"/>
            <a:ext cx="7165267" cy="2270332"/>
            <a:chOff x="527483" y="3408935"/>
            <a:chExt cx="6262648" cy="4709488"/>
          </a:xfrm>
        </p:grpSpPr>
        <p:sp>
          <p:nvSpPr>
            <p:cNvPr id="27" name="Flèche vers le haut 26"/>
            <p:cNvSpPr/>
            <p:nvPr/>
          </p:nvSpPr>
          <p:spPr bwMode="auto">
            <a:xfrm rot="4376435">
              <a:off x="3982818" y="1432571"/>
              <a:ext cx="830949" cy="4783677"/>
            </a:xfrm>
            <a:prstGeom prst="upArrow">
              <a:avLst/>
            </a:prstGeom>
            <a:gradFill>
              <a:gsLst>
                <a:gs pos="31000">
                  <a:srgbClr val="33CC33"/>
                </a:gs>
                <a:gs pos="100000">
                  <a:srgbClr val="FF0000"/>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p:spPr>
          <p:txBody>
            <a:bodyPr/>
            <a:lstStyle/>
            <a:p>
              <a:pPr>
                <a:defRPr/>
              </a:pPr>
              <a:endParaRPr lang="fr-FR"/>
            </a:p>
          </p:txBody>
        </p:sp>
        <p:sp>
          <p:nvSpPr>
            <p:cNvPr id="21" name="ZoneTexte 26"/>
            <p:cNvSpPr txBox="1">
              <a:spLocks noChangeArrowheads="1"/>
            </p:cNvSpPr>
            <p:nvPr/>
          </p:nvSpPr>
          <p:spPr bwMode="auto">
            <a:xfrm>
              <a:off x="527483" y="3904722"/>
              <a:ext cx="1940942" cy="4213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Connaissances déclaratives</a:t>
              </a:r>
            </a:p>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novices </a:t>
              </a:r>
            </a:p>
            <a:p>
              <a:pPr algn="ctr">
                <a:spcBef>
                  <a:spcPct val="0"/>
                </a:spcBef>
                <a:buFontTx/>
                <a:buNone/>
              </a:pPr>
              <a:r>
                <a:rPr lang="fr-FR" altLang="en-US" sz="1800" b="1" dirty="0">
                  <a:solidFill>
                    <a:srgbClr val="00B050"/>
                  </a:solidFill>
                  <a:latin typeface="Arial" panose="020B0604020202020204" pitchFamily="34" charset="0"/>
                  <a:cs typeface="Arial" panose="020B0604020202020204" pitchFamily="34" charset="0"/>
                </a:rPr>
                <a:t>Connaissances procédurales</a:t>
              </a:r>
            </a:p>
            <a:p>
              <a:pPr algn="ctr">
                <a:spcBef>
                  <a:spcPct val="0"/>
                </a:spcBef>
                <a:buFontTx/>
                <a:buNone/>
              </a:pPr>
              <a:r>
                <a:rPr lang="fr-FR" altLang="en-US" sz="1800" b="1" dirty="0">
                  <a:solidFill>
                    <a:srgbClr val="00B050"/>
                  </a:solidFill>
                  <a:latin typeface="Arial" panose="020B0604020202020204" pitchFamily="34" charset="0"/>
                  <a:cs typeface="Arial" panose="020B0604020202020204" pitchFamily="34" charset="0"/>
                </a:rPr>
                <a:t>novices</a:t>
              </a:r>
              <a:r>
                <a:rPr lang="fr-FR" altLang="en-US" sz="1800" b="1" dirty="0">
                  <a:solidFill>
                    <a:srgbClr val="FF0000"/>
                  </a:solidFill>
                  <a:latin typeface="Arial" panose="020B0604020202020204" pitchFamily="34" charset="0"/>
                  <a:cs typeface="Arial" panose="020B0604020202020204" pitchFamily="34" charset="0"/>
                </a:rPr>
                <a:t> </a:t>
              </a:r>
            </a:p>
            <a:p>
              <a:pPr algn="ctr">
                <a:spcBef>
                  <a:spcPct val="0"/>
                </a:spcBef>
                <a:buFontTx/>
                <a:buNone/>
              </a:pPr>
              <a:r>
                <a:rPr lang="fr-FR" altLang="en-US" sz="1800" b="1" dirty="0">
                  <a:latin typeface="Arial" panose="020B0604020202020204" pitchFamily="34" charset="0"/>
                  <a:cs typeface="Arial" panose="020B0604020202020204" pitchFamily="34" charset="0"/>
                </a:rPr>
                <a:t>(déjà-existant)</a:t>
              </a:r>
            </a:p>
          </p:txBody>
        </p:sp>
      </p:grpSp>
      <p:grpSp>
        <p:nvGrpSpPr>
          <p:cNvPr id="28" name="Groupe 6"/>
          <p:cNvGrpSpPr>
            <a:grpSpLocks/>
          </p:cNvGrpSpPr>
          <p:nvPr/>
        </p:nvGrpSpPr>
        <p:grpSpPr bwMode="auto">
          <a:xfrm>
            <a:off x="3191322" y="2401120"/>
            <a:ext cx="3452303" cy="659631"/>
            <a:chOff x="2663985" y="3155396"/>
            <a:chExt cx="3024336" cy="1368425"/>
          </a:xfrm>
        </p:grpSpPr>
        <p:sp>
          <p:nvSpPr>
            <p:cNvPr id="29" name="Rectangle à coins arrondis 28"/>
            <p:cNvSpPr/>
            <p:nvPr/>
          </p:nvSpPr>
          <p:spPr bwMode="auto">
            <a:xfrm>
              <a:off x="2663985" y="3155396"/>
              <a:ext cx="3024336" cy="136842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fr-FR">
                <a:solidFill>
                  <a:srgbClr val="FFFFFF"/>
                </a:solidFill>
              </a:endParaRPr>
            </a:p>
          </p:txBody>
        </p:sp>
        <p:sp>
          <p:nvSpPr>
            <p:cNvPr id="30" name="ZoneTexte 2"/>
            <p:cNvSpPr txBox="1">
              <a:spLocks noChangeArrowheads="1"/>
            </p:cNvSpPr>
            <p:nvPr/>
          </p:nvSpPr>
          <p:spPr bwMode="auto">
            <a:xfrm>
              <a:off x="2815005" y="3471283"/>
              <a:ext cx="2757622" cy="766191"/>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fr-FR" altLang="en-US" sz="1800" b="1" dirty="0">
                  <a:solidFill>
                    <a:srgbClr val="000000"/>
                  </a:solidFill>
                  <a:latin typeface="Arial" panose="020B0604020202020204" pitchFamily="34" charset="0"/>
                  <a:cs typeface="Arial" panose="020B0604020202020204" pitchFamily="34" charset="0"/>
                </a:rPr>
                <a:t>Apprenant adulte</a:t>
              </a:r>
            </a:p>
          </p:txBody>
        </p:sp>
      </p:grpSp>
      <p:sp>
        <p:nvSpPr>
          <p:cNvPr id="11" name="ZoneTexte 26"/>
          <p:cNvSpPr txBox="1">
            <a:spLocks noChangeArrowheads="1"/>
          </p:cNvSpPr>
          <p:nvPr/>
        </p:nvSpPr>
        <p:spPr bwMode="auto">
          <a:xfrm>
            <a:off x="7104940" y="975254"/>
            <a:ext cx="1886857" cy="2031325"/>
          </a:xfrm>
          <a:prstGeom prst="rect">
            <a:avLst/>
          </a:prstGeom>
          <a:no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Connaissances déclaratives</a:t>
            </a:r>
          </a:p>
          <a:p>
            <a:pPr algn="ct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expertes </a:t>
            </a:r>
          </a:p>
          <a:p>
            <a:pPr algn="ctr">
              <a:spcBef>
                <a:spcPct val="0"/>
              </a:spcBef>
              <a:buFontTx/>
              <a:buNone/>
            </a:pPr>
            <a:endParaRPr lang="fr-FR" altLang="en-US" sz="1800" b="1" dirty="0">
              <a:solidFill>
                <a:srgbClr val="FF0000"/>
              </a:solidFill>
              <a:latin typeface="Arial" panose="020B0604020202020204" pitchFamily="34" charset="0"/>
              <a:cs typeface="Arial" panose="020B0604020202020204" pitchFamily="34" charset="0"/>
            </a:endParaRPr>
          </a:p>
          <a:p>
            <a:pPr algn="ctr">
              <a:spcBef>
                <a:spcPct val="0"/>
              </a:spcBef>
              <a:buFontTx/>
              <a:buNone/>
            </a:pPr>
            <a:r>
              <a:rPr lang="fr-FR" altLang="en-US" sz="1800" b="1" dirty="0">
                <a:solidFill>
                  <a:srgbClr val="00B050"/>
                </a:solidFill>
                <a:latin typeface="Arial" panose="020B0604020202020204" pitchFamily="34" charset="0"/>
                <a:cs typeface="Arial" panose="020B0604020202020204" pitchFamily="34" charset="0"/>
              </a:rPr>
              <a:t>Connaissances procédurales</a:t>
            </a:r>
          </a:p>
          <a:p>
            <a:pPr algn="ctr">
              <a:spcBef>
                <a:spcPct val="0"/>
              </a:spcBef>
              <a:buFontTx/>
              <a:buNone/>
            </a:pPr>
            <a:r>
              <a:rPr lang="fr-FR" altLang="en-US" sz="1800" b="1" dirty="0">
                <a:solidFill>
                  <a:srgbClr val="00B050"/>
                </a:solidFill>
                <a:latin typeface="Arial" panose="020B0604020202020204" pitchFamily="34" charset="0"/>
                <a:cs typeface="Arial" panose="020B0604020202020204" pitchFamily="34" charset="0"/>
              </a:rPr>
              <a:t>expertes</a:t>
            </a:r>
          </a:p>
        </p:txBody>
      </p:sp>
      <p:sp>
        <p:nvSpPr>
          <p:cNvPr id="12" name="Titre 1">
            <a:extLst>
              <a:ext uri="{FF2B5EF4-FFF2-40B4-BE49-F238E27FC236}">
                <a16:creationId xmlns:a16="http://schemas.microsoft.com/office/drawing/2014/main" id="{C54D7BAA-E514-4747-8BDB-95044F3307B9}"/>
              </a:ext>
            </a:extLst>
          </p:cNvPr>
          <p:cNvSpPr txBox="1">
            <a:spLocks/>
          </p:cNvSpPr>
          <p:nvPr/>
        </p:nvSpPr>
        <p:spPr>
          <a:xfrm>
            <a:off x="3363713" y="1006615"/>
            <a:ext cx="2652775" cy="984302"/>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sz="2800" b="1" dirty="0">
                <a:latin typeface="+mn-lt"/>
              </a:rPr>
              <a:t>Processus long en</a:t>
            </a:r>
          </a:p>
          <a:p>
            <a:pPr algn="ctr"/>
            <a:r>
              <a:rPr lang="fr-FR" sz="2800" b="1" dirty="0">
                <a:latin typeface="+mn-lt"/>
              </a:rPr>
              <a:t>3 phases</a:t>
            </a:r>
          </a:p>
        </p:txBody>
      </p:sp>
      <p:sp>
        <p:nvSpPr>
          <p:cNvPr id="15" name="Rectangle 13"/>
          <p:cNvSpPr>
            <a:spLocks noChangeArrowheads="1"/>
          </p:cNvSpPr>
          <p:nvPr/>
        </p:nvSpPr>
        <p:spPr bwMode="auto">
          <a:xfrm>
            <a:off x="2941922" y="3740027"/>
            <a:ext cx="3991428" cy="10342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000" b="1" i="0" u="none" strike="noStrike" kern="0" cap="none" spc="0" normalizeH="0" baseline="0" noProof="0" dirty="0">
                <a:ln>
                  <a:noFill/>
                </a:ln>
                <a:solidFill>
                  <a:srgbClr val="000000"/>
                </a:solidFill>
                <a:uLnTx/>
                <a:uFillTx/>
                <a:latin typeface="+mn-lt"/>
              </a:rPr>
              <a:t>Répétition</a:t>
            </a:r>
            <a:r>
              <a:rPr kumimoji="0" lang="fr-FR" altLang="fr-FR" sz="2000" b="1" i="0" u="none" strike="noStrike" kern="0" cap="none" spc="0" normalizeH="0" noProof="0" dirty="0">
                <a:ln>
                  <a:noFill/>
                </a:ln>
                <a:solidFill>
                  <a:srgbClr val="000000"/>
                </a:solidFill>
                <a:uLnTx/>
                <a:uFillTx/>
                <a:latin typeface="+mn-lt"/>
              </a:rPr>
              <a:t> délibérée et supervisée </a:t>
            </a:r>
            <a:r>
              <a:rPr kumimoji="0" lang="fr-FR" altLang="fr-FR" sz="2000" b="1" i="0" u="none" strike="noStrike" kern="0" cap="none" spc="0" normalizeH="0" baseline="0" noProof="0" dirty="0">
                <a:ln>
                  <a:noFill/>
                </a:ln>
                <a:solidFill>
                  <a:srgbClr val="000000"/>
                </a:solidFill>
                <a:uLnTx/>
                <a:uFillTx/>
                <a:latin typeface="+mn-lt"/>
              </a:rPr>
              <a:t>(</a:t>
            </a:r>
            <a:r>
              <a:rPr kumimoji="0" lang="fr-FR" altLang="fr-FR" sz="2000" b="1" i="0" u="none" strike="noStrike" kern="0" cap="none" spc="0" normalizeH="0" baseline="0" noProof="0" dirty="0" err="1">
                <a:ln>
                  <a:noFill/>
                </a:ln>
                <a:solidFill>
                  <a:srgbClr val="000000"/>
                </a:solidFill>
                <a:uLnTx/>
                <a:uFillTx/>
                <a:latin typeface="+mn-lt"/>
              </a:rPr>
              <a:t>surapprentissage</a:t>
            </a:r>
            <a:r>
              <a:rPr kumimoji="0" lang="fr-FR" altLang="fr-FR" sz="2000" b="1" i="0" u="none" strike="noStrike" kern="0" cap="none" spc="0" normalizeH="0" baseline="0" noProof="0" dirty="0">
                <a:ln>
                  <a:noFill/>
                </a:ln>
                <a:solidFill>
                  <a:srgbClr val="000000"/>
                </a:solidFill>
                <a:uLnTx/>
                <a:uFillTx/>
                <a:latin typeface="+mn-lt"/>
              </a:rPr>
              <a:t>, entraînement)</a:t>
            </a:r>
            <a:r>
              <a:rPr kumimoji="0" lang="fr-FR" altLang="fr-FR" sz="1600" b="1" i="0" u="none" strike="noStrike" kern="0" cap="none" spc="0" normalizeH="0" baseline="0" noProof="0" dirty="0">
                <a:ln>
                  <a:noFill/>
                </a:ln>
                <a:solidFill>
                  <a:srgbClr val="000000"/>
                </a:solidFill>
                <a:uLnTx/>
                <a:uFillTx/>
                <a:latin typeface="+mn-lt"/>
              </a:rPr>
              <a:t> </a:t>
            </a:r>
            <a:endParaRPr kumimoji="0" lang="fr-FR" altLang="fr-FR" sz="4400" b="0" i="0" u="none" strike="noStrike" kern="0" cap="none" spc="0" normalizeH="0" baseline="0" noProof="0" dirty="0">
              <a:ln>
                <a:noFill/>
              </a:ln>
              <a:solidFill>
                <a:srgbClr val="FFFF00"/>
              </a:solidFill>
              <a:uLnTx/>
              <a:uFillTx/>
              <a:latin typeface="+mn-lt"/>
            </a:endParaRPr>
          </a:p>
        </p:txBody>
      </p:sp>
    </p:spTree>
    <p:extLst>
      <p:ext uri="{BB962C8B-B14F-4D97-AF65-F5344CB8AC3E}">
        <p14:creationId xmlns:p14="http://schemas.microsoft.com/office/powerpoint/2010/main" val="386258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Phase cognitive / novice</a:t>
            </a:r>
          </a:p>
        </p:txBody>
      </p:sp>
      <p:pic>
        <p:nvPicPr>
          <p:cNvPr id="11" name="Image 9"/>
          <p:cNvPicPr>
            <a:picLocks noChangeAspect="1"/>
          </p:cNvPicPr>
          <p:nvPr/>
        </p:nvPicPr>
        <p:blipFill>
          <a:blip r:embed="rId3">
            <a:extLst>
              <a:ext uri="{28A0092B-C50C-407E-A947-70E740481C1C}">
                <a14:useLocalDpi xmlns:a14="http://schemas.microsoft.com/office/drawing/2010/main" val="0"/>
              </a:ext>
            </a:extLst>
          </a:blip>
          <a:srcRect l="8220" t="25464" r="30823"/>
          <a:stretch>
            <a:fillRect/>
          </a:stretch>
        </p:blipFill>
        <p:spPr bwMode="auto">
          <a:xfrm>
            <a:off x="211138" y="1549628"/>
            <a:ext cx="4152900" cy="2855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7"/>
          <p:cNvPicPr>
            <a:picLocks noChangeAspect="1"/>
          </p:cNvPicPr>
          <p:nvPr/>
        </p:nvPicPr>
        <p:blipFill>
          <a:blip r:embed="rId4">
            <a:extLst>
              <a:ext uri="{28A0092B-C50C-407E-A947-70E740481C1C}">
                <a14:useLocalDpi xmlns:a14="http://schemas.microsoft.com/office/drawing/2010/main" val="0"/>
              </a:ext>
            </a:extLst>
          </a:blip>
          <a:srcRect l="8495" t="30334" r="45616" b="16331"/>
          <a:stretch>
            <a:fillRect/>
          </a:stretch>
        </p:blipFill>
        <p:spPr bwMode="auto">
          <a:xfrm>
            <a:off x="4571056" y="1549628"/>
            <a:ext cx="4417369" cy="2887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p:cNvSpPr/>
          <p:nvPr/>
        </p:nvSpPr>
        <p:spPr>
          <a:xfrm>
            <a:off x="1422400" y="2339521"/>
            <a:ext cx="478971" cy="478972"/>
          </a:xfrm>
          <a:prstGeom prst="ellipse">
            <a:avLst/>
          </a:prstGeom>
          <a:solidFill>
            <a:srgbClr val="070D1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6779741" y="2068021"/>
            <a:ext cx="317746" cy="271500"/>
          </a:xfrm>
          <a:prstGeom prst="ellipse">
            <a:avLst/>
          </a:prstGeom>
          <a:solidFill>
            <a:srgbClr val="070D1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545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Phase associative / intermédiaire</a:t>
            </a:r>
          </a:p>
        </p:txBody>
      </p:sp>
      <p:pic>
        <p:nvPicPr>
          <p:cNvPr id="8" name="Image 1"/>
          <p:cNvPicPr>
            <a:picLocks noChangeAspect="1"/>
          </p:cNvPicPr>
          <p:nvPr/>
        </p:nvPicPr>
        <p:blipFill>
          <a:blip r:embed="rId3">
            <a:extLst>
              <a:ext uri="{28A0092B-C50C-407E-A947-70E740481C1C}">
                <a14:useLocalDpi xmlns:a14="http://schemas.microsoft.com/office/drawing/2010/main" val="0"/>
              </a:ext>
            </a:extLst>
          </a:blip>
          <a:srcRect l="7899" t="23515" r="33183" b="15358"/>
          <a:stretch>
            <a:fillRect/>
          </a:stretch>
        </p:blipFill>
        <p:spPr bwMode="auto">
          <a:xfrm>
            <a:off x="1255939" y="636539"/>
            <a:ext cx="6632121" cy="38704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p:cNvSpPr/>
          <p:nvPr/>
        </p:nvSpPr>
        <p:spPr>
          <a:xfrm>
            <a:off x="5320807" y="2092777"/>
            <a:ext cx="478971" cy="478972"/>
          </a:xfrm>
          <a:prstGeom prst="ellipse">
            <a:avLst/>
          </a:prstGeom>
          <a:solidFill>
            <a:srgbClr val="070D1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760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Phase autonome / experte</a:t>
            </a:r>
          </a:p>
        </p:txBody>
      </p:sp>
      <p:pic>
        <p:nvPicPr>
          <p:cNvPr id="6" name="Image 8"/>
          <p:cNvPicPr>
            <a:picLocks noChangeAspect="1"/>
          </p:cNvPicPr>
          <p:nvPr/>
        </p:nvPicPr>
        <p:blipFill>
          <a:blip r:embed="rId3">
            <a:extLst>
              <a:ext uri="{28A0092B-C50C-407E-A947-70E740481C1C}">
                <a14:useLocalDpi xmlns:a14="http://schemas.microsoft.com/office/drawing/2010/main" val="0"/>
              </a:ext>
            </a:extLst>
          </a:blip>
          <a:srcRect l="8159" r="8119"/>
          <a:stretch>
            <a:fillRect/>
          </a:stretch>
        </p:blipFill>
        <p:spPr bwMode="auto">
          <a:xfrm>
            <a:off x="1602127" y="575835"/>
            <a:ext cx="5939745" cy="39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07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0" y="4846515"/>
            <a:ext cx="1773382" cy="214778"/>
          </a:xfrm>
          <a:prstGeom prst="rect">
            <a:avLst/>
          </a:prstGeom>
        </p:spPr>
      </p:pic>
      <p:pic>
        <p:nvPicPr>
          <p:cNvPr id="16" name="Image 8"/>
          <p:cNvPicPr>
            <a:picLocks noChangeAspect="1"/>
          </p:cNvPicPr>
          <p:nvPr/>
        </p:nvPicPr>
        <p:blipFill>
          <a:blip r:embed="rId4">
            <a:extLst>
              <a:ext uri="{28A0092B-C50C-407E-A947-70E740481C1C}">
                <a14:useLocalDpi xmlns:a14="http://schemas.microsoft.com/office/drawing/2010/main" val="0"/>
              </a:ext>
            </a:extLst>
          </a:blip>
          <a:srcRect l="8159" r="11086"/>
          <a:stretch>
            <a:fillRect/>
          </a:stretch>
        </p:blipFill>
        <p:spPr bwMode="auto">
          <a:xfrm>
            <a:off x="1241658" y="-28497"/>
            <a:ext cx="7324825" cy="51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3459162" y="1086358"/>
            <a:ext cx="4633913" cy="1200329"/>
          </a:xfrm>
          <a:prstGeom prst="rect">
            <a:avLst/>
          </a:prstGeom>
          <a:noFill/>
        </p:spPr>
        <p:txBody>
          <a:bodyPr>
            <a:spAutoFit/>
          </a:bodyPr>
          <a:lstStyle/>
          <a:p>
            <a:pPr>
              <a:defRPr/>
            </a:pP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When</a:t>
            </a:r>
            <a:r>
              <a:rPr lang="fr-FR" dirty="0">
                <a:solidFill>
                  <a:srgbClr val="FFC000"/>
                </a:solidFill>
                <a:effectLst>
                  <a:outerShdw blurRad="38100" dist="38100" dir="2700000" algn="tl">
                    <a:srgbClr val="000000">
                      <a:alpha val="43137"/>
                    </a:srgbClr>
                  </a:outerShdw>
                </a:effectLst>
              </a:rPr>
              <a:t> practice </a:t>
            </a:r>
            <a:r>
              <a:rPr lang="fr-FR" dirty="0" err="1">
                <a:solidFill>
                  <a:srgbClr val="FFC000"/>
                </a:solidFill>
                <a:effectLst>
                  <a:outerShdw blurRad="38100" dist="38100" dir="2700000" algn="tl">
                    <a:srgbClr val="000000">
                      <a:alpha val="43137"/>
                    </a:srgbClr>
                  </a:outerShdw>
                </a:effectLst>
              </a:rPr>
              <a:t>makes</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perfect</a:t>
            </a:r>
            <a:r>
              <a:rPr lang="fr-FR" dirty="0">
                <a:solidFill>
                  <a:srgbClr val="FFC000"/>
                </a:solidFill>
                <a:effectLst>
                  <a:outerShdw blurRad="38100" dist="38100" dir="2700000" algn="tl">
                    <a:srgbClr val="000000">
                      <a:alpha val="43137"/>
                    </a:srgbClr>
                  </a:outerShdw>
                </a:effectLst>
              </a:rPr>
              <a:t> » </a:t>
            </a:r>
            <a:r>
              <a:rPr lang="fr-FR" dirty="0">
                <a:solidFill>
                  <a:srgbClr val="5B9BD5">
                    <a:lumMod val="60000"/>
                    <a:lumOff val="40000"/>
                  </a:srgbClr>
                </a:solidFill>
                <a:effectLst>
                  <a:outerShdw blurRad="38100" dist="38100" dir="2700000" algn="tl">
                    <a:srgbClr val="000000">
                      <a:alpha val="43137"/>
                    </a:srgbClr>
                  </a:outerShdw>
                </a:effectLst>
              </a:rPr>
              <a:t>(Anderson, 1995)</a:t>
            </a:r>
          </a:p>
          <a:p>
            <a:pPr>
              <a:defRPr/>
            </a:pPr>
            <a:endParaRPr lang="fr-FR" dirty="0">
              <a:solidFill>
                <a:srgbClr val="FFC000"/>
              </a:solidFill>
              <a:effectLst>
                <a:outerShdw blurRad="38100" dist="38100" dir="2700000" algn="tl">
                  <a:srgbClr val="000000">
                    <a:alpha val="43137"/>
                  </a:srgbClr>
                </a:outerShdw>
              </a:effectLst>
            </a:endParaRPr>
          </a:p>
          <a:p>
            <a:pPr>
              <a:defRPr/>
            </a:pPr>
            <a:endParaRPr lang="fr-FR" dirty="0">
              <a:solidFill>
                <a:srgbClr val="FFC000"/>
              </a:solidFill>
              <a:effectLst>
                <a:outerShdw blurRad="38100" dist="38100" dir="2700000" algn="tl">
                  <a:srgbClr val="000000">
                    <a:alpha val="43137"/>
                  </a:srgbClr>
                </a:outerShdw>
              </a:effectLst>
            </a:endParaRPr>
          </a:p>
        </p:txBody>
      </p:sp>
      <p:sp>
        <p:nvSpPr>
          <p:cNvPr id="18" name="ZoneTexte 17"/>
          <p:cNvSpPr txBox="1"/>
          <p:nvPr/>
        </p:nvSpPr>
        <p:spPr>
          <a:xfrm>
            <a:off x="3433278" y="1841084"/>
            <a:ext cx="4846638" cy="646331"/>
          </a:xfrm>
          <a:prstGeom prst="rect">
            <a:avLst/>
          </a:prstGeom>
          <a:noFill/>
        </p:spPr>
        <p:txBody>
          <a:bodyPr>
            <a:spAutoFit/>
          </a:bodyPr>
          <a:lstStyle/>
          <a:p>
            <a:pPr>
              <a:defRPr/>
            </a:pP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When</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deliberate</a:t>
            </a:r>
            <a:r>
              <a:rPr lang="fr-FR" dirty="0">
                <a:solidFill>
                  <a:srgbClr val="FFC000"/>
                </a:solidFill>
                <a:effectLst>
                  <a:outerShdw blurRad="38100" dist="38100" dir="2700000" algn="tl">
                    <a:srgbClr val="000000">
                      <a:alpha val="43137"/>
                    </a:srgbClr>
                  </a:outerShdw>
                </a:effectLst>
              </a:rPr>
              <a:t> practice </a:t>
            </a:r>
            <a:r>
              <a:rPr lang="fr-FR" dirty="0" err="1">
                <a:solidFill>
                  <a:srgbClr val="FFC000"/>
                </a:solidFill>
                <a:effectLst>
                  <a:outerShdw blurRad="38100" dist="38100" dir="2700000" algn="tl">
                    <a:srgbClr val="000000">
                      <a:alpha val="43137"/>
                    </a:srgbClr>
                  </a:outerShdw>
                </a:effectLst>
              </a:rPr>
              <a:t>makes</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perfect</a:t>
            </a:r>
            <a:r>
              <a:rPr lang="fr-FR" dirty="0">
                <a:solidFill>
                  <a:srgbClr val="FFC000"/>
                </a:solidFill>
                <a:effectLst>
                  <a:outerShdw blurRad="38100" dist="38100" dir="2700000" algn="tl">
                    <a:srgbClr val="000000">
                      <a:alpha val="43137"/>
                    </a:srgbClr>
                  </a:outerShdw>
                </a:effectLst>
              </a:rPr>
              <a:t> » </a:t>
            </a:r>
            <a:r>
              <a:rPr lang="fr-FR" dirty="0">
                <a:solidFill>
                  <a:srgbClr val="5B9BD5">
                    <a:lumMod val="60000"/>
                    <a:lumOff val="40000"/>
                  </a:srgbClr>
                </a:solidFill>
                <a:effectLst>
                  <a:outerShdw blurRad="38100" dist="38100" dir="2700000" algn="tl">
                    <a:srgbClr val="000000">
                      <a:alpha val="43137"/>
                    </a:srgbClr>
                  </a:outerShdw>
                </a:effectLst>
              </a:rPr>
              <a:t>(</a:t>
            </a:r>
            <a:r>
              <a:rPr lang="fr-FR" dirty="0" err="1">
                <a:solidFill>
                  <a:srgbClr val="5B9BD5">
                    <a:lumMod val="60000"/>
                    <a:lumOff val="40000"/>
                  </a:srgbClr>
                </a:solidFill>
                <a:effectLst>
                  <a:outerShdw blurRad="38100" dist="38100" dir="2700000" algn="tl">
                    <a:srgbClr val="000000">
                      <a:alpha val="43137"/>
                    </a:srgbClr>
                  </a:outerShdw>
                </a:effectLst>
              </a:rPr>
              <a:t>Bilalić</a:t>
            </a:r>
            <a:r>
              <a:rPr lang="fr-FR" dirty="0">
                <a:solidFill>
                  <a:srgbClr val="5B9BD5">
                    <a:lumMod val="60000"/>
                    <a:lumOff val="40000"/>
                  </a:srgbClr>
                </a:solidFill>
                <a:effectLst>
                  <a:outerShdw blurRad="38100" dist="38100" dir="2700000" algn="tl">
                    <a:srgbClr val="000000">
                      <a:alpha val="43137"/>
                    </a:srgbClr>
                  </a:outerShdw>
                </a:effectLst>
              </a:rPr>
              <a:t>, 2017)</a:t>
            </a:r>
          </a:p>
        </p:txBody>
      </p:sp>
      <p:sp>
        <p:nvSpPr>
          <p:cNvPr id="20" name="ZoneTexte 19"/>
          <p:cNvSpPr txBox="1"/>
          <p:nvPr/>
        </p:nvSpPr>
        <p:spPr>
          <a:xfrm>
            <a:off x="3362325" y="2709619"/>
            <a:ext cx="5684838" cy="646331"/>
          </a:xfrm>
          <a:prstGeom prst="rect">
            <a:avLst/>
          </a:prstGeom>
          <a:noFill/>
        </p:spPr>
        <p:txBody>
          <a:bodyPr>
            <a:spAutoFit/>
          </a:bodyPr>
          <a:lstStyle/>
          <a:p>
            <a:pPr>
              <a:defRPr/>
            </a:pPr>
            <a:r>
              <a:rPr lang="fr-FR" dirty="0" err="1">
                <a:solidFill>
                  <a:srgbClr val="FFC000"/>
                </a:solidFill>
                <a:effectLst>
                  <a:outerShdw blurRad="38100" dist="38100" dir="2700000" algn="tl">
                    <a:srgbClr val="000000">
                      <a:alpha val="43137"/>
                    </a:srgbClr>
                  </a:outerShdw>
                </a:effectLst>
              </a:rPr>
              <a:t>When</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coached</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deliberate</a:t>
            </a:r>
            <a:r>
              <a:rPr lang="fr-FR" dirty="0">
                <a:solidFill>
                  <a:srgbClr val="FFC000"/>
                </a:solidFill>
                <a:effectLst>
                  <a:outerShdw blurRad="38100" dist="38100" dir="2700000" algn="tl">
                    <a:srgbClr val="000000">
                      <a:alpha val="43137"/>
                    </a:srgbClr>
                  </a:outerShdw>
                </a:effectLst>
              </a:rPr>
              <a:t> practice </a:t>
            </a:r>
            <a:r>
              <a:rPr lang="fr-FR" dirty="0" err="1">
                <a:solidFill>
                  <a:srgbClr val="FFC000"/>
                </a:solidFill>
                <a:effectLst>
                  <a:outerShdw blurRad="38100" dist="38100" dir="2700000" algn="tl">
                    <a:srgbClr val="000000">
                      <a:alpha val="43137"/>
                    </a:srgbClr>
                  </a:outerShdw>
                </a:effectLst>
              </a:rPr>
              <a:t>makes</a:t>
            </a:r>
            <a:r>
              <a:rPr lang="fr-FR" dirty="0">
                <a:solidFill>
                  <a:srgbClr val="FFC000"/>
                </a:solidFill>
                <a:effectLst>
                  <a:outerShdw blurRad="38100" dist="38100" dir="2700000" algn="tl">
                    <a:srgbClr val="000000">
                      <a:alpha val="43137"/>
                    </a:srgbClr>
                  </a:outerShdw>
                </a:effectLst>
              </a:rPr>
              <a:t> </a:t>
            </a:r>
            <a:r>
              <a:rPr lang="fr-FR" dirty="0" err="1">
                <a:solidFill>
                  <a:srgbClr val="FFC000"/>
                </a:solidFill>
                <a:effectLst>
                  <a:outerShdw blurRad="38100" dist="38100" dir="2700000" algn="tl">
                    <a:srgbClr val="000000">
                      <a:alpha val="43137"/>
                    </a:srgbClr>
                  </a:outerShdw>
                </a:effectLst>
              </a:rPr>
              <a:t>perfect</a:t>
            </a:r>
            <a:r>
              <a:rPr lang="fr-FR" dirty="0">
                <a:solidFill>
                  <a:srgbClr val="FFC000"/>
                </a:solidFill>
                <a:effectLst>
                  <a:outerShdw blurRad="38100" dist="38100" dir="2700000" algn="tl">
                    <a:srgbClr val="000000">
                      <a:alpha val="43137"/>
                    </a:srgbClr>
                  </a:outerShdw>
                </a:effectLst>
              </a:rPr>
              <a:t> </a:t>
            </a:r>
            <a:r>
              <a:rPr lang="fr-FR" dirty="0">
                <a:solidFill>
                  <a:srgbClr val="5B9BD5">
                    <a:lumMod val="60000"/>
                    <a:lumOff val="40000"/>
                  </a:srgbClr>
                </a:solidFill>
                <a:effectLst>
                  <a:outerShdw blurRad="38100" dist="38100" dir="2700000" algn="tl">
                    <a:srgbClr val="000000">
                      <a:alpha val="43137"/>
                    </a:srgbClr>
                  </a:outerShdw>
                </a:effectLst>
              </a:rPr>
              <a:t>(Anderson, 1995 ; </a:t>
            </a:r>
            <a:r>
              <a:rPr lang="fr-FR" dirty="0" err="1">
                <a:solidFill>
                  <a:srgbClr val="5B9BD5">
                    <a:lumMod val="60000"/>
                    <a:lumOff val="40000"/>
                  </a:srgbClr>
                </a:solidFill>
                <a:effectLst>
                  <a:outerShdw blurRad="38100" dist="38100" dir="2700000" algn="tl">
                    <a:srgbClr val="000000">
                      <a:alpha val="43137"/>
                    </a:srgbClr>
                  </a:outerShdw>
                </a:effectLst>
              </a:rPr>
              <a:t>Bilalic</a:t>
            </a:r>
            <a:r>
              <a:rPr lang="fr-FR" dirty="0">
                <a:solidFill>
                  <a:srgbClr val="5B9BD5">
                    <a:lumMod val="60000"/>
                    <a:lumOff val="40000"/>
                  </a:srgbClr>
                </a:solidFill>
                <a:effectLst>
                  <a:outerShdw blurRad="38100" dist="38100" dir="2700000" algn="tl">
                    <a:srgbClr val="000000">
                      <a:alpha val="43137"/>
                    </a:srgbClr>
                  </a:outerShdw>
                </a:effectLst>
              </a:rPr>
              <a:t>, 2017; Schmidt &amp; Lee, 2014)</a:t>
            </a:r>
          </a:p>
        </p:txBody>
      </p:sp>
      <p:sp>
        <p:nvSpPr>
          <p:cNvPr id="7" name="Rectangle 6"/>
          <p:cNvSpPr/>
          <p:nvPr/>
        </p:nvSpPr>
        <p:spPr>
          <a:xfrm>
            <a:off x="3459162" y="3588402"/>
            <a:ext cx="3463492" cy="723275"/>
          </a:xfrm>
          <a:prstGeom prst="rect">
            <a:avLst/>
          </a:prstGeom>
        </p:spPr>
        <p:txBody>
          <a:bodyPr wrap="square">
            <a:spAutoFit/>
          </a:bodyPr>
          <a:lstStyle/>
          <a:p>
            <a:pPr>
              <a:spcBef>
                <a:spcPts val="600"/>
              </a:spcBef>
              <a:defRPr/>
            </a:pPr>
            <a:r>
              <a:rPr lang="fr-FR" altLang="fr-FR" dirty="0">
                <a:solidFill>
                  <a:srgbClr val="FFC000"/>
                </a:solidFill>
                <a:latin typeface="+mn-lt"/>
              </a:rPr>
              <a:t>Automatisme efficace: élégant</a:t>
            </a:r>
          </a:p>
          <a:p>
            <a:pPr>
              <a:spcBef>
                <a:spcPts val="600"/>
              </a:spcBef>
              <a:defRPr/>
            </a:pPr>
            <a:r>
              <a:rPr lang="fr-FR" altLang="fr-FR" dirty="0" err="1">
                <a:solidFill>
                  <a:schemeClr val="accent1">
                    <a:lumMod val="60000"/>
                    <a:lumOff val="40000"/>
                  </a:schemeClr>
                </a:solidFill>
                <a:latin typeface="+mn-lt"/>
              </a:rPr>
              <a:t>Saling</a:t>
            </a:r>
            <a:r>
              <a:rPr lang="fr-FR" altLang="fr-FR" dirty="0">
                <a:solidFill>
                  <a:schemeClr val="accent1">
                    <a:lumMod val="60000"/>
                    <a:lumOff val="40000"/>
                  </a:schemeClr>
                </a:solidFill>
                <a:latin typeface="+mn-lt"/>
              </a:rPr>
              <a:t> &amp; Phillips (2007)</a:t>
            </a:r>
          </a:p>
        </p:txBody>
      </p:sp>
    </p:spTree>
    <p:extLst>
      <p:ext uri="{BB962C8B-B14F-4D97-AF65-F5344CB8AC3E}">
        <p14:creationId xmlns:p14="http://schemas.microsoft.com/office/powerpoint/2010/main" val="3916597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49577"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1" y="68579"/>
            <a:ext cx="9143999" cy="454099"/>
          </a:xfrm>
        </p:spPr>
        <p:txBody>
          <a:bodyPr>
            <a:normAutofit/>
          </a:bodyPr>
          <a:lstStyle/>
          <a:p>
            <a:pPr algn="ctr"/>
            <a:r>
              <a:rPr lang="fr-FR" sz="2800" b="1" dirty="0"/>
              <a:t>À quel moment intervient le document ?</a:t>
            </a:r>
          </a:p>
        </p:txBody>
      </p:sp>
      <p:sp>
        <p:nvSpPr>
          <p:cNvPr id="39" name="Rectangle 2"/>
          <p:cNvSpPr>
            <a:spLocks noChangeArrowheads="1"/>
          </p:cNvSpPr>
          <p:nvPr/>
        </p:nvSpPr>
        <p:spPr bwMode="auto">
          <a:xfrm>
            <a:off x="37713" y="1041400"/>
            <a:ext cx="2590800" cy="2514600"/>
          </a:xfrm>
          <a:prstGeom prst="rect">
            <a:avLst/>
          </a:prstGeom>
          <a:solidFill>
            <a:srgbClr val="FFFFFF"/>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1800" b="1" i="0" u="none" strike="noStrike" kern="0" cap="none" spc="0" normalizeH="0" baseline="0" noProof="0" dirty="0">
                <a:ln>
                  <a:noFill/>
                </a:ln>
                <a:solidFill>
                  <a:srgbClr val="008000"/>
                </a:solidFill>
                <a:effectLst/>
                <a:uLnTx/>
                <a:uFillTx/>
                <a:latin typeface="Arial" panose="020B0604020202020204" pitchFamily="34" charset="0"/>
              </a:rPr>
              <a:t>Connaissances déclaratives et</a:t>
            </a:r>
            <a:r>
              <a:rPr kumimoji="0" lang="fr-FR" altLang="fr-FR" sz="1800" b="1" i="0" u="none" strike="noStrike" kern="0" cap="none" spc="0" normalizeH="0" noProof="0" dirty="0">
                <a:ln>
                  <a:noFill/>
                </a:ln>
                <a:solidFill>
                  <a:srgbClr val="008000"/>
                </a:solidFill>
                <a:effectLst/>
                <a:uLnTx/>
                <a:uFillTx/>
                <a:latin typeface="Arial" panose="020B0604020202020204" pitchFamily="34" charset="0"/>
              </a:rPr>
              <a:t> </a:t>
            </a:r>
            <a:r>
              <a:rPr kumimoji="0" lang="fr-FR" altLang="fr-FR" sz="1800" b="1" i="0" u="none" strike="noStrike" kern="0" cap="none" spc="0" normalizeH="0" noProof="0" dirty="0">
                <a:ln>
                  <a:noFill/>
                </a:ln>
                <a:solidFill>
                  <a:srgbClr val="FF0000"/>
                </a:solidFill>
                <a:effectLst/>
                <a:uLnTx/>
                <a:uFillTx/>
                <a:latin typeface="Arial" panose="020B0604020202020204" pitchFamily="34" charset="0"/>
              </a:rPr>
              <a:t>procédurales</a:t>
            </a:r>
            <a:r>
              <a:rPr kumimoji="0" lang="fr-FR" altLang="fr-FR" sz="1800" b="1" i="0" u="none" strike="noStrike" kern="0" cap="none" spc="0" normalizeH="0" baseline="0" noProof="0" dirty="0">
                <a:ln>
                  <a:noFill/>
                </a:ln>
                <a:solidFill>
                  <a:srgbClr val="FF0000"/>
                </a:solidFill>
                <a:effectLst/>
                <a:uLnTx/>
                <a:uFillTx/>
                <a:latin typeface="Arial" panose="020B0604020202020204" pitchFamily="34" charset="0"/>
              </a:rPr>
              <a:t> </a:t>
            </a:r>
            <a:endParaRPr kumimoji="0" lang="fr-FR" altLang="fr-FR" sz="1800" b="0" i="0" u="none" strike="noStrike" kern="0" cap="none" spc="0" normalizeH="0" baseline="0" noProof="0" dirty="0">
              <a:ln>
                <a:noFill/>
              </a:ln>
              <a:solidFill>
                <a:srgbClr val="FF0000"/>
              </a:solidFill>
              <a:effectLst/>
              <a:uLnTx/>
              <a:uFillTx/>
            </a:endParaRPr>
          </a:p>
        </p:txBody>
      </p:sp>
      <p:sp>
        <p:nvSpPr>
          <p:cNvPr id="40" name="Rectangle 3"/>
          <p:cNvSpPr>
            <a:spLocks noChangeArrowheads="1"/>
          </p:cNvSpPr>
          <p:nvPr/>
        </p:nvSpPr>
        <p:spPr bwMode="auto">
          <a:xfrm>
            <a:off x="6245226" y="1192213"/>
            <a:ext cx="2743200" cy="2514600"/>
          </a:xfrm>
          <a:prstGeom prst="rect">
            <a:avLst/>
          </a:prstGeom>
          <a:solidFill>
            <a:srgbClr val="FFFFFF"/>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300" b="1" i="0" u="none" strike="noStrike" kern="0" cap="none" spc="0" normalizeH="0" baseline="0" noProof="0">
                <a:ln>
                  <a:noFill/>
                </a:ln>
                <a:solidFill>
                  <a:srgbClr val="FF0000"/>
                </a:solidFill>
                <a:effectLst/>
                <a:uLnTx/>
                <a:uFillTx/>
                <a:latin typeface="Arial" panose="020B0604020202020204" pitchFamily="34" charset="0"/>
              </a:rPr>
              <a:t>Connaissances procédurales </a:t>
            </a:r>
            <a:r>
              <a:rPr kumimoji="0" lang="fr-FR" altLang="fr-FR" sz="2300" b="1" i="0" u="none" strike="noStrike" kern="0" cap="none" spc="0" normalizeH="0" baseline="0" noProof="0">
                <a:ln>
                  <a:noFill/>
                </a:ln>
                <a:solidFill>
                  <a:srgbClr val="000000"/>
                </a:solidFill>
                <a:effectLst/>
                <a:uLnTx/>
                <a:uFillTx/>
                <a:latin typeface="Arial" panose="020B0604020202020204" pitchFamily="34" charset="0"/>
              </a:rPr>
              <a:t>&amp;</a:t>
            </a:r>
            <a:r>
              <a:rPr kumimoji="0" lang="fr-FR" altLang="fr-FR" sz="2300" b="1" i="0" u="none" strike="noStrike" kern="0" cap="none" spc="0" normalizeH="0" baseline="0" noProof="0">
                <a:ln>
                  <a:noFill/>
                </a:ln>
                <a:solidFill>
                  <a:srgbClr val="008000"/>
                </a:solidFill>
                <a:effectLst/>
                <a:uLnTx/>
                <a:uFillTx/>
                <a:latin typeface="Arial" panose="020B0604020202020204" pitchFamily="34" charset="0"/>
              </a:rPr>
              <a:t> déclaratives</a:t>
            </a:r>
            <a:r>
              <a:rPr kumimoji="0" lang="fr-FR" altLang="fr-FR" sz="1600" b="1" i="0" u="none" strike="noStrike" kern="0" cap="none" spc="0" normalizeH="0" baseline="0" noProof="0">
                <a:ln>
                  <a:noFill/>
                </a:ln>
                <a:solidFill>
                  <a:srgbClr val="000000"/>
                </a:solidFill>
                <a:effectLst/>
                <a:uLnTx/>
                <a:uFillTx/>
                <a:latin typeface="Arial" panose="020B0604020202020204" pitchFamily="34" charset="0"/>
              </a:rPr>
              <a:t> </a:t>
            </a:r>
            <a:endParaRPr kumimoji="0" lang="fr-FR" altLang="fr-FR" sz="4400" b="0" i="0" u="none" strike="noStrike" kern="0" cap="none" spc="0" normalizeH="0" baseline="0" noProof="0">
              <a:ln>
                <a:noFill/>
              </a:ln>
              <a:solidFill>
                <a:srgbClr val="FFFF00"/>
              </a:solidFill>
              <a:effectLst/>
              <a:uLnTx/>
              <a:uFillTx/>
              <a:latin typeface="Times" panose="02020603050405020304" pitchFamily="18" charset="0"/>
            </a:endParaRPr>
          </a:p>
        </p:txBody>
      </p:sp>
      <p:grpSp>
        <p:nvGrpSpPr>
          <p:cNvPr id="41" name="Group 4"/>
          <p:cNvGrpSpPr>
            <a:grpSpLocks/>
          </p:cNvGrpSpPr>
          <p:nvPr/>
        </p:nvGrpSpPr>
        <p:grpSpPr bwMode="auto">
          <a:xfrm>
            <a:off x="2513013" y="1511300"/>
            <a:ext cx="3810000" cy="1730375"/>
            <a:chOff x="1632" y="2256"/>
            <a:chExt cx="2400" cy="498"/>
          </a:xfrm>
        </p:grpSpPr>
        <p:sp>
          <p:nvSpPr>
            <p:cNvPr id="42" name="AutoShape 5"/>
            <p:cNvSpPr>
              <a:spLocks noChangeArrowheads="1"/>
            </p:cNvSpPr>
            <p:nvPr/>
          </p:nvSpPr>
          <p:spPr bwMode="auto">
            <a:xfrm>
              <a:off x="1632" y="2256"/>
              <a:ext cx="2400" cy="498"/>
            </a:xfrm>
            <a:prstGeom prst="rightArrow">
              <a:avLst>
                <a:gd name="adj1" fmla="val 50000"/>
                <a:gd name="adj2" fmla="val 120482"/>
              </a:avLst>
            </a:prstGeom>
            <a:gradFill rotWithShape="1">
              <a:gsLst>
                <a:gs pos="0">
                  <a:srgbClr val="008000"/>
                </a:gs>
                <a:gs pos="100000">
                  <a:srgbClr val="FF0000"/>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altLang="en-US" sz="2400" b="0" i="0" u="none" strike="noStrike" kern="0" cap="none" spc="0" normalizeH="0" baseline="0" noProof="0">
                <a:ln>
                  <a:noFill/>
                </a:ln>
                <a:solidFill>
                  <a:srgbClr val="FFFFFF"/>
                </a:solidFill>
                <a:effectLst/>
                <a:uLnTx/>
                <a:uFillTx/>
                <a:latin typeface="Times New Roman" panose="02020603050405020304" pitchFamily="18" charset="0"/>
              </a:endParaRPr>
            </a:p>
          </p:txBody>
        </p:sp>
        <p:sp>
          <p:nvSpPr>
            <p:cNvPr id="43" name="Rectangle 6"/>
            <p:cNvSpPr>
              <a:spLocks noChangeArrowheads="1"/>
            </p:cNvSpPr>
            <p:nvPr/>
          </p:nvSpPr>
          <p:spPr bwMode="auto">
            <a:xfrm>
              <a:off x="1872" y="2280"/>
              <a:ext cx="1728" cy="456"/>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000" b="1" i="0" u="none" strike="noStrike" kern="0" cap="none" spc="0" normalizeH="0" baseline="0" noProof="0">
                  <a:ln>
                    <a:noFill/>
                  </a:ln>
                  <a:solidFill>
                    <a:srgbClr val="FFFFFF"/>
                  </a:solidFill>
                  <a:effectLst/>
                  <a:uLnTx/>
                  <a:uFillTx/>
                  <a:latin typeface="Arial" panose="020B0604020202020204" pitchFamily="34" charset="0"/>
                </a:rPr>
                <a:t>COMPILATION</a:t>
              </a:r>
              <a:r>
                <a:rPr kumimoji="0" lang="fr-FR" altLang="fr-FR" sz="2000" b="1" i="0" u="none" strike="noStrike" kern="0" cap="none" spc="0" normalizeH="0" baseline="0" noProof="0">
                  <a:ln>
                    <a:noFill/>
                  </a:ln>
                  <a:solidFill>
                    <a:srgbClr val="000000"/>
                  </a:solidFill>
                  <a:effectLst/>
                  <a:uLnTx/>
                  <a:uFillTx/>
                  <a:latin typeface="Arial" panose="020B0604020202020204" pitchFamily="34" charset="0"/>
                </a:rPr>
                <a:t> </a:t>
              </a:r>
              <a:br>
                <a:rPr kumimoji="0" lang="fr-FR" altLang="fr-FR" sz="2000" b="1" i="0" u="none" strike="noStrike" kern="0" cap="none" spc="0" normalizeH="0" baseline="0" noProof="0">
                  <a:ln>
                    <a:noFill/>
                  </a:ln>
                  <a:solidFill>
                    <a:srgbClr val="000000"/>
                  </a:solidFill>
                  <a:effectLst/>
                  <a:uLnTx/>
                  <a:uFillTx/>
                  <a:latin typeface="Arial" panose="020B0604020202020204" pitchFamily="34" charset="0"/>
                </a:rPr>
              </a:br>
              <a:r>
                <a:rPr kumimoji="0" lang="fr-FR" altLang="fr-FR" sz="2000" b="1" i="0" u="none" strike="noStrike" kern="0" cap="none" spc="0" normalizeH="0" baseline="0" noProof="0">
                  <a:ln>
                    <a:noFill/>
                  </a:ln>
                  <a:solidFill>
                    <a:srgbClr val="FFFFFF"/>
                  </a:solidFill>
                  <a:effectLst/>
                  <a:uLnTx/>
                  <a:uFillTx/>
                  <a:latin typeface="Arial" panose="020B0604020202020204" pitchFamily="34" charset="0"/>
                </a:rPr>
                <a:t>Procéduralisation et composition</a:t>
              </a:r>
              <a:endParaRPr kumimoji="0" lang="fr-FR" altLang="fr-FR" sz="2000" b="0" i="0" u="none" strike="noStrike" kern="0" cap="none" spc="0" normalizeH="0" baseline="0" noProof="0">
                <a:ln>
                  <a:noFill/>
                </a:ln>
                <a:solidFill>
                  <a:srgbClr val="FFFFFF"/>
                </a:solidFill>
                <a:effectLst/>
                <a:uLnTx/>
                <a:uFillTx/>
                <a:latin typeface="Times" panose="02020603050405020304" pitchFamily="18" charset="0"/>
              </a:endParaRPr>
            </a:p>
          </p:txBody>
        </p:sp>
      </p:grpSp>
      <p:sp>
        <p:nvSpPr>
          <p:cNvPr id="44" name="Rectangle 7"/>
          <p:cNvSpPr>
            <a:spLocks noChangeArrowheads="1"/>
          </p:cNvSpPr>
          <p:nvPr/>
        </p:nvSpPr>
        <p:spPr bwMode="auto">
          <a:xfrm>
            <a:off x="114300" y="568326"/>
            <a:ext cx="8686800" cy="4651375"/>
          </a:xfrm>
          <a:prstGeom prst="rect">
            <a:avLst/>
          </a:prstGeom>
          <a:noFill/>
          <a:ln>
            <a:noFill/>
          </a:ln>
          <a:effectLst/>
          <a:extLst>
            <a:ext uri="{909E8E84-426E-40DD-AFC4-6F175D3DCCD1}">
              <a14:hiddenFill xmlns:a14="http://schemas.microsoft.com/office/drawing/2010/main">
                <a:solidFill>
                  <a:srgbClr val="0000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42" tIns="42672" rIns="85342" bIns="42672"/>
          <a:lstStyle>
            <a:lvl1pPr marL="252413" algn="ctr" defTabSz="793750">
              <a:spcBef>
                <a:spcPct val="20000"/>
              </a:spcBef>
              <a:tabLst>
                <a:tab pos="496888" algn="l"/>
              </a:tabLst>
              <a:defRPr sz="3200">
                <a:solidFill>
                  <a:schemeClr val="tx1"/>
                </a:solidFill>
                <a:latin typeface="Times" panose="02020603050405020304" pitchFamily="18" charset="0"/>
              </a:defRPr>
            </a:lvl1pPr>
            <a:lvl2pPr marL="1163638" indent="-247650" algn="ctr" defTabSz="793750">
              <a:spcBef>
                <a:spcPct val="20000"/>
              </a:spcBef>
              <a:tabLst>
                <a:tab pos="496888" algn="l"/>
              </a:tabLst>
              <a:defRPr sz="2800">
                <a:solidFill>
                  <a:schemeClr val="tx1"/>
                </a:solidFill>
                <a:latin typeface="Times" panose="02020603050405020304" pitchFamily="18" charset="0"/>
              </a:defRPr>
            </a:lvl2pPr>
            <a:lvl3pPr marL="1530350" indent="-196850" algn="ctr" defTabSz="793750">
              <a:spcBef>
                <a:spcPct val="20000"/>
              </a:spcBef>
              <a:tabLst>
                <a:tab pos="496888" algn="l"/>
              </a:tabLst>
              <a:defRPr sz="2400">
                <a:solidFill>
                  <a:schemeClr val="tx1"/>
                </a:solidFill>
                <a:latin typeface="Times" panose="02020603050405020304" pitchFamily="18" charset="0"/>
              </a:defRPr>
            </a:lvl3pPr>
            <a:lvl4pPr marL="1895475" indent="-198438" algn="ctr" defTabSz="793750">
              <a:spcBef>
                <a:spcPct val="20000"/>
              </a:spcBef>
              <a:tabLst>
                <a:tab pos="496888" algn="l"/>
              </a:tabLst>
              <a:defRPr sz="2000">
                <a:solidFill>
                  <a:schemeClr val="tx1"/>
                </a:solidFill>
                <a:latin typeface="Times" panose="02020603050405020304" pitchFamily="18" charset="0"/>
              </a:defRPr>
            </a:lvl4pPr>
            <a:lvl5pPr marL="2262188" indent="-196850" algn="ctr" defTabSz="793750">
              <a:spcBef>
                <a:spcPct val="20000"/>
              </a:spcBef>
              <a:tabLst>
                <a:tab pos="496888" algn="l"/>
              </a:tabLst>
              <a:defRPr sz="2000">
                <a:solidFill>
                  <a:schemeClr val="tx1"/>
                </a:solidFill>
                <a:latin typeface="Times" panose="02020603050405020304" pitchFamily="18" charset="0"/>
              </a:defRPr>
            </a:lvl5pPr>
            <a:lvl6pPr marL="2719388" indent="-196850" algn="ctr" defTabSz="793750" eaLnBrk="0" fontAlgn="base" hangingPunct="0">
              <a:spcBef>
                <a:spcPct val="20000"/>
              </a:spcBef>
              <a:spcAft>
                <a:spcPct val="0"/>
              </a:spcAft>
              <a:tabLst>
                <a:tab pos="496888" algn="l"/>
              </a:tabLst>
              <a:defRPr sz="2000">
                <a:solidFill>
                  <a:schemeClr val="tx1"/>
                </a:solidFill>
                <a:latin typeface="Times" panose="02020603050405020304" pitchFamily="18" charset="0"/>
              </a:defRPr>
            </a:lvl6pPr>
            <a:lvl7pPr marL="3176588" indent="-196850" algn="ctr" defTabSz="793750" eaLnBrk="0" fontAlgn="base" hangingPunct="0">
              <a:spcBef>
                <a:spcPct val="20000"/>
              </a:spcBef>
              <a:spcAft>
                <a:spcPct val="0"/>
              </a:spcAft>
              <a:tabLst>
                <a:tab pos="496888" algn="l"/>
              </a:tabLst>
              <a:defRPr sz="2000">
                <a:solidFill>
                  <a:schemeClr val="tx1"/>
                </a:solidFill>
                <a:latin typeface="Times" panose="02020603050405020304" pitchFamily="18" charset="0"/>
              </a:defRPr>
            </a:lvl7pPr>
            <a:lvl8pPr marL="3633788" indent="-196850" algn="ctr" defTabSz="793750" eaLnBrk="0" fontAlgn="base" hangingPunct="0">
              <a:spcBef>
                <a:spcPct val="20000"/>
              </a:spcBef>
              <a:spcAft>
                <a:spcPct val="0"/>
              </a:spcAft>
              <a:tabLst>
                <a:tab pos="496888" algn="l"/>
              </a:tabLst>
              <a:defRPr sz="2000">
                <a:solidFill>
                  <a:schemeClr val="tx1"/>
                </a:solidFill>
                <a:latin typeface="Times" panose="02020603050405020304" pitchFamily="18" charset="0"/>
              </a:defRPr>
            </a:lvl8pPr>
            <a:lvl9pPr marL="4090988" indent="-196850" algn="ctr" defTabSz="793750" eaLnBrk="0" fontAlgn="base" hangingPunct="0">
              <a:spcBef>
                <a:spcPct val="20000"/>
              </a:spcBef>
              <a:spcAft>
                <a:spcPct val="0"/>
              </a:spcAft>
              <a:tabLst>
                <a:tab pos="496888" algn="l"/>
              </a:tabLst>
              <a:defRPr sz="2000">
                <a:solidFill>
                  <a:schemeClr val="tx1"/>
                </a:solidFill>
                <a:latin typeface="Times" panose="02020603050405020304" pitchFamily="18" charset="0"/>
              </a:defRPr>
            </a:lvl9pPr>
          </a:lstStyle>
          <a:p>
            <a:pPr algn="just" eaLnBrk="0" fontAlgn="base" hangingPunct="0">
              <a:spcBef>
                <a:spcPts val="513"/>
              </a:spcBef>
              <a:spcAft>
                <a:spcPct val="0"/>
              </a:spcAft>
              <a:defRPr/>
            </a:pPr>
            <a:r>
              <a:rPr lang="fr-FR" altLang="fr-FR" sz="3000" b="1" dirty="0">
                <a:solidFill>
                  <a:srgbClr val="000000"/>
                </a:solidFill>
                <a:effectLst>
                  <a:outerShdw blurRad="38100" dist="38100" dir="2700000" algn="tl">
                    <a:srgbClr val="C0C0C0"/>
                  </a:outerShdw>
                </a:effectLst>
                <a:latin typeface="Arial" panose="020B0604020202020204" pitchFamily="34" charset="0"/>
              </a:rPr>
              <a:t>	</a:t>
            </a:r>
            <a:r>
              <a:rPr lang="fr-FR" altLang="fr-FR" sz="2400" b="1" dirty="0">
                <a:solidFill>
                  <a:srgbClr val="000000"/>
                </a:solidFill>
                <a:latin typeface="Arial" panose="020B0604020202020204" pitchFamily="34" charset="0"/>
              </a:rPr>
              <a:t>Cognitive 		Associative		Autonome</a:t>
            </a:r>
            <a:endParaRPr lang="fr-FR" altLang="fr-FR" sz="2400" b="1" dirty="0">
              <a:solidFill>
                <a:srgbClr val="FF0000"/>
              </a:solidFill>
              <a:latin typeface="Arial" panose="020B0604020202020204" pitchFamily="34" charset="0"/>
              <a:sym typeface="Wingdings" panose="05000000000000000000" pitchFamily="2" charset="2"/>
            </a:endParaRPr>
          </a:p>
        </p:txBody>
      </p:sp>
      <p:pic>
        <p:nvPicPr>
          <p:cNvPr id="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64" y="2710508"/>
            <a:ext cx="1147763" cy="1728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6" name="Group 10"/>
          <p:cNvGrpSpPr>
            <a:grpSpLocks/>
          </p:cNvGrpSpPr>
          <p:nvPr/>
        </p:nvGrpSpPr>
        <p:grpSpPr bwMode="auto">
          <a:xfrm>
            <a:off x="3702051" y="3240088"/>
            <a:ext cx="1584325" cy="935037"/>
            <a:chOff x="4416" y="480"/>
            <a:chExt cx="1200" cy="730"/>
          </a:xfrm>
        </p:grpSpPr>
        <p:graphicFrame>
          <p:nvGraphicFramePr>
            <p:cNvPr id="47" name="Object 11"/>
            <p:cNvGraphicFramePr>
              <a:graphicFrameLocks noChangeAspect="1"/>
            </p:cNvGraphicFramePr>
            <p:nvPr/>
          </p:nvGraphicFramePr>
          <p:xfrm>
            <a:off x="4752" y="480"/>
            <a:ext cx="864" cy="730"/>
          </p:xfrm>
          <a:graphic>
            <a:graphicData uri="http://schemas.openxmlformats.org/presentationml/2006/ole">
              <mc:AlternateContent xmlns:mc="http://schemas.openxmlformats.org/markup-compatibility/2006">
                <mc:Choice xmlns:v="urn:schemas-microsoft-com:vml" Requires="v">
                  <p:oleObj spid="_x0000_s7294" name="Clip" r:id="rId6" imgW="6134100" imgH="5181600" progId="MS_ClipArt_Gallery.2">
                    <p:embed/>
                  </p:oleObj>
                </mc:Choice>
                <mc:Fallback>
                  <p:oleObj name="Clip" r:id="rId6" imgW="6134100" imgH="51816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 y="480"/>
                          <a:ext cx="864" cy="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12"/>
            <p:cNvGraphicFramePr>
              <a:graphicFrameLocks noChangeAspect="1"/>
            </p:cNvGraphicFramePr>
            <p:nvPr/>
          </p:nvGraphicFramePr>
          <p:xfrm>
            <a:off x="4416" y="624"/>
            <a:ext cx="576" cy="480"/>
          </p:xfrm>
          <a:graphic>
            <a:graphicData uri="http://schemas.openxmlformats.org/presentationml/2006/ole">
              <mc:AlternateContent xmlns:mc="http://schemas.openxmlformats.org/markup-compatibility/2006">
                <mc:Choice xmlns:v="urn:schemas-microsoft-com:vml" Requires="v">
                  <p:oleObj spid="_x0000_s7295" name="Clip" r:id="rId8" imgW="3276600" imgH="2730500" progId="MS_ClipArt_Gallery.2">
                    <p:embed/>
                  </p:oleObj>
                </mc:Choice>
                <mc:Fallback>
                  <p:oleObj name="Clip" r:id="rId8" imgW="3276600" imgH="273050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6" y="624"/>
                          <a:ext cx="576"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1326" y="3527425"/>
            <a:ext cx="430212" cy="647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1" name="Group 15"/>
          <p:cNvGrpSpPr>
            <a:grpSpLocks/>
          </p:cNvGrpSpPr>
          <p:nvPr/>
        </p:nvGrpSpPr>
        <p:grpSpPr bwMode="auto">
          <a:xfrm>
            <a:off x="6223001" y="3167063"/>
            <a:ext cx="2087562" cy="1439862"/>
            <a:chOff x="4416" y="480"/>
            <a:chExt cx="1200" cy="730"/>
          </a:xfrm>
        </p:grpSpPr>
        <p:graphicFrame>
          <p:nvGraphicFramePr>
            <p:cNvPr id="52" name="Object 16"/>
            <p:cNvGraphicFramePr>
              <a:graphicFrameLocks noChangeAspect="1"/>
            </p:cNvGraphicFramePr>
            <p:nvPr/>
          </p:nvGraphicFramePr>
          <p:xfrm>
            <a:off x="4752" y="480"/>
            <a:ext cx="864" cy="730"/>
          </p:xfrm>
          <a:graphic>
            <a:graphicData uri="http://schemas.openxmlformats.org/presentationml/2006/ole">
              <mc:AlternateContent xmlns:mc="http://schemas.openxmlformats.org/markup-compatibility/2006">
                <mc:Choice xmlns:v="urn:schemas-microsoft-com:vml" Requires="v">
                  <p:oleObj spid="_x0000_s7296" name="Clip" r:id="rId11" imgW="6134100" imgH="5181600" progId="MS_ClipArt_Gallery.2">
                    <p:embed/>
                  </p:oleObj>
                </mc:Choice>
                <mc:Fallback>
                  <p:oleObj name="Clip" r:id="rId11" imgW="6134100" imgH="51816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 y="480"/>
                          <a:ext cx="864" cy="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 name="Object 17"/>
            <p:cNvGraphicFramePr>
              <a:graphicFrameLocks noChangeAspect="1"/>
            </p:cNvGraphicFramePr>
            <p:nvPr/>
          </p:nvGraphicFramePr>
          <p:xfrm>
            <a:off x="4416" y="624"/>
            <a:ext cx="576" cy="480"/>
          </p:xfrm>
          <a:graphic>
            <a:graphicData uri="http://schemas.openxmlformats.org/presentationml/2006/ole">
              <mc:AlternateContent xmlns:mc="http://schemas.openxmlformats.org/markup-compatibility/2006">
                <mc:Choice xmlns:v="urn:schemas-microsoft-com:vml" Requires="v">
                  <p:oleObj spid="_x0000_s7297" name="Clip" r:id="rId12" imgW="3276600" imgH="2730500" progId="MS_ClipArt_Gallery.2">
                    <p:embed/>
                  </p:oleObj>
                </mc:Choice>
                <mc:Fallback>
                  <p:oleObj name="Clip" r:id="rId12" imgW="3276600" imgH="273050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6" y="624"/>
                          <a:ext cx="576"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2" name="Image 1"/>
          <p:cNvPicPr>
            <a:picLocks noChangeAspect="1"/>
          </p:cNvPicPr>
          <p:nvPr/>
        </p:nvPicPr>
        <p:blipFill rotWithShape="1">
          <a:blip r:embed="rId13"/>
          <a:srcRect l="6969" t="4515" r="9112" b="3492"/>
          <a:stretch/>
        </p:blipFill>
        <p:spPr>
          <a:xfrm>
            <a:off x="595662" y="3467333"/>
            <a:ext cx="2020857" cy="1246112"/>
          </a:xfrm>
          <a:prstGeom prst="rect">
            <a:avLst/>
          </a:prstGeom>
        </p:spPr>
      </p:pic>
      <p:pic>
        <p:nvPicPr>
          <p:cNvPr id="54" name="Image 53"/>
          <p:cNvPicPr>
            <a:picLocks noChangeAspect="1"/>
          </p:cNvPicPr>
          <p:nvPr/>
        </p:nvPicPr>
        <p:blipFill rotWithShape="1">
          <a:blip r:embed="rId13"/>
          <a:srcRect l="6969" t="4515" r="9112" b="3492"/>
          <a:stretch/>
        </p:blipFill>
        <p:spPr>
          <a:xfrm>
            <a:off x="3250913" y="4070889"/>
            <a:ext cx="852873" cy="525903"/>
          </a:xfrm>
          <a:prstGeom prst="rect">
            <a:avLst/>
          </a:prstGeom>
        </p:spPr>
      </p:pic>
    </p:spTree>
    <p:extLst>
      <p:ext uri="{BB962C8B-B14F-4D97-AF65-F5344CB8AC3E}">
        <p14:creationId xmlns:p14="http://schemas.microsoft.com/office/powerpoint/2010/main" val="627520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fontScale="90000"/>
          </a:bodyPr>
          <a:lstStyle/>
          <a:p>
            <a:pPr algn="ctr"/>
            <a:r>
              <a:rPr lang="fr-FR" sz="2800" b="1" dirty="0"/>
              <a:t>Principaux types de documents étudiés en psychologie cognitive</a:t>
            </a:r>
          </a:p>
        </p:txBody>
      </p:sp>
      <p:pic>
        <p:nvPicPr>
          <p:cNvPr id="3" name="Image 2"/>
          <p:cNvPicPr>
            <a:picLocks noChangeAspect="1"/>
          </p:cNvPicPr>
          <p:nvPr/>
        </p:nvPicPr>
        <p:blipFill rotWithShape="1">
          <a:blip r:embed="rId4"/>
          <a:srcRect l="9263" t="5427" r="8842" b="13544"/>
          <a:stretch/>
        </p:blipFill>
        <p:spPr>
          <a:xfrm>
            <a:off x="6419276" y="3462832"/>
            <a:ext cx="2633862" cy="1465890"/>
          </a:xfrm>
          <a:prstGeom prst="rect">
            <a:avLst/>
          </a:prstGeom>
        </p:spPr>
      </p:pic>
      <p:pic>
        <p:nvPicPr>
          <p:cNvPr id="7" name="Picture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22" y="1289130"/>
            <a:ext cx="2750498" cy="1570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3" descr="File0291.jpg"/>
          <p:cNvPicPr>
            <a:picLocks noChangeAspect="1"/>
          </p:cNvPicPr>
          <p:nvPr/>
        </p:nvPicPr>
        <p:blipFill>
          <a:blip r:embed="rId6">
            <a:extLst>
              <a:ext uri="{28A0092B-C50C-407E-A947-70E740481C1C}">
                <a14:useLocalDpi xmlns:a14="http://schemas.microsoft.com/office/drawing/2010/main" val="0"/>
              </a:ext>
            </a:extLst>
          </a:blip>
          <a:srcRect l="4337" t="53815" r="24844" b="29651"/>
          <a:stretch>
            <a:fillRect/>
          </a:stretch>
        </p:blipFill>
        <p:spPr bwMode="auto">
          <a:xfrm rot="-124514">
            <a:off x="2579038" y="2935503"/>
            <a:ext cx="3472955" cy="111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a:extLst>
              <a:ext uri="{FF2B5EF4-FFF2-40B4-BE49-F238E27FC236}">
                <a16:creationId xmlns:a16="http://schemas.microsoft.com/office/drawing/2014/main" id="{C54D7BAA-E514-4747-8BDB-95044F3307B9}"/>
              </a:ext>
            </a:extLst>
          </p:cNvPr>
          <p:cNvSpPr txBox="1">
            <a:spLocks/>
          </p:cNvSpPr>
          <p:nvPr/>
        </p:nvSpPr>
        <p:spPr>
          <a:xfrm>
            <a:off x="164372" y="606903"/>
            <a:ext cx="2697135" cy="637115"/>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spcAft>
                <a:spcPts val="600"/>
              </a:spcAft>
            </a:pPr>
            <a:r>
              <a:rPr lang="fr-FR" sz="2000" b="1" dirty="0">
                <a:latin typeface="+mn-lt"/>
              </a:rPr>
              <a:t>Textes</a:t>
            </a:r>
          </a:p>
          <a:p>
            <a:pPr algn="ctr"/>
            <a:r>
              <a:rPr lang="fr-FR" sz="1600" dirty="0">
                <a:latin typeface="+mn-lt"/>
              </a:rPr>
              <a:t>Depuis les années 1960</a:t>
            </a:r>
          </a:p>
        </p:txBody>
      </p:sp>
      <p:sp>
        <p:nvSpPr>
          <p:cNvPr id="15" name="Titre 1">
            <a:extLst>
              <a:ext uri="{FF2B5EF4-FFF2-40B4-BE49-F238E27FC236}">
                <a16:creationId xmlns:a16="http://schemas.microsoft.com/office/drawing/2014/main" id="{C54D7BAA-E514-4747-8BDB-95044F3307B9}"/>
              </a:ext>
            </a:extLst>
          </p:cNvPr>
          <p:cNvSpPr txBox="1">
            <a:spLocks/>
          </p:cNvSpPr>
          <p:nvPr/>
        </p:nvSpPr>
        <p:spPr>
          <a:xfrm>
            <a:off x="3001304" y="2174850"/>
            <a:ext cx="2931067" cy="541560"/>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spcAft>
                <a:spcPts val="600"/>
              </a:spcAft>
            </a:pPr>
            <a:r>
              <a:rPr lang="fr-FR" sz="2000" b="1" dirty="0">
                <a:latin typeface="+mn-lt"/>
              </a:rPr>
              <a:t>Textes + images statiques</a:t>
            </a:r>
          </a:p>
          <a:p>
            <a:pPr algn="ctr"/>
            <a:r>
              <a:rPr lang="fr-FR" sz="1600" dirty="0">
                <a:latin typeface="+mn-lt"/>
              </a:rPr>
              <a:t>Depuis les années 1970</a:t>
            </a:r>
          </a:p>
        </p:txBody>
      </p:sp>
      <p:sp>
        <p:nvSpPr>
          <p:cNvPr id="16" name="Titre 1">
            <a:extLst>
              <a:ext uri="{FF2B5EF4-FFF2-40B4-BE49-F238E27FC236}">
                <a16:creationId xmlns:a16="http://schemas.microsoft.com/office/drawing/2014/main" id="{C54D7BAA-E514-4747-8BDB-95044F3307B9}"/>
              </a:ext>
            </a:extLst>
          </p:cNvPr>
          <p:cNvSpPr txBox="1">
            <a:spLocks/>
          </p:cNvSpPr>
          <p:nvPr/>
        </p:nvSpPr>
        <p:spPr>
          <a:xfrm>
            <a:off x="6122071" y="2602208"/>
            <a:ext cx="2931067" cy="541560"/>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spcAft>
                <a:spcPts val="600"/>
              </a:spcAft>
            </a:pPr>
            <a:r>
              <a:rPr lang="fr-FR" sz="2000" b="1" dirty="0">
                <a:latin typeface="+mn-lt"/>
              </a:rPr>
              <a:t>Animations &amp; vidéos</a:t>
            </a:r>
          </a:p>
          <a:p>
            <a:pPr algn="ctr"/>
            <a:r>
              <a:rPr lang="fr-FR" sz="1600" dirty="0">
                <a:latin typeface="+mn-lt"/>
              </a:rPr>
              <a:t>Depuis les années 2000</a:t>
            </a:r>
          </a:p>
        </p:txBody>
      </p:sp>
    </p:spTree>
    <p:extLst>
      <p:ext uri="{BB962C8B-B14F-4D97-AF65-F5344CB8AC3E}">
        <p14:creationId xmlns:p14="http://schemas.microsoft.com/office/powerpoint/2010/main" val="2756059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163954" y="2265217"/>
            <a:ext cx="8980046" cy="471487"/>
          </a:xfrm>
        </p:spPr>
        <p:txBody>
          <a:bodyPr>
            <a:normAutofit fontScale="90000"/>
          </a:bodyPr>
          <a:lstStyle/>
          <a:p>
            <a:pPr algn="ctr"/>
            <a:r>
              <a:rPr lang="fr-FR" b="1" dirty="0"/>
              <a:t>2. Images statiques / animations &amp; vidéos procédurales</a:t>
            </a:r>
            <a:br>
              <a:rPr lang="fr-FR" b="1" dirty="0"/>
            </a:br>
            <a:endParaRPr lang="fr-FR" b="1" dirty="0"/>
          </a:p>
        </p:txBody>
      </p:sp>
    </p:spTree>
    <p:extLst>
      <p:ext uri="{BB962C8B-B14F-4D97-AF65-F5344CB8AC3E}">
        <p14:creationId xmlns:p14="http://schemas.microsoft.com/office/powerpoint/2010/main" val="74548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565D-7CFF-CE4F-BA70-0744F0D71AA1}"/>
              </a:ext>
            </a:extLst>
          </p:cNvPr>
          <p:cNvSpPr>
            <a:spLocks noGrp="1"/>
          </p:cNvSpPr>
          <p:nvPr>
            <p:ph type="ctrTitle"/>
          </p:nvPr>
        </p:nvSpPr>
        <p:spPr>
          <a:xfrm>
            <a:off x="446138" y="1172497"/>
            <a:ext cx="8517193" cy="2290232"/>
          </a:xfrm>
        </p:spPr>
        <p:txBody>
          <a:bodyPr>
            <a:normAutofit/>
          </a:bodyPr>
          <a:lstStyle/>
          <a:p>
            <a:pPr algn="ctr"/>
            <a:r>
              <a:rPr lang="fr-FR" sz="3600" b="1" dirty="0"/>
              <a:t>Tutoriels vidéos </a:t>
            </a:r>
            <a:r>
              <a:rPr lang="fr-FR" sz="3600" b="1" dirty="0">
                <a:solidFill>
                  <a:srgbClr val="C00000"/>
                </a:solidFill>
              </a:rPr>
              <a:t>procéduraux</a:t>
            </a:r>
            <a:r>
              <a:rPr lang="fr-FR" sz="3600" b="1" dirty="0"/>
              <a:t> : apports de la </a:t>
            </a:r>
            <a:r>
              <a:rPr lang="fr-FR" sz="3600" b="1" dirty="0">
                <a:solidFill>
                  <a:srgbClr val="C00000"/>
                </a:solidFill>
              </a:rPr>
              <a:t>psychologie cognitive </a:t>
            </a:r>
            <a:r>
              <a:rPr lang="fr-FR" sz="3600" b="1" dirty="0"/>
              <a:t>et des neurosciences </a:t>
            </a:r>
            <a:r>
              <a:rPr lang="fr-FR" sz="3600" b="1" dirty="0">
                <a:solidFill>
                  <a:srgbClr val="C00000"/>
                </a:solidFill>
              </a:rPr>
              <a:t>cognitives</a:t>
            </a:r>
            <a:br>
              <a:rPr lang="fr-FR" sz="3600" b="1" dirty="0"/>
            </a:br>
            <a:br>
              <a:rPr lang="fr-FR" sz="1400" b="1" dirty="0"/>
            </a:br>
            <a:endParaRPr lang="fr-FR" sz="3600" b="1" dirty="0"/>
          </a:p>
        </p:txBody>
      </p:sp>
    </p:spTree>
    <p:extLst>
      <p:ext uri="{BB962C8B-B14F-4D97-AF65-F5344CB8AC3E}">
        <p14:creationId xmlns:p14="http://schemas.microsoft.com/office/powerpoint/2010/main" val="792723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323850" y="408072"/>
            <a:ext cx="8349095" cy="454099"/>
          </a:xfrm>
        </p:spPr>
        <p:txBody>
          <a:bodyPr>
            <a:normAutofit fontScale="90000"/>
          </a:bodyPr>
          <a:lstStyle/>
          <a:p>
            <a:pPr algn="ctr"/>
            <a:r>
              <a:rPr lang="fr-FR" sz="2800" b="1" dirty="0"/>
              <a:t>Les animations et les vidéos sont-elles toujours plus efficaces que les autres types de documents ?</a:t>
            </a:r>
          </a:p>
        </p:txBody>
      </p:sp>
      <p:sp>
        <p:nvSpPr>
          <p:cNvPr id="14" name="Rectangle 3"/>
          <p:cNvSpPr>
            <a:spLocks noChangeArrowheads="1"/>
          </p:cNvSpPr>
          <p:nvPr/>
        </p:nvSpPr>
        <p:spPr bwMode="auto">
          <a:xfrm>
            <a:off x="323850" y="718634"/>
            <a:ext cx="88201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lgn="ctr" eaLnBrk="0" hangingPunct="0">
              <a:spcBef>
                <a:spcPct val="20000"/>
              </a:spcBef>
              <a:tabLst>
                <a:tab pos="6286500" algn="l"/>
              </a:tabLst>
              <a:defRPr sz="3200">
                <a:solidFill>
                  <a:schemeClr val="tx1"/>
                </a:solidFill>
                <a:latin typeface="Arial" panose="020B0604020202020204" pitchFamily="34" charset="0"/>
                <a:cs typeface="Arial" panose="020B0604020202020204" pitchFamily="34" charset="0"/>
              </a:defRPr>
            </a:lvl1pPr>
            <a:lvl2pPr marL="2433638" indent="-285750" algn="ctr" eaLnBrk="0" hangingPunct="0">
              <a:spcBef>
                <a:spcPct val="20000"/>
              </a:spcBef>
              <a:tabLst>
                <a:tab pos="6286500" algn="l"/>
              </a:tabLst>
              <a:defRPr sz="2800">
                <a:solidFill>
                  <a:schemeClr val="tx1"/>
                </a:solidFill>
                <a:latin typeface="Arial" panose="020B0604020202020204" pitchFamily="34" charset="0"/>
                <a:cs typeface="Arial" panose="020B0604020202020204" pitchFamily="34" charset="0"/>
              </a:defRPr>
            </a:lvl2pPr>
            <a:lvl3pPr marL="2841625" indent="-228600" algn="ctr" eaLnBrk="0" hangingPunct="0">
              <a:spcBef>
                <a:spcPct val="20000"/>
              </a:spcBef>
              <a:tabLst>
                <a:tab pos="6286500" algn="l"/>
              </a:tabLst>
              <a:defRPr sz="2400">
                <a:solidFill>
                  <a:schemeClr val="tx1"/>
                </a:solidFill>
                <a:latin typeface="Arial" panose="020B0604020202020204" pitchFamily="34" charset="0"/>
                <a:cs typeface="Arial" panose="020B0604020202020204" pitchFamily="34" charset="0"/>
              </a:defRPr>
            </a:lvl3pPr>
            <a:lvl4pPr marL="3249613"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4pPr>
            <a:lvl5pPr marL="3657600"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5pPr>
            <a:lvl6pPr marL="41148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6pPr>
            <a:lvl7pPr marL="45720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7pPr>
            <a:lvl8pPr marL="50292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8pPr>
            <a:lvl9pPr marL="54864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9pPr>
          </a:lstStyle>
          <a:p>
            <a:pPr marL="266700" marR="0" lvl="0" indent="-266700" algn="l" defTabSz="914400" eaLnBrk="0" fontAlgn="auto" latinLnBrk="0" hangingPunct="0">
              <a:lnSpc>
                <a:spcPct val="100000"/>
              </a:lnSpc>
              <a:spcBef>
                <a:spcPct val="30000"/>
              </a:spcBef>
              <a:spcAft>
                <a:spcPts val="0"/>
              </a:spcAft>
              <a:buClr>
                <a:srgbClr val="808080"/>
              </a:buClr>
              <a:buSzTx/>
              <a:buFont typeface="Wingdings" panose="05000000000000000000" pitchFamily="2" charset="2"/>
              <a:buNone/>
              <a:tabLst>
                <a:tab pos="6286500" algn="l"/>
              </a:tabLst>
              <a:defRPr/>
            </a:pPr>
            <a:endParaRPr kumimoji="0" lang="en-US" altLang="fr-FR"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auto" latinLnBrk="0" hangingPunct="0">
              <a:lnSpc>
                <a:spcPct val="100000"/>
              </a:lnSpc>
              <a:spcBef>
                <a:spcPct val="30000"/>
              </a:spcBef>
              <a:spcAft>
                <a:spcPts val="0"/>
              </a:spcAft>
              <a:buClr>
                <a:srgbClr val="808080"/>
              </a:buClr>
              <a:buSzTx/>
              <a:buFontTx/>
              <a:buNone/>
              <a:tabLst>
                <a:tab pos="6286500" algn="l"/>
              </a:tabLst>
              <a:defRPr/>
            </a:pPr>
            <a:endParaRPr kumimoji="0" lang="en-US" altLang="fr-FR" sz="2000" b="0" i="0" u="none" strike="noStrike" kern="0" cap="none" spc="0" normalizeH="0" baseline="0" noProof="0" dirty="0">
              <a:ln>
                <a:noFill/>
              </a:ln>
              <a:solidFill>
                <a:srgbClr val="000000">
                  <a:lumMod val="85000"/>
                  <a:lumOff val="15000"/>
                </a:srgbClr>
              </a:solidFill>
              <a:effectLst/>
              <a:uLnTx/>
              <a:uFillTx/>
              <a:latin typeface="Arial" panose="020B0604020202020204" pitchFamily="34" charset="0"/>
              <a:cs typeface="Arial" panose="020B0604020202020204" pitchFamily="34" charset="0"/>
            </a:endParaRPr>
          </a:p>
          <a:p>
            <a:pPr marL="0" marR="0" lvl="0" indent="0" algn="ctr" defTabSz="914400" eaLnBrk="0" fontAlgn="auto" latinLnBrk="0" hangingPunct="0">
              <a:lnSpc>
                <a:spcPct val="100000"/>
              </a:lnSpc>
              <a:spcBef>
                <a:spcPct val="30000"/>
              </a:spcBef>
              <a:spcAft>
                <a:spcPts val="0"/>
              </a:spcAft>
              <a:buClr>
                <a:srgbClr val="808080"/>
              </a:buClr>
              <a:buSzTx/>
              <a:buFontTx/>
              <a:buNone/>
              <a:tabLst>
                <a:tab pos="6286500" algn="l"/>
              </a:tabLst>
              <a:defRPr/>
            </a:pPr>
            <a:r>
              <a:rPr kumimoji="0" lang="en-US" altLang="fr-FR" sz="2400" b="0" i="0" u="none" strike="noStrike" kern="0" cap="none" spc="0" normalizeH="0" baseline="0" noProof="0" dirty="0">
                <a:ln>
                  <a:noFill/>
                </a:ln>
                <a:solidFill>
                  <a:srgbClr val="000000">
                    <a:lumMod val="85000"/>
                    <a:lumOff val="15000"/>
                  </a:srgbClr>
                </a:solidFill>
                <a:effectLst/>
                <a:uLnTx/>
                <a:uFillTx/>
              </a:rPr>
              <a:t>Non, les animations et les </a:t>
            </a:r>
            <a:r>
              <a:rPr kumimoji="0" lang="en-US" altLang="fr-FR" sz="2400" b="0" i="0" u="none" strike="noStrike" kern="0" cap="none" spc="0" normalizeH="0" baseline="0" noProof="0" dirty="0" err="1">
                <a:ln>
                  <a:noFill/>
                </a:ln>
                <a:solidFill>
                  <a:srgbClr val="000000">
                    <a:lumMod val="85000"/>
                    <a:lumOff val="15000"/>
                  </a:srgbClr>
                </a:solidFill>
                <a:effectLst/>
                <a:uLnTx/>
                <a:uFillTx/>
              </a:rPr>
              <a:t>vidéos</a:t>
            </a:r>
            <a:r>
              <a:rPr kumimoji="0" lang="en-US" altLang="fr-FR" sz="2400" b="0" i="0" u="none" strike="noStrike" kern="0" cap="none" spc="0" normalizeH="0" noProof="0" dirty="0">
                <a:ln>
                  <a:noFill/>
                </a:ln>
                <a:solidFill>
                  <a:srgbClr val="000000">
                    <a:lumMod val="85000"/>
                    <a:lumOff val="15000"/>
                  </a:srgbClr>
                </a:solidFill>
                <a:effectLst/>
                <a:uLnTx/>
                <a:uFillTx/>
              </a:rPr>
              <a:t> </a:t>
            </a:r>
            <a:r>
              <a:rPr kumimoji="0" lang="en-US" altLang="fr-FR" sz="2400" b="0" i="0" u="none" strike="noStrike" kern="0" cap="none" spc="0" normalizeH="0" baseline="0" noProof="0" dirty="0">
                <a:ln>
                  <a:noFill/>
                </a:ln>
                <a:solidFill>
                  <a:srgbClr val="000000">
                    <a:lumMod val="85000"/>
                    <a:lumOff val="15000"/>
                  </a:srgbClr>
                </a:solidFill>
                <a:effectLst/>
                <a:uLnTx/>
                <a:uFillTx/>
              </a:rPr>
              <a:t>ne </a:t>
            </a:r>
            <a:r>
              <a:rPr kumimoji="0" lang="en-US" altLang="fr-FR" sz="2400" b="0" i="0" u="none" strike="noStrike" kern="0" cap="none" spc="0" normalizeH="0" baseline="0" noProof="0" dirty="0" err="1">
                <a:ln>
                  <a:noFill/>
                </a:ln>
                <a:solidFill>
                  <a:srgbClr val="000000">
                    <a:lumMod val="85000"/>
                    <a:lumOff val="15000"/>
                  </a:srgbClr>
                </a:solidFill>
                <a:effectLst/>
                <a:uLnTx/>
                <a:uFillTx/>
              </a:rPr>
              <a:t>sont</a:t>
            </a:r>
            <a:r>
              <a:rPr kumimoji="0" lang="en-US" altLang="fr-FR" sz="2400" b="0" i="0" u="none" strike="noStrike" kern="0" cap="none" spc="0" normalizeH="0" baseline="0" noProof="0" dirty="0">
                <a:ln>
                  <a:noFill/>
                </a:ln>
                <a:solidFill>
                  <a:srgbClr val="000000">
                    <a:lumMod val="85000"/>
                    <a:lumOff val="15000"/>
                  </a:srgbClr>
                </a:solidFill>
                <a:effectLst/>
                <a:uLnTx/>
                <a:uFillTx/>
              </a:rPr>
              <a:t> pas </a:t>
            </a:r>
            <a:r>
              <a:rPr kumimoji="0" lang="en-US" altLang="fr-FR" sz="2400" b="0" i="0" u="none" strike="noStrike" kern="0" cap="none" spc="0" normalizeH="0" baseline="0" noProof="0" dirty="0" err="1">
                <a:ln>
                  <a:noFill/>
                </a:ln>
                <a:solidFill>
                  <a:srgbClr val="000000">
                    <a:lumMod val="85000"/>
                    <a:lumOff val="15000"/>
                  </a:srgbClr>
                </a:solidFill>
                <a:effectLst/>
                <a:uLnTx/>
                <a:uFillTx/>
              </a:rPr>
              <a:t>toujours</a:t>
            </a:r>
            <a:r>
              <a:rPr kumimoji="0" lang="en-US" altLang="fr-FR" sz="2400" b="0" i="0" u="none" strike="noStrike" kern="0" cap="none" spc="0" normalizeH="0" baseline="0" noProof="0" dirty="0">
                <a:ln>
                  <a:noFill/>
                </a:ln>
                <a:solidFill>
                  <a:srgbClr val="000000">
                    <a:lumMod val="85000"/>
                    <a:lumOff val="15000"/>
                  </a:srgbClr>
                </a:solidFill>
                <a:effectLst/>
                <a:uLnTx/>
                <a:uFillTx/>
              </a:rPr>
              <a:t> </a:t>
            </a:r>
          </a:p>
          <a:p>
            <a:pPr marL="0" marR="0" lvl="0" indent="0" algn="ctr" defTabSz="914400" eaLnBrk="0" fontAlgn="auto" latinLnBrk="0" hangingPunct="0">
              <a:lnSpc>
                <a:spcPct val="100000"/>
              </a:lnSpc>
              <a:spcBef>
                <a:spcPct val="30000"/>
              </a:spcBef>
              <a:spcAft>
                <a:spcPts val="0"/>
              </a:spcAft>
              <a:buClr>
                <a:srgbClr val="808080"/>
              </a:buClr>
              <a:buSzTx/>
              <a:buFontTx/>
              <a:buNone/>
              <a:tabLst>
                <a:tab pos="6286500" algn="l"/>
              </a:tabLst>
              <a:defRPr/>
            </a:pPr>
            <a:r>
              <a:rPr kumimoji="0" lang="en-US" altLang="fr-FR" sz="2400" b="0" i="0" u="none" strike="noStrike" kern="0" cap="none" spc="0" normalizeH="0" baseline="0" noProof="0" dirty="0">
                <a:ln>
                  <a:noFill/>
                </a:ln>
                <a:solidFill>
                  <a:srgbClr val="000000">
                    <a:lumMod val="85000"/>
                    <a:lumOff val="15000"/>
                  </a:srgbClr>
                </a:solidFill>
                <a:effectLst/>
                <a:uLnTx/>
                <a:uFillTx/>
              </a:rPr>
              <a:t>plus </a:t>
            </a:r>
            <a:r>
              <a:rPr kumimoji="0" lang="en-US" altLang="fr-FR" sz="2400" b="0" i="0" u="none" strike="noStrike" kern="0" cap="none" spc="0" normalizeH="0" baseline="0" noProof="0" dirty="0" err="1">
                <a:ln>
                  <a:noFill/>
                </a:ln>
                <a:solidFill>
                  <a:srgbClr val="000000">
                    <a:lumMod val="85000"/>
                    <a:lumOff val="15000"/>
                  </a:srgbClr>
                </a:solidFill>
                <a:effectLst/>
                <a:uLnTx/>
                <a:uFillTx/>
              </a:rPr>
              <a:t>efficaces</a:t>
            </a:r>
            <a:r>
              <a:rPr kumimoji="0" lang="en-US" altLang="fr-FR" sz="2400" b="0" i="0" u="none" strike="noStrike" kern="0" cap="none" spc="0" normalizeH="0" baseline="0" noProof="0" dirty="0">
                <a:ln>
                  <a:noFill/>
                </a:ln>
                <a:solidFill>
                  <a:srgbClr val="000000">
                    <a:lumMod val="85000"/>
                    <a:lumOff val="15000"/>
                  </a:srgbClr>
                </a:solidFill>
                <a:effectLst/>
                <a:uLnTx/>
                <a:uFillTx/>
              </a:rPr>
              <a:t> que les illustrations </a:t>
            </a:r>
            <a:r>
              <a:rPr kumimoji="0" lang="en-US" altLang="fr-FR" sz="2400" b="0" i="0" u="none" strike="noStrike" kern="0" cap="none" spc="0" normalizeH="0" baseline="0" noProof="0" dirty="0" err="1">
                <a:ln>
                  <a:noFill/>
                </a:ln>
                <a:solidFill>
                  <a:srgbClr val="000000">
                    <a:lumMod val="85000"/>
                    <a:lumOff val="15000"/>
                  </a:srgbClr>
                </a:solidFill>
                <a:effectLst/>
                <a:uLnTx/>
                <a:uFillTx/>
              </a:rPr>
              <a:t>statiques</a:t>
            </a:r>
            <a:r>
              <a:rPr kumimoji="0" lang="en-US" altLang="fr-FR" sz="2400" b="0" i="0" u="none" strike="noStrike" kern="0" cap="none" spc="0" normalizeH="0" baseline="0" noProof="0" dirty="0">
                <a:ln>
                  <a:noFill/>
                </a:ln>
                <a:solidFill>
                  <a:srgbClr val="000000">
                    <a:lumMod val="85000"/>
                    <a:lumOff val="15000"/>
                  </a:srgbClr>
                </a:solidFill>
                <a:effectLst/>
                <a:uLnTx/>
                <a:uFillTx/>
              </a:rPr>
              <a:t> </a:t>
            </a:r>
          </a:p>
          <a:p>
            <a:pPr marL="0" marR="0" lvl="0" indent="0" algn="ctr" defTabSz="914400" eaLnBrk="0" fontAlgn="auto" latinLnBrk="0" hangingPunct="0">
              <a:lnSpc>
                <a:spcPct val="100000"/>
              </a:lnSpc>
              <a:spcBef>
                <a:spcPct val="30000"/>
              </a:spcBef>
              <a:spcAft>
                <a:spcPts val="0"/>
              </a:spcAft>
              <a:buClr>
                <a:srgbClr val="808080"/>
              </a:buClr>
              <a:buSzTx/>
              <a:buFontTx/>
              <a:buNone/>
              <a:tabLst>
                <a:tab pos="6286500" algn="l"/>
              </a:tabLst>
              <a:defRPr/>
            </a:pPr>
            <a:endParaRPr kumimoji="0" lang="en-US" altLang="fr-FR" sz="2400" b="0" i="0" u="none" strike="noStrike" kern="0" cap="none" spc="0" normalizeH="0" baseline="0" noProof="0" dirty="0">
              <a:ln>
                <a:noFill/>
              </a:ln>
              <a:solidFill>
                <a:srgbClr val="0070C0"/>
              </a:solidFill>
              <a:effectLst/>
              <a:uLnTx/>
              <a:uFillTx/>
            </a:endParaRPr>
          </a:p>
          <a:p>
            <a:pPr marL="1257300" lvl="1" algn="l" defTabSz="914400">
              <a:spcBef>
                <a:spcPct val="30000"/>
              </a:spcBef>
              <a:buClr>
                <a:srgbClr val="808080"/>
              </a:buClr>
              <a:buFont typeface="Wingdings" panose="05000000000000000000" pitchFamily="2" charset="2"/>
              <a:buChar char="§"/>
              <a:defRPr/>
            </a:pPr>
            <a:r>
              <a:rPr lang="en-US" altLang="fr-FR" sz="2400" kern="0" dirty="0">
                <a:solidFill>
                  <a:srgbClr val="000000">
                    <a:lumMod val="85000"/>
                    <a:lumOff val="15000"/>
                  </a:srgbClr>
                </a:solidFill>
              </a:rPr>
              <a:t>animations &amp; </a:t>
            </a:r>
            <a:r>
              <a:rPr lang="en-US" altLang="fr-FR" sz="2400" kern="0" dirty="0" err="1">
                <a:solidFill>
                  <a:srgbClr val="000000">
                    <a:lumMod val="85000"/>
                    <a:lumOff val="15000"/>
                  </a:srgbClr>
                </a:solidFill>
              </a:rPr>
              <a:t>vidéos</a:t>
            </a:r>
            <a:r>
              <a:rPr lang="en-US" altLang="fr-FR" sz="2400" kern="0" dirty="0">
                <a:solidFill>
                  <a:srgbClr val="000000">
                    <a:lumMod val="85000"/>
                    <a:lumOff val="15000"/>
                  </a:srgbClr>
                </a:solidFill>
              </a:rPr>
              <a:t> </a:t>
            </a:r>
            <a:r>
              <a:rPr kumimoji="0" lang="en-US" altLang="fr-FR" sz="2400" b="1" i="0" u="none" strike="noStrike" kern="0" cap="none" spc="0" normalizeH="0" baseline="0" noProof="0" dirty="0">
                <a:ln>
                  <a:noFill/>
                </a:ln>
                <a:solidFill>
                  <a:srgbClr val="009900"/>
                </a:solidFill>
                <a:effectLst>
                  <a:outerShdw blurRad="38100" dist="38100" dir="2700000" algn="tl">
                    <a:srgbClr val="C0C0C0"/>
                  </a:outerShdw>
                </a:effectLst>
                <a:uLnTx/>
                <a:uFillTx/>
              </a:rPr>
              <a:t>&gt;</a:t>
            </a:r>
            <a:r>
              <a:rPr kumimoji="0" lang="en-US" altLang="fr-FR" sz="2400" b="0" i="0" u="none" strike="noStrike" kern="0" cap="none" spc="0" normalizeH="0" baseline="0" noProof="0" dirty="0">
                <a:ln>
                  <a:noFill/>
                </a:ln>
                <a:solidFill>
                  <a:srgbClr val="000000"/>
                </a:solidFill>
                <a:effectLst/>
                <a:uLnTx/>
                <a:uFillTx/>
              </a:rPr>
              <a:t> illustrations </a:t>
            </a:r>
            <a:r>
              <a:rPr kumimoji="0" lang="en-US" altLang="fr-FR" sz="2400" b="0" i="0" u="none" strike="noStrike" kern="0" cap="none" spc="0" normalizeH="0" baseline="0" noProof="0" dirty="0" err="1">
                <a:ln>
                  <a:noFill/>
                </a:ln>
                <a:solidFill>
                  <a:srgbClr val="000000"/>
                </a:solidFill>
                <a:effectLst/>
                <a:uLnTx/>
                <a:uFillTx/>
              </a:rPr>
              <a:t>statiques</a:t>
            </a:r>
            <a:endParaRPr kumimoji="0" lang="en-US" altLang="fr-FR" sz="2400" b="0" i="0" u="none" strike="noStrike" kern="0" cap="none" spc="0" normalizeH="0" baseline="0" noProof="0" dirty="0">
              <a:ln>
                <a:noFill/>
              </a:ln>
              <a:solidFill>
                <a:srgbClr val="000000"/>
              </a:solidFill>
              <a:effectLst/>
              <a:uLnTx/>
              <a:uFillTx/>
            </a:endParaRPr>
          </a:p>
          <a:p>
            <a:pPr marL="1257300" lvl="1" algn="l" defTabSz="914400">
              <a:spcBef>
                <a:spcPct val="30000"/>
              </a:spcBef>
              <a:buClr>
                <a:srgbClr val="808080"/>
              </a:buClr>
              <a:buFont typeface="Wingdings" panose="05000000000000000000" pitchFamily="2" charset="2"/>
              <a:buChar char="§"/>
              <a:defRPr/>
            </a:pPr>
            <a:r>
              <a:rPr lang="en-US" altLang="fr-FR" sz="2400" kern="0" dirty="0">
                <a:solidFill>
                  <a:srgbClr val="000000">
                    <a:lumMod val="85000"/>
                    <a:lumOff val="15000"/>
                  </a:srgbClr>
                </a:solidFill>
              </a:rPr>
              <a:t>animations &amp; </a:t>
            </a:r>
            <a:r>
              <a:rPr lang="en-US" altLang="fr-FR" sz="2400" kern="0" dirty="0" err="1">
                <a:solidFill>
                  <a:srgbClr val="000000">
                    <a:lumMod val="85000"/>
                    <a:lumOff val="15000"/>
                  </a:srgbClr>
                </a:solidFill>
              </a:rPr>
              <a:t>vidéos</a:t>
            </a:r>
            <a:r>
              <a:rPr lang="en-US" altLang="fr-FR" sz="2400" kern="0" dirty="0">
                <a:solidFill>
                  <a:srgbClr val="000000">
                    <a:lumMod val="85000"/>
                    <a:lumOff val="15000"/>
                  </a:srgbClr>
                </a:solidFill>
              </a:rPr>
              <a:t> </a:t>
            </a:r>
            <a:r>
              <a:rPr kumimoji="0" lang="en-US" altLang="fr-FR" sz="2400" b="1" i="0" u="none" strike="noStrike" kern="0" cap="none" spc="0" normalizeH="0" baseline="0" noProof="0" dirty="0">
                <a:ln>
                  <a:noFill/>
                </a:ln>
                <a:solidFill>
                  <a:srgbClr val="FF0000"/>
                </a:solidFill>
                <a:effectLst>
                  <a:outerShdw blurRad="38100" dist="38100" dir="2700000" algn="tl">
                    <a:srgbClr val="C0C0C0"/>
                  </a:outerShdw>
                </a:effectLst>
                <a:uLnTx/>
                <a:uFillTx/>
              </a:rPr>
              <a:t>&lt;</a:t>
            </a:r>
            <a:r>
              <a:rPr kumimoji="0" lang="en-US" altLang="fr-FR" sz="2400" b="0" i="0" u="none" strike="noStrike" kern="0" cap="none" spc="0" normalizeH="0" baseline="0" noProof="0" dirty="0">
                <a:ln>
                  <a:noFill/>
                </a:ln>
                <a:solidFill>
                  <a:srgbClr val="000000"/>
                </a:solidFill>
                <a:effectLst/>
                <a:uLnTx/>
                <a:uFillTx/>
              </a:rPr>
              <a:t> illustrations </a:t>
            </a:r>
            <a:r>
              <a:rPr kumimoji="0" lang="en-US" altLang="fr-FR" sz="2400" b="0" i="0" u="none" strike="noStrike" kern="0" cap="none" spc="0" normalizeH="0" baseline="0" noProof="0" dirty="0" err="1">
                <a:ln>
                  <a:noFill/>
                </a:ln>
                <a:solidFill>
                  <a:srgbClr val="000000"/>
                </a:solidFill>
                <a:effectLst/>
                <a:uLnTx/>
                <a:uFillTx/>
              </a:rPr>
              <a:t>statiques</a:t>
            </a:r>
            <a:endParaRPr kumimoji="0" lang="en-US" altLang="fr-FR" sz="2400" b="0" i="0" u="none" strike="noStrike" kern="0" cap="none" spc="0" normalizeH="0" baseline="0" noProof="0" dirty="0">
              <a:ln>
                <a:noFill/>
              </a:ln>
              <a:solidFill>
                <a:srgbClr val="000000"/>
              </a:solidFill>
              <a:effectLst/>
              <a:uLnTx/>
              <a:uFillTx/>
            </a:endParaRPr>
          </a:p>
          <a:p>
            <a:pPr marL="0" marR="0" lvl="0" indent="0" algn="ctr" defTabSz="914400" eaLnBrk="0" fontAlgn="auto" latinLnBrk="0" hangingPunct="0">
              <a:lnSpc>
                <a:spcPct val="100000"/>
              </a:lnSpc>
              <a:spcBef>
                <a:spcPct val="30000"/>
              </a:spcBef>
              <a:spcAft>
                <a:spcPts val="0"/>
              </a:spcAft>
              <a:buClr>
                <a:srgbClr val="808080"/>
              </a:buClr>
              <a:buSzTx/>
              <a:buFontTx/>
              <a:buNone/>
              <a:tabLst>
                <a:tab pos="6286500" algn="l"/>
              </a:tabLst>
              <a:defRPr/>
            </a:pP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Arguel</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&amp;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Jamet</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2009 ;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Berney</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&amp;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Bétrancourt</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2009 ;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Bétrancourt</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&amp;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Tversky</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2000 ;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Boucheix</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2008 ;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Ganier</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&amp; De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Vries</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2016</a:t>
            </a:r>
            <a:r>
              <a:rPr kumimoji="0" lang="en-US" altLang="fr-FR" sz="1800" b="0" i="0" u="none" strike="noStrike" kern="0" cap="none" spc="0" normalizeH="0" noProof="0" dirty="0">
                <a:ln>
                  <a:noFill/>
                </a:ln>
                <a:solidFill>
                  <a:srgbClr val="0070C0"/>
                </a:solidFill>
                <a:effectLst/>
                <a:uLnTx/>
                <a:uFillTx/>
                <a:latin typeface="Arial" panose="020B0604020202020204" pitchFamily="34" charset="0"/>
                <a:cs typeface="Arial" panose="020B0604020202020204" pitchFamily="34" charset="0"/>
              </a:rPr>
              <a:t> ;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Höffler</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2007 ; Lin, Ching, </a:t>
            </a:r>
            <a:r>
              <a:rPr kumimoji="0" lang="en-US" altLang="fr-FR"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Ke</a:t>
            </a:r>
            <a:r>
              <a:rPr kumimoji="0" lang="en-US" altLang="fr-FR"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&amp; Dwyer, 2006-2007)</a:t>
            </a:r>
            <a:endParaRPr kumimoji="0" lang="en-US" altLang="fr-FR"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790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Rectangle 3"/>
          <p:cNvSpPr>
            <a:spLocks noChangeArrowheads="1"/>
          </p:cNvSpPr>
          <p:nvPr/>
        </p:nvSpPr>
        <p:spPr bwMode="auto">
          <a:xfrm>
            <a:off x="1" y="0"/>
            <a:ext cx="889725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lgn="ctr" eaLnBrk="0" hangingPunct="0">
              <a:spcBef>
                <a:spcPct val="20000"/>
              </a:spcBef>
              <a:tabLst>
                <a:tab pos="6286500" algn="l"/>
              </a:tabLst>
              <a:defRPr sz="3200">
                <a:solidFill>
                  <a:schemeClr val="tx1"/>
                </a:solidFill>
                <a:latin typeface="Arial" panose="020B0604020202020204" pitchFamily="34" charset="0"/>
                <a:cs typeface="Arial" panose="020B0604020202020204" pitchFamily="34" charset="0"/>
              </a:defRPr>
            </a:lvl1pPr>
            <a:lvl2pPr marL="1262063" indent="-274638" algn="ctr" eaLnBrk="0" hangingPunct="0">
              <a:spcBef>
                <a:spcPct val="20000"/>
              </a:spcBef>
              <a:tabLst>
                <a:tab pos="6286500" algn="l"/>
              </a:tabLst>
              <a:defRPr sz="2800">
                <a:solidFill>
                  <a:schemeClr val="tx1"/>
                </a:solidFill>
                <a:latin typeface="Arial" panose="020B0604020202020204" pitchFamily="34" charset="0"/>
                <a:cs typeface="Arial" panose="020B0604020202020204" pitchFamily="34" charset="0"/>
              </a:defRPr>
            </a:lvl2pPr>
            <a:lvl3pPr marL="2841625" indent="-228600" algn="ctr" eaLnBrk="0" hangingPunct="0">
              <a:spcBef>
                <a:spcPct val="20000"/>
              </a:spcBef>
              <a:tabLst>
                <a:tab pos="6286500" algn="l"/>
              </a:tabLst>
              <a:defRPr sz="2400">
                <a:solidFill>
                  <a:schemeClr val="tx1"/>
                </a:solidFill>
                <a:latin typeface="Arial" panose="020B0604020202020204" pitchFamily="34" charset="0"/>
                <a:cs typeface="Arial" panose="020B0604020202020204" pitchFamily="34" charset="0"/>
              </a:defRPr>
            </a:lvl3pPr>
            <a:lvl4pPr marL="3249613"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4pPr>
            <a:lvl5pPr marL="3657600"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5pPr>
            <a:lvl6pPr marL="41148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6pPr>
            <a:lvl7pPr marL="45720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7pPr>
            <a:lvl8pPr marL="50292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8pPr>
            <a:lvl9pPr marL="54864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9pPr>
          </a:lstStyle>
          <a:p>
            <a:pPr>
              <a:spcBef>
                <a:spcPct val="30000"/>
              </a:spcBef>
              <a:buClr>
                <a:srgbClr val="808080"/>
              </a:buClr>
              <a:defRPr/>
            </a:pPr>
            <a:r>
              <a:rPr lang="en-US" altLang="fr-FR" sz="2000" b="1" kern="0" dirty="0">
                <a:solidFill>
                  <a:srgbClr val="000000"/>
                </a:solidFill>
                <a:latin typeface="+mn-lt"/>
              </a:rPr>
              <a:t>	</a:t>
            </a:r>
            <a:r>
              <a:rPr lang="en-US" altLang="fr-FR" sz="2000" b="1" kern="0" dirty="0" err="1">
                <a:solidFill>
                  <a:srgbClr val="000000"/>
                </a:solidFill>
                <a:latin typeface="+mn-lt"/>
              </a:rPr>
              <a:t>Pourquoi</a:t>
            </a:r>
            <a:r>
              <a:rPr lang="en-US" altLang="fr-FR" sz="2000" b="1" kern="0" dirty="0">
                <a:solidFill>
                  <a:srgbClr val="000000"/>
                </a:solidFill>
                <a:latin typeface="+mn-lt"/>
              </a:rPr>
              <a:t> les illustrations </a:t>
            </a:r>
            <a:r>
              <a:rPr lang="en-US" altLang="fr-FR" sz="2000" b="1" kern="0" dirty="0" err="1">
                <a:solidFill>
                  <a:srgbClr val="000000"/>
                </a:solidFill>
                <a:latin typeface="+mn-lt"/>
              </a:rPr>
              <a:t>dynamiques</a:t>
            </a:r>
            <a:r>
              <a:rPr lang="en-US" altLang="fr-FR" sz="2000" b="1" kern="0" dirty="0">
                <a:solidFill>
                  <a:srgbClr val="000000"/>
                </a:solidFill>
                <a:latin typeface="+mn-lt"/>
              </a:rPr>
              <a:t> ne </a:t>
            </a:r>
            <a:r>
              <a:rPr lang="en-US" altLang="fr-FR" sz="2000" b="1" kern="0" dirty="0" err="1">
                <a:solidFill>
                  <a:srgbClr val="000000"/>
                </a:solidFill>
                <a:latin typeface="+mn-lt"/>
              </a:rPr>
              <a:t>sont-elles</a:t>
            </a:r>
            <a:r>
              <a:rPr lang="en-US" altLang="fr-FR" sz="2000" b="1" kern="0" dirty="0">
                <a:solidFill>
                  <a:srgbClr val="000000"/>
                </a:solidFill>
                <a:latin typeface="+mn-lt"/>
              </a:rPr>
              <a:t> pas </a:t>
            </a:r>
            <a:r>
              <a:rPr lang="en-US" altLang="fr-FR" sz="2000" b="1" kern="0" dirty="0" err="1">
                <a:solidFill>
                  <a:srgbClr val="000000"/>
                </a:solidFill>
                <a:latin typeface="+mn-lt"/>
              </a:rPr>
              <a:t>systématiquement</a:t>
            </a:r>
            <a:r>
              <a:rPr lang="en-US" altLang="fr-FR" sz="2000" b="1" kern="0" dirty="0">
                <a:solidFill>
                  <a:srgbClr val="000000"/>
                </a:solidFill>
                <a:latin typeface="+mn-lt"/>
              </a:rPr>
              <a:t> plus </a:t>
            </a:r>
            <a:r>
              <a:rPr lang="en-US" altLang="fr-FR" sz="2000" b="1" kern="0" dirty="0" err="1">
                <a:solidFill>
                  <a:srgbClr val="000000"/>
                </a:solidFill>
                <a:latin typeface="+mn-lt"/>
              </a:rPr>
              <a:t>efficaces</a:t>
            </a:r>
            <a:r>
              <a:rPr lang="en-US" altLang="fr-FR" sz="2000" b="1" kern="0" dirty="0">
                <a:solidFill>
                  <a:srgbClr val="000000"/>
                </a:solidFill>
                <a:latin typeface="+mn-lt"/>
              </a:rPr>
              <a:t> que les illustrations </a:t>
            </a:r>
            <a:r>
              <a:rPr lang="en-US" altLang="fr-FR" sz="2000" b="1" kern="0" dirty="0" err="1">
                <a:solidFill>
                  <a:srgbClr val="000000"/>
                </a:solidFill>
                <a:latin typeface="+mn-lt"/>
              </a:rPr>
              <a:t>statiques</a:t>
            </a:r>
            <a:r>
              <a:rPr lang="en-US" altLang="fr-FR" sz="2000" b="1" kern="0" dirty="0">
                <a:solidFill>
                  <a:srgbClr val="000000"/>
                </a:solidFill>
                <a:latin typeface="+mn-lt"/>
              </a:rPr>
              <a:t> ? </a:t>
            </a:r>
          </a:p>
        </p:txBody>
      </p:sp>
      <p:sp>
        <p:nvSpPr>
          <p:cNvPr id="4" name="Rectangle 3"/>
          <p:cNvSpPr>
            <a:spLocks noChangeArrowheads="1"/>
          </p:cNvSpPr>
          <p:nvPr/>
        </p:nvSpPr>
        <p:spPr bwMode="auto">
          <a:xfrm>
            <a:off x="14514" y="842963"/>
            <a:ext cx="4339771" cy="351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lgn="ctr" eaLnBrk="0" hangingPunct="0">
              <a:spcBef>
                <a:spcPct val="20000"/>
              </a:spcBef>
              <a:tabLst>
                <a:tab pos="6286500" algn="l"/>
              </a:tabLst>
              <a:defRPr sz="3200">
                <a:solidFill>
                  <a:schemeClr val="tx1"/>
                </a:solidFill>
                <a:latin typeface="Arial" panose="020B0604020202020204" pitchFamily="34" charset="0"/>
                <a:cs typeface="Arial" panose="020B0604020202020204" pitchFamily="34" charset="0"/>
              </a:defRPr>
            </a:lvl1pPr>
            <a:lvl2pPr marL="1262063" indent="-274638" algn="ctr" eaLnBrk="0" hangingPunct="0">
              <a:spcBef>
                <a:spcPct val="20000"/>
              </a:spcBef>
              <a:tabLst>
                <a:tab pos="6286500" algn="l"/>
              </a:tabLst>
              <a:defRPr sz="2800">
                <a:solidFill>
                  <a:schemeClr val="tx1"/>
                </a:solidFill>
                <a:latin typeface="Arial" panose="020B0604020202020204" pitchFamily="34" charset="0"/>
                <a:cs typeface="Arial" panose="020B0604020202020204" pitchFamily="34" charset="0"/>
              </a:defRPr>
            </a:lvl2pPr>
            <a:lvl3pPr marL="2841625" indent="-228600" algn="ctr" eaLnBrk="0" hangingPunct="0">
              <a:spcBef>
                <a:spcPct val="20000"/>
              </a:spcBef>
              <a:tabLst>
                <a:tab pos="6286500" algn="l"/>
              </a:tabLst>
              <a:defRPr sz="2400">
                <a:solidFill>
                  <a:schemeClr val="tx1"/>
                </a:solidFill>
                <a:latin typeface="Arial" panose="020B0604020202020204" pitchFamily="34" charset="0"/>
                <a:cs typeface="Arial" panose="020B0604020202020204" pitchFamily="34" charset="0"/>
              </a:defRPr>
            </a:lvl3pPr>
            <a:lvl4pPr marL="3249613"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4pPr>
            <a:lvl5pPr marL="3657600"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5pPr>
            <a:lvl6pPr marL="41148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6pPr>
            <a:lvl7pPr marL="45720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7pPr>
            <a:lvl8pPr marL="50292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8pPr>
            <a:lvl9pPr marL="54864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9pPr>
          </a:lstStyle>
          <a:p>
            <a:pPr marL="446088" lvl="1" indent="-268288" algn="l">
              <a:spcBef>
                <a:spcPts val="1800"/>
              </a:spcBef>
              <a:buClr>
                <a:srgbClr val="808080"/>
              </a:buClr>
              <a:buFont typeface="Wingdings" panose="05000000000000000000" pitchFamily="2" charset="2"/>
              <a:buChar char="§"/>
              <a:defRPr/>
            </a:pPr>
            <a:r>
              <a:rPr lang="en-US" altLang="fr-FR" sz="1800" kern="0" dirty="0">
                <a:solidFill>
                  <a:srgbClr val="000000"/>
                </a:solidFill>
                <a:latin typeface="+mn-lt"/>
              </a:rPr>
              <a:t>Principe de </a:t>
            </a:r>
            <a:r>
              <a:rPr lang="en-US" altLang="fr-FR" sz="1800" b="1" kern="0" dirty="0">
                <a:solidFill>
                  <a:srgbClr val="000000"/>
                </a:solidFill>
                <a:latin typeface="+mn-lt"/>
              </a:rPr>
              <a:t>congruence</a:t>
            </a:r>
            <a:r>
              <a:rPr lang="en-US" altLang="fr-FR" sz="1800" kern="0" dirty="0">
                <a:solidFill>
                  <a:srgbClr val="000000"/>
                </a:solidFill>
                <a:latin typeface="+mn-lt"/>
              </a:rPr>
              <a:t> : </a:t>
            </a:r>
            <a:r>
              <a:rPr lang="en-US" altLang="fr-FR" sz="1800" kern="0" dirty="0" err="1">
                <a:solidFill>
                  <a:srgbClr val="000000"/>
                </a:solidFill>
                <a:latin typeface="+mn-lt"/>
              </a:rPr>
              <a:t>caractère</a:t>
            </a:r>
            <a:r>
              <a:rPr lang="en-US" altLang="fr-FR" sz="1800" kern="0" dirty="0">
                <a:solidFill>
                  <a:srgbClr val="000000"/>
                </a:solidFill>
                <a:latin typeface="+mn-lt"/>
              </a:rPr>
              <a:t> </a:t>
            </a:r>
            <a:r>
              <a:rPr lang="en-US" altLang="fr-FR" sz="1800" kern="0" dirty="0" err="1">
                <a:solidFill>
                  <a:srgbClr val="000000"/>
                </a:solidFill>
                <a:latin typeface="+mn-lt"/>
              </a:rPr>
              <a:t>dynamique</a:t>
            </a:r>
            <a:r>
              <a:rPr lang="en-US" altLang="fr-FR" sz="1800" kern="0" dirty="0">
                <a:solidFill>
                  <a:srgbClr val="000000"/>
                </a:solidFill>
                <a:latin typeface="+mn-lt"/>
              </a:rPr>
              <a:t> / </a:t>
            </a:r>
            <a:r>
              <a:rPr lang="en-US" altLang="fr-FR" sz="1800" kern="0" dirty="0" err="1">
                <a:solidFill>
                  <a:srgbClr val="000000"/>
                </a:solidFill>
                <a:latin typeface="+mn-lt"/>
              </a:rPr>
              <a:t>statique</a:t>
            </a:r>
            <a:r>
              <a:rPr lang="en-US" altLang="fr-FR" sz="1800" kern="0" dirty="0">
                <a:solidFill>
                  <a:srgbClr val="000000"/>
                </a:solidFill>
                <a:latin typeface="+mn-lt"/>
              </a:rPr>
              <a:t> de la </a:t>
            </a:r>
            <a:r>
              <a:rPr lang="en-US" altLang="fr-FR" sz="1800" kern="0" dirty="0" err="1">
                <a:solidFill>
                  <a:srgbClr val="000000"/>
                </a:solidFill>
                <a:latin typeface="+mn-lt"/>
              </a:rPr>
              <a:t>procédure</a:t>
            </a:r>
            <a:r>
              <a:rPr lang="en-US" altLang="fr-FR" sz="1800" kern="0" dirty="0">
                <a:solidFill>
                  <a:srgbClr val="000000"/>
                </a:solidFill>
                <a:latin typeface="+mn-lt"/>
              </a:rPr>
              <a:t> à </a:t>
            </a:r>
            <a:r>
              <a:rPr lang="en-US" altLang="fr-FR" sz="1800" kern="0" dirty="0" err="1">
                <a:solidFill>
                  <a:srgbClr val="000000"/>
                </a:solidFill>
                <a:latin typeface="+mn-lt"/>
              </a:rPr>
              <a:t>communiquer</a:t>
            </a:r>
            <a:r>
              <a:rPr lang="en-US" altLang="fr-FR" sz="1800" kern="0" dirty="0">
                <a:solidFill>
                  <a:srgbClr val="000000"/>
                </a:solidFill>
                <a:latin typeface="+mn-lt"/>
              </a:rPr>
              <a:t> (</a:t>
            </a:r>
            <a:r>
              <a:rPr lang="en-US" altLang="fr-FR" sz="1800" kern="0" dirty="0" err="1">
                <a:solidFill>
                  <a:srgbClr val="0070C0"/>
                </a:solidFill>
                <a:latin typeface="+mn-lt"/>
              </a:rPr>
              <a:t>Arguel</a:t>
            </a:r>
            <a:r>
              <a:rPr lang="en-US" altLang="fr-FR" sz="1800" kern="0" dirty="0">
                <a:solidFill>
                  <a:srgbClr val="0070C0"/>
                </a:solidFill>
                <a:latin typeface="+mn-lt"/>
              </a:rPr>
              <a:t> &amp; </a:t>
            </a:r>
            <a:r>
              <a:rPr lang="en-US" altLang="fr-FR" sz="1800" kern="0" dirty="0" err="1">
                <a:solidFill>
                  <a:srgbClr val="0070C0"/>
                </a:solidFill>
                <a:latin typeface="+mn-lt"/>
              </a:rPr>
              <a:t>Jamet</a:t>
            </a:r>
            <a:r>
              <a:rPr lang="en-US" altLang="fr-FR" sz="1800" kern="0" dirty="0">
                <a:solidFill>
                  <a:srgbClr val="0070C0"/>
                </a:solidFill>
                <a:latin typeface="+mn-lt"/>
              </a:rPr>
              <a:t>, 2009</a:t>
            </a:r>
            <a:r>
              <a:rPr lang="en-US" altLang="fr-FR" sz="1800" kern="0" dirty="0">
                <a:solidFill>
                  <a:srgbClr val="000000"/>
                </a:solidFill>
                <a:latin typeface="+mn-lt"/>
              </a:rPr>
              <a:t>)</a:t>
            </a:r>
          </a:p>
          <a:p>
            <a:pPr marL="446088" lvl="1" indent="-268288" algn="l">
              <a:spcBef>
                <a:spcPts val="1800"/>
              </a:spcBef>
              <a:buClr>
                <a:srgbClr val="808080"/>
              </a:buClr>
              <a:buFont typeface="Wingdings" panose="05000000000000000000" pitchFamily="2" charset="2"/>
              <a:buChar char="§"/>
              <a:defRPr/>
            </a:pPr>
            <a:r>
              <a:rPr lang="en-US" altLang="fr-FR" sz="1800" b="1" kern="0" dirty="0" err="1">
                <a:solidFill>
                  <a:srgbClr val="000000"/>
                </a:solidFill>
                <a:latin typeface="+mn-lt"/>
              </a:rPr>
              <a:t>Qualité</a:t>
            </a:r>
            <a:r>
              <a:rPr lang="en-US" altLang="fr-FR" sz="1800" kern="0" dirty="0">
                <a:solidFill>
                  <a:srgbClr val="000000"/>
                </a:solidFill>
                <a:latin typeface="+mn-lt"/>
              </a:rPr>
              <a:t> des images (</a:t>
            </a:r>
            <a:r>
              <a:rPr lang="en-US" altLang="fr-FR" sz="1800" kern="0" dirty="0">
                <a:solidFill>
                  <a:srgbClr val="0070C0"/>
                </a:solidFill>
                <a:latin typeface="+mn-lt"/>
              </a:rPr>
              <a:t>Ayres, Marcus, Chan &amp; Qian, 2009</a:t>
            </a:r>
            <a:r>
              <a:rPr lang="en-US" altLang="fr-FR" sz="1800" kern="0" dirty="0">
                <a:solidFill>
                  <a:srgbClr val="000000"/>
                </a:solidFill>
                <a:latin typeface="+mn-lt"/>
              </a:rPr>
              <a:t>)</a:t>
            </a:r>
          </a:p>
          <a:p>
            <a:pPr marL="446088" lvl="1" indent="-268288" algn="l">
              <a:spcBef>
                <a:spcPts val="1800"/>
              </a:spcBef>
              <a:buClr>
                <a:srgbClr val="808080"/>
              </a:buClr>
              <a:buFont typeface="Wingdings" panose="05000000000000000000" pitchFamily="2" charset="2"/>
              <a:buChar char="§"/>
              <a:defRPr/>
            </a:pPr>
            <a:r>
              <a:rPr lang="en-US" altLang="fr-FR" sz="1800" b="1" kern="0" dirty="0" err="1">
                <a:solidFill>
                  <a:srgbClr val="000000"/>
                </a:solidFill>
                <a:latin typeface="+mn-lt"/>
              </a:rPr>
              <a:t>Interactivité</a:t>
            </a:r>
            <a:r>
              <a:rPr lang="en-US" altLang="fr-FR" sz="1800" kern="0" dirty="0">
                <a:solidFill>
                  <a:srgbClr val="000000"/>
                </a:solidFill>
                <a:latin typeface="+mn-lt"/>
              </a:rPr>
              <a:t> / non </a:t>
            </a:r>
            <a:r>
              <a:rPr lang="en-US" altLang="fr-FR" sz="1800" kern="0" dirty="0" err="1">
                <a:solidFill>
                  <a:srgbClr val="000000"/>
                </a:solidFill>
                <a:latin typeface="+mn-lt"/>
              </a:rPr>
              <a:t>interactivité</a:t>
            </a:r>
            <a:r>
              <a:rPr lang="en-US" altLang="fr-FR" sz="1800" kern="0" dirty="0">
                <a:solidFill>
                  <a:srgbClr val="000000"/>
                </a:solidFill>
                <a:latin typeface="+mn-lt"/>
              </a:rPr>
              <a:t> (</a:t>
            </a:r>
            <a:r>
              <a:rPr lang="en-US" altLang="fr-FR" sz="1800" kern="0" dirty="0" err="1">
                <a:solidFill>
                  <a:srgbClr val="0070C0"/>
                </a:solidFill>
                <a:latin typeface="+mn-lt"/>
              </a:rPr>
              <a:t>Boucheix</a:t>
            </a:r>
            <a:r>
              <a:rPr lang="en-US" altLang="fr-FR" sz="1800" kern="0" dirty="0">
                <a:solidFill>
                  <a:srgbClr val="0070C0"/>
                </a:solidFill>
                <a:latin typeface="+mn-lt"/>
              </a:rPr>
              <a:t>, 2008, 2018 ; Schwan &amp; </a:t>
            </a:r>
            <a:r>
              <a:rPr lang="en-US" altLang="fr-FR" sz="1800" kern="0" dirty="0" err="1">
                <a:solidFill>
                  <a:srgbClr val="0070C0"/>
                </a:solidFill>
                <a:latin typeface="+mn-lt"/>
              </a:rPr>
              <a:t>Riempp</a:t>
            </a:r>
            <a:r>
              <a:rPr lang="en-US" altLang="fr-FR" sz="1800" kern="0" dirty="0">
                <a:solidFill>
                  <a:srgbClr val="0070C0"/>
                </a:solidFill>
                <a:latin typeface="+mn-lt"/>
              </a:rPr>
              <a:t>, 2004</a:t>
            </a:r>
            <a:r>
              <a:rPr lang="en-US" altLang="fr-FR" sz="1800" kern="0" dirty="0">
                <a:solidFill>
                  <a:srgbClr val="000000"/>
                </a:solidFill>
                <a:latin typeface="+mn-lt"/>
              </a:rPr>
              <a:t>)</a:t>
            </a:r>
          </a:p>
        </p:txBody>
      </p:sp>
      <p:sp>
        <p:nvSpPr>
          <p:cNvPr id="8" name="Rectangle 7"/>
          <p:cNvSpPr>
            <a:spLocks noChangeArrowheads="1"/>
          </p:cNvSpPr>
          <p:nvPr/>
        </p:nvSpPr>
        <p:spPr bwMode="auto">
          <a:xfrm>
            <a:off x="4354286" y="842964"/>
            <a:ext cx="4542971" cy="368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lgn="ctr" eaLnBrk="0" hangingPunct="0">
              <a:spcBef>
                <a:spcPct val="20000"/>
              </a:spcBef>
              <a:tabLst>
                <a:tab pos="6286500" algn="l"/>
              </a:tabLst>
              <a:defRPr sz="3200">
                <a:solidFill>
                  <a:schemeClr val="tx1"/>
                </a:solidFill>
                <a:latin typeface="Arial" panose="020B0604020202020204" pitchFamily="34" charset="0"/>
                <a:cs typeface="Arial" panose="020B0604020202020204" pitchFamily="34" charset="0"/>
              </a:defRPr>
            </a:lvl1pPr>
            <a:lvl2pPr marL="1262063" indent="-274638" algn="ctr" eaLnBrk="0" hangingPunct="0">
              <a:spcBef>
                <a:spcPct val="20000"/>
              </a:spcBef>
              <a:tabLst>
                <a:tab pos="6286500" algn="l"/>
              </a:tabLst>
              <a:defRPr sz="2800">
                <a:solidFill>
                  <a:schemeClr val="tx1"/>
                </a:solidFill>
                <a:latin typeface="Arial" panose="020B0604020202020204" pitchFamily="34" charset="0"/>
                <a:cs typeface="Arial" panose="020B0604020202020204" pitchFamily="34" charset="0"/>
              </a:defRPr>
            </a:lvl2pPr>
            <a:lvl3pPr marL="2841625" indent="-228600" algn="ctr" eaLnBrk="0" hangingPunct="0">
              <a:spcBef>
                <a:spcPct val="20000"/>
              </a:spcBef>
              <a:tabLst>
                <a:tab pos="6286500" algn="l"/>
              </a:tabLst>
              <a:defRPr sz="2400">
                <a:solidFill>
                  <a:schemeClr val="tx1"/>
                </a:solidFill>
                <a:latin typeface="Arial" panose="020B0604020202020204" pitchFamily="34" charset="0"/>
                <a:cs typeface="Arial" panose="020B0604020202020204" pitchFamily="34" charset="0"/>
              </a:defRPr>
            </a:lvl3pPr>
            <a:lvl4pPr marL="3249613"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4pPr>
            <a:lvl5pPr marL="3657600" indent="-228600" algn="ctr" eaLnBrk="0" hangingPunct="0">
              <a:spcBef>
                <a:spcPct val="20000"/>
              </a:spcBef>
              <a:tabLst>
                <a:tab pos="6286500" algn="l"/>
              </a:tabLst>
              <a:defRPr sz="2000">
                <a:solidFill>
                  <a:schemeClr val="tx1"/>
                </a:solidFill>
                <a:latin typeface="Arial" panose="020B0604020202020204" pitchFamily="34" charset="0"/>
                <a:cs typeface="Arial" panose="020B0604020202020204" pitchFamily="34" charset="0"/>
              </a:defRPr>
            </a:lvl5pPr>
            <a:lvl6pPr marL="41148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6pPr>
            <a:lvl7pPr marL="45720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7pPr>
            <a:lvl8pPr marL="50292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8pPr>
            <a:lvl9pPr marL="5486400" indent="-228600" algn="ctr" eaLnBrk="0" fontAlgn="base" hangingPunct="0">
              <a:spcBef>
                <a:spcPct val="20000"/>
              </a:spcBef>
              <a:spcAft>
                <a:spcPct val="0"/>
              </a:spcAft>
              <a:tabLst>
                <a:tab pos="6286500" algn="l"/>
              </a:tabLst>
              <a:defRPr sz="2000">
                <a:solidFill>
                  <a:schemeClr val="tx1"/>
                </a:solidFill>
                <a:latin typeface="Arial" panose="020B0604020202020204" pitchFamily="34" charset="0"/>
                <a:cs typeface="Arial" panose="020B0604020202020204" pitchFamily="34" charset="0"/>
              </a:defRPr>
            </a:lvl9pPr>
          </a:lstStyle>
          <a:p>
            <a:pPr marL="446088" lvl="1" indent="-268288" algn="l">
              <a:spcBef>
                <a:spcPts val="1800"/>
              </a:spcBef>
              <a:buClr>
                <a:srgbClr val="808080"/>
              </a:buClr>
              <a:buFont typeface="Wingdings" panose="05000000000000000000" pitchFamily="2" charset="2"/>
              <a:buChar char="§"/>
              <a:defRPr/>
            </a:pPr>
            <a:r>
              <a:rPr lang="en-US" altLang="fr-FR" sz="1800" kern="0" dirty="0">
                <a:solidFill>
                  <a:srgbClr val="000000"/>
                </a:solidFill>
                <a:latin typeface="+mn-lt"/>
              </a:rPr>
              <a:t>Interaction </a:t>
            </a:r>
            <a:r>
              <a:rPr lang="en-US" altLang="fr-FR" sz="1800" b="1" kern="0" dirty="0">
                <a:solidFill>
                  <a:srgbClr val="000000"/>
                </a:solidFill>
                <a:latin typeface="+mn-lt"/>
              </a:rPr>
              <a:t>format</a:t>
            </a:r>
            <a:r>
              <a:rPr lang="en-US" altLang="fr-FR" sz="1800" kern="0" dirty="0">
                <a:solidFill>
                  <a:srgbClr val="000000"/>
                </a:solidFill>
                <a:latin typeface="+mn-lt"/>
              </a:rPr>
              <a:t> de presentation / </a:t>
            </a:r>
            <a:r>
              <a:rPr lang="en-US" altLang="fr-FR" sz="1800" b="1" kern="0" dirty="0" err="1">
                <a:solidFill>
                  <a:srgbClr val="000000"/>
                </a:solidFill>
                <a:latin typeface="+mn-lt"/>
              </a:rPr>
              <a:t>caractéristiques</a:t>
            </a:r>
            <a:r>
              <a:rPr lang="en-US" altLang="fr-FR" sz="1800" kern="0" dirty="0">
                <a:solidFill>
                  <a:srgbClr val="000000"/>
                </a:solidFill>
                <a:latin typeface="+mn-lt"/>
              </a:rPr>
              <a:t> des </a:t>
            </a:r>
            <a:r>
              <a:rPr lang="en-US" altLang="fr-FR" sz="1800" kern="0" dirty="0" err="1">
                <a:solidFill>
                  <a:srgbClr val="000000"/>
                </a:solidFill>
                <a:latin typeface="+mn-lt"/>
              </a:rPr>
              <a:t>utilisateurs</a:t>
            </a:r>
            <a:r>
              <a:rPr lang="en-US" altLang="fr-FR" sz="1800" kern="0" dirty="0">
                <a:solidFill>
                  <a:srgbClr val="000000"/>
                </a:solidFill>
                <a:latin typeface="+mn-lt"/>
              </a:rPr>
              <a:t> (</a:t>
            </a:r>
            <a:r>
              <a:rPr lang="en-US" altLang="fr-FR" sz="1800" kern="0" dirty="0" err="1">
                <a:solidFill>
                  <a:srgbClr val="0070C0"/>
                </a:solidFill>
                <a:latin typeface="+mn-lt"/>
              </a:rPr>
              <a:t>Höffler</a:t>
            </a:r>
            <a:r>
              <a:rPr lang="en-US" altLang="fr-FR" sz="1800" kern="0" dirty="0">
                <a:solidFill>
                  <a:srgbClr val="0070C0"/>
                </a:solidFill>
                <a:latin typeface="+mn-lt"/>
              </a:rPr>
              <a:t>, 2010 </a:t>
            </a:r>
            <a:r>
              <a:rPr lang="en-US" altLang="fr-FR" sz="1800" kern="0" dirty="0">
                <a:solidFill>
                  <a:srgbClr val="000000"/>
                </a:solidFill>
                <a:latin typeface="+mn-lt"/>
              </a:rPr>
              <a:t>: </a:t>
            </a:r>
            <a:r>
              <a:rPr lang="en-US" altLang="fr-FR" sz="1800" kern="0" dirty="0" err="1">
                <a:solidFill>
                  <a:srgbClr val="000000"/>
                </a:solidFill>
                <a:latin typeface="+mn-lt"/>
              </a:rPr>
              <a:t>habileté</a:t>
            </a:r>
            <a:r>
              <a:rPr lang="en-US" altLang="fr-FR" sz="1800" kern="0" dirty="0">
                <a:solidFill>
                  <a:srgbClr val="000000"/>
                </a:solidFill>
                <a:latin typeface="+mn-lt"/>
              </a:rPr>
              <a:t> </a:t>
            </a:r>
            <a:r>
              <a:rPr lang="en-US" altLang="fr-FR" sz="1800" kern="0" dirty="0" err="1">
                <a:solidFill>
                  <a:srgbClr val="000000"/>
                </a:solidFill>
                <a:latin typeface="+mn-lt"/>
              </a:rPr>
              <a:t>spatiale</a:t>
            </a:r>
            <a:r>
              <a:rPr lang="en-US" altLang="fr-FR" sz="1800" kern="0" dirty="0">
                <a:solidFill>
                  <a:srgbClr val="000000"/>
                </a:solidFill>
                <a:latin typeface="+mn-lt"/>
              </a:rPr>
              <a:t>)</a:t>
            </a:r>
          </a:p>
          <a:p>
            <a:pPr marL="446088" lvl="1" indent="-268288" algn="l">
              <a:spcBef>
                <a:spcPts val="1800"/>
              </a:spcBef>
              <a:buClr>
                <a:srgbClr val="808080"/>
              </a:buClr>
              <a:buFont typeface="Wingdings" panose="05000000000000000000" pitchFamily="2" charset="2"/>
              <a:buChar char="§"/>
              <a:defRPr/>
            </a:pPr>
            <a:r>
              <a:rPr lang="en-US" altLang="fr-FR" sz="1800" kern="0" dirty="0" err="1">
                <a:solidFill>
                  <a:srgbClr val="000000"/>
                </a:solidFill>
                <a:latin typeface="+mn-lt"/>
              </a:rPr>
              <a:t>Présence</a:t>
            </a:r>
            <a:r>
              <a:rPr lang="en-US" altLang="fr-FR" sz="1800" kern="0" dirty="0">
                <a:solidFill>
                  <a:srgbClr val="000000"/>
                </a:solidFill>
                <a:latin typeface="+mn-lt"/>
              </a:rPr>
              <a:t> / absence </a:t>
            </a:r>
            <a:r>
              <a:rPr lang="en-US" altLang="fr-FR" sz="1800" b="1" kern="0" dirty="0" err="1">
                <a:solidFill>
                  <a:srgbClr val="000000"/>
                </a:solidFill>
                <a:latin typeface="+mn-lt"/>
              </a:rPr>
              <a:t>d’indices</a:t>
            </a:r>
            <a:r>
              <a:rPr lang="en-US" altLang="fr-FR" sz="1800" b="1" kern="0" dirty="0">
                <a:solidFill>
                  <a:srgbClr val="000000"/>
                </a:solidFill>
                <a:latin typeface="+mn-lt"/>
              </a:rPr>
              <a:t> </a:t>
            </a:r>
            <a:r>
              <a:rPr lang="en-US" altLang="fr-FR" sz="1800" b="1" kern="0" dirty="0" err="1">
                <a:solidFill>
                  <a:srgbClr val="000000"/>
                </a:solidFill>
                <a:latin typeface="+mn-lt"/>
              </a:rPr>
              <a:t>guidant</a:t>
            </a:r>
            <a:r>
              <a:rPr lang="en-US" altLang="fr-FR" sz="1800" b="1" kern="0" dirty="0">
                <a:solidFill>
                  <a:srgbClr val="000000"/>
                </a:solidFill>
                <a:latin typeface="+mn-lt"/>
              </a:rPr>
              <a:t> </a:t>
            </a:r>
            <a:r>
              <a:rPr lang="en-US" altLang="fr-FR" sz="1800" b="1" kern="0" dirty="0" err="1">
                <a:solidFill>
                  <a:srgbClr val="000000"/>
                </a:solidFill>
                <a:latin typeface="+mn-lt"/>
              </a:rPr>
              <a:t>l’attention</a:t>
            </a:r>
            <a:r>
              <a:rPr lang="en-US" altLang="fr-FR" sz="1800" b="1" kern="0" dirty="0">
                <a:solidFill>
                  <a:srgbClr val="000000"/>
                </a:solidFill>
                <a:latin typeface="+mn-lt"/>
              </a:rPr>
              <a:t> </a:t>
            </a:r>
            <a:r>
              <a:rPr lang="en-US" altLang="fr-FR" sz="1800" kern="0" dirty="0">
                <a:solidFill>
                  <a:srgbClr val="000000"/>
                </a:solidFill>
                <a:latin typeface="+mn-lt"/>
              </a:rPr>
              <a:t>(</a:t>
            </a:r>
            <a:r>
              <a:rPr lang="en-US" altLang="fr-FR" sz="1800" kern="0" dirty="0" err="1">
                <a:solidFill>
                  <a:srgbClr val="0070C0"/>
                </a:solidFill>
                <a:latin typeface="+mn-lt"/>
              </a:rPr>
              <a:t>Boucheix</a:t>
            </a:r>
            <a:r>
              <a:rPr lang="en-US" altLang="fr-FR" sz="1800" kern="0" dirty="0">
                <a:solidFill>
                  <a:srgbClr val="0070C0"/>
                </a:solidFill>
                <a:latin typeface="+mn-lt"/>
              </a:rPr>
              <a:t>, 2008</a:t>
            </a:r>
            <a:r>
              <a:rPr lang="en-US" altLang="fr-FR" sz="1800" kern="0" dirty="0">
                <a:solidFill>
                  <a:srgbClr val="000000"/>
                </a:solidFill>
                <a:latin typeface="+mn-lt"/>
              </a:rPr>
              <a:t>)</a:t>
            </a:r>
          </a:p>
          <a:p>
            <a:pPr marL="446088" lvl="1" indent="-268288" algn="l">
              <a:spcBef>
                <a:spcPts val="1800"/>
              </a:spcBef>
              <a:buClr>
                <a:srgbClr val="808080"/>
              </a:buClr>
              <a:buFont typeface="Wingdings" panose="05000000000000000000" pitchFamily="2" charset="2"/>
              <a:buChar char="§"/>
              <a:defRPr/>
            </a:pPr>
            <a:r>
              <a:rPr lang="en-US" altLang="fr-FR" sz="1800" kern="0" dirty="0" err="1">
                <a:solidFill>
                  <a:srgbClr val="000000"/>
                </a:solidFill>
                <a:latin typeface="+mn-lt"/>
              </a:rPr>
              <a:t>Rythme</a:t>
            </a:r>
            <a:r>
              <a:rPr lang="en-US" altLang="fr-FR" sz="1800" kern="0" dirty="0">
                <a:solidFill>
                  <a:srgbClr val="000000"/>
                </a:solidFill>
                <a:latin typeface="+mn-lt"/>
              </a:rPr>
              <a:t> /</a:t>
            </a:r>
            <a:r>
              <a:rPr lang="en-US" altLang="fr-FR" sz="1800" kern="0" dirty="0" err="1">
                <a:solidFill>
                  <a:srgbClr val="000000"/>
                </a:solidFill>
                <a:latin typeface="+mn-lt"/>
              </a:rPr>
              <a:t>caractère</a:t>
            </a:r>
            <a:r>
              <a:rPr lang="en-US" altLang="fr-FR" sz="1800" kern="0" dirty="0">
                <a:solidFill>
                  <a:srgbClr val="000000"/>
                </a:solidFill>
                <a:latin typeface="+mn-lt"/>
              </a:rPr>
              <a:t> </a:t>
            </a:r>
            <a:r>
              <a:rPr lang="en-US" altLang="fr-FR" sz="1800" kern="0" dirty="0" err="1">
                <a:solidFill>
                  <a:srgbClr val="000000"/>
                </a:solidFill>
                <a:latin typeface="+mn-lt"/>
              </a:rPr>
              <a:t>fugace</a:t>
            </a:r>
            <a:r>
              <a:rPr lang="en-US" altLang="fr-FR" sz="1800" kern="0" dirty="0">
                <a:solidFill>
                  <a:srgbClr val="000000"/>
                </a:solidFill>
                <a:latin typeface="+mn-lt"/>
              </a:rPr>
              <a:t> des animations (</a:t>
            </a:r>
            <a:r>
              <a:rPr lang="en-US" altLang="fr-FR" sz="1800" b="1" i="1" kern="0" dirty="0">
                <a:solidFill>
                  <a:srgbClr val="000000"/>
                </a:solidFill>
                <a:latin typeface="+mn-lt"/>
              </a:rPr>
              <a:t>transience</a:t>
            </a:r>
            <a:r>
              <a:rPr lang="en-US" altLang="fr-FR" sz="1800" kern="0" dirty="0">
                <a:solidFill>
                  <a:srgbClr val="000000"/>
                </a:solidFill>
                <a:latin typeface="+mn-lt"/>
              </a:rPr>
              <a:t>): augmentation de la charge </a:t>
            </a:r>
            <a:r>
              <a:rPr lang="en-US" altLang="fr-FR" sz="1800" kern="0" dirty="0" err="1">
                <a:solidFill>
                  <a:srgbClr val="000000"/>
                </a:solidFill>
                <a:latin typeface="+mn-lt"/>
              </a:rPr>
              <a:t>en</a:t>
            </a:r>
            <a:r>
              <a:rPr lang="en-US" altLang="fr-FR" sz="1800" kern="0" dirty="0">
                <a:solidFill>
                  <a:srgbClr val="000000"/>
                </a:solidFill>
                <a:latin typeface="+mn-lt"/>
              </a:rPr>
              <a:t> </a:t>
            </a:r>
            <a:r>
              <a:rPr lang="en-US" altLang="fr-FR" sz="1800" kern="0" dirty="0" err="1">
                <a:solidFill>
                  <a:srgbClr val="000000"/>
                </a:solidFill>
                <a:latin typeface="+mn-lt"/>
              </a:rPr>
              <a:t>mémoire</a:t>
            </a:r>
            <a:r>
              <a:rPr lang="en-US" altLang="fr-FR" sz="1800" kern="0" dirty="0">
                <a:solidFill>
                  <a:srgbClr val="000000"/>
                </a:solidFill>
                <a:latin typeface="+mn-lt"/>
              </a:rPr>
              <a:t> de travail (</a:t>
            </a:r>
            <a:r>
              <a:rPr lang="en-US" altLang="fr-FR" sz="1800" kern="0" dirty="0" err="1">
                <a:solidFill>
                  <a:srgbClr val="0070C0"/>
                </a:solidFill>
                <a:latin typeface="+mn-lt"/>
              </a:rPr>
              <a:t>Arguel</a:t>
            </a:r>
            <a:r>
              <a:rPr lang="en-US" altLang="fr-FR" sz="1800" kern="0" dirty="0">
                <a:solidFill>
                  <a:srgbClr val="0070C0"/>
                </a:solidFill>
                <a:latin typeface="+mn-lt"/>
              </a:rPr>
              <a:t> &amp; </a:t>
            </a:r>
            <a:r>
              <a:rPr lang="en-US" altLang="fr-FR" sz="1800" kern="0" dirty="0" err="1">
                <a:solidFill>
                  <a:srgbClr val="0070C0"/>
                </a:solidFill>
                <a:latin typeface="+mn-lt"/>
              </a:rPr>
              <a:t>Jamet</a:t>
            </a:r>
            <a:r>
              <a:rPr lang="en-US" altLang="fr-FR" sz="1800" kern="0" dirty="0">
                <a:solidFill>
                  <a:srgbClr val="0070C0"/>
                </a:solidFill>
                <a:latin typeface="+mn-lt"/>
              </a:rPr>
              <a:t>, 2009</a:t>
            </a:r>
            <a:r>
              <a:rPr lang="en-US" altLang="fr-FR" sz="1800" kern="0" dirty="0">
                <a:solidFill>
                  <a:srgbClr val="000000"/>
                </a:solidFill>
                <a:latin typeface="+mn-lt"/>
              </a:rPr>
              <a:t>)</a:t>
            </a:r>
          </a:p>
        </p:txBody>
      </p:sp>
    </p:spTree>
    <p:extLst>
      <p:ext uri="{BB962C8B-B14F-4D97-AF65-F5344CB8AC3E}">
        <p14:creationId xmlns:p14="http://schemas.microsoft.com/office/powerpoint/2010/main" val="38496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163954" y="2265217"/>
            <a:ext cx="8980046" cy="471487"/>
          </a:xfrm>
        </p:spPr>
        <p:txBody>
          <a:bodyPr>
            <a:normAutofit fontScale="90000"/>
          </a:bodyPr>
          <a:lstStyle/>
          <a:p>
            <a:pPr algn="ctr"/>
            <a:r>
              <a:rPr lang="fr-FR" b="1" dirty="0"/>
              <a:t>2.1. Exemples d’études réalisées</a:t>
            </a:r>
            <a:br>
              <a:rPr lang="fr-FR" b="1" dirty="0"/>
            </a:br>
            <a:endParaRPr lang="fr-FR" b="1" dirty="0"/>
          </a:p>
        </p:txBody>
      </p:sp>
    </p:spTree>
    <p:extLst>
      <p:ext uri="{BB962C8B-B14F-4D97-AF65-F5344CB8AC3E}">
        <p14:creationId xmlns:p14="http://schemas.microsoft.com/office/powerpoint/2010/main" val="1929063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0" y="4770132"/>
            <a:ext cx="3082832" cy="373368"/>
          </a:xfrm>
          <a:prstGeom prst="rect">
            <a:avLst/>
          </a:prstGeom>
        </p:spPr>
      </p:pic>
      <p:graphicFrame>
        <p:nvGraphicFramePr>
          <p:cNvPr id="6" name="Object 4"/>
          <p:cNvGraphicFramePr>
            <a:graphicFrameLocks noChangeAspect="1"/>
          </p:cNvGraphicFramePr>
          <p:nvPr>
            <p:extLst>
              <p:ext uri="{D42A27DB-BD31-4B8C-83A1-F6EECF244321}">
                <p14:modId xmlns:p14="http://schemas.microsoft.com/office/powerpoint/2010/main" val="1516138755"/>
              </p:ext>
            </p:extLst>
          </p:nvPr>
        </p:nvGraphicFramePr>
        <p:xfrm>
          <a:off x="1608044" y="2584450"/>
          <a:ext cx="6091238" cy="209550"/>
        </p:xfrm>
        <a:graphic>
          <a:graphicData uri="http://schemas.openxmlformats.org/presentationml/2006/ole">
            <mc:AlternateContent xmlns:mc="http://schemas.openxmlformats.org/markup-compatibility/2006">
              <mc:Choice xmlns:v="urn:schemas-microsoft-com:vml" Requires="v">
                <p:oleObj spid="_x0000_s1108" name="Document" r:id="rId5" imgW="6089904" imgH="210312" progId="Word.Document.8">
                  <p:embed/>
                </p:oleObj>
              </mc:Choice>
              <mc:Fallback>
                <p:oleObj name="Document" r:id="rId5" imgW="6089904" imgH="2103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044" y="2584450"/>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a:off x="53975" y="1072707"/>
            <a:ext cx="89487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spcCol="360000">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800" b="1" dirty="0">
                <a:solidFill>
                  <a:srgbClr val="000000"/>
                </a:solidFill>
                <a:latin typeface="+mn-lt"/>
                <a:cs typeface="Arial" panose="020B0604020202020204" pitchFamily="34" charset="0"/>
              </a:rPr>
              <a:t>Objectif : </a:t>
            </a:r>
            <a:r>
              <a:rPr lang="fr-FR" altLang="fr-FR" sz="1800" dirty="0">
                <a:solidFill>
                  <a:srgbClr val="000000"/>
                </a:solidFill>
                <a:latin typeface="+mn-lt"/>
                <a:cs typeface="Arial" panose="020B0604020202020204" pitchFamily="34" charset="0"/>
              </a:rPr>
              <a:t>identifier le format de présentation le plus adapté pour permettre à des étudiants en médecine d’apprendre à effectuer une suture.</a:t>
            </a:r>
          </a:p>
          <a:p>
            <a:pPr>
              <a:spcBef>
                <a:spcPct val="0"/>
              </a:spcBef>
              <a:buFontTx/>
              <a:buNone/>
            </a:pPr>
            <a:endParaRPr lang="fr-FR" altLang="fr-FR" sz="1800" b="1" dirty="0">
              <a:solidFill>
                <a:srgbClr val="000000"/>
              </a:solidFill>
              <a:latin typeface="+mn-lt"/>
              <a:cs typeface="Arial" panose="020B0604020202020204" pitchFamily="34" charset="0"/>
            </a:endParaRPr>
          </a:p>
          <a:p>
            <a:pPr>
              <a:spcBef>
                <a:spcPct val="0"/>
              </a:spcBef>
              <a:buFontTx/>
              <a:buNone/>
            </a:pPr>
            <a:endParaRPr lang="fr-FR" altLang="fr-FR" sz="1800" b="1" dirty="0">
              <a:solidFill>
                <a:srgbClr val="000000"/>
              </a:solidFill>
              <a:latin typeface="+mn-lt"/>
              <a:cs typeface="Arial" panose="020B0604020202020204" pitchFamily="34" charset="0"/>
            </a:endParaRPr>
          </a:p>
          <a:p>
            <a:pPr>
              <a:spcBef>
                <a:spcPct val="0"/>
              </a:spcBef>
              <a:buFontTx/>
              <a:buNone/>
            </a:pPr>
            <a:r>
              <a:rPr lang="fr-FR" altLang="fr-FR" sz="1800" b="1" dirty="0">
                <a:solidFill>
                  <a:srgbClr val="000000"/>
                </a:solidFill>
                <a:latin typeface="+mn-lt"/>
                <a:cs typeface="Arial" panose="020B0604020202020204" pitchFamily="34" charset="0"/>
              </a:rPr>
              <a:t>Procédure : </a:t>
            </a:r>
            <a:r>
              <a:rPr lang="fr-FR" altLang="fr-FR" sz="1800" dirty="0">
                <a:solidFill>
                  <a:srgbClr val="000000"/>
                </a:solidFill>
                <a:latin typeface="+mn-lt"/>
                <a:cs typeface="Arial" panose="020B0604020202020204" pitchFamily="34" charset="0"/>
              </a:rPr>
              <a:t> 48 étudiants en 2</a:t>
            </a:r>
            <a:r>
              <a:rPr lang="fr-FR" altLang="fr-FR" sz="1800" baseline="30000" dirty="0">
                <a:solidFill>
                  <a:srgbClr val="000000"/>
                </a:solidFill>
                <a:latin typeface="+mn-lt"/>
                <a:cs typeface="Arial" panose="020B0604020202020204" pitchFamily="34" charset="0"/>
              </a:rPr>
              <a:t>ème</a:t>
            </a:r>
            <a:r>
              <a:rPr lang="fr-FR" altLang="fr-FR" sz="1800" dirty="0">
                <a:solidFill>
                  <a:srgbClr val="000000"/>
                </a:solidFill>
                <a:latin typeface="+mn-lt"/>
                <a:cs typeface="Arial" panose="020B0604020202020204" pitchFamily="34" charset="0"/>
              </a:rPr>
              <a:t> année de médecine ont appris à réaliser un point de suture dans l’une des 3 conditions suivantes : </a:t>
            </a:r>
          </a:p>
        </p:txBody>
      </p:sp>
      <p:pic>
        <p:nvPicPr>
          <p:cNvPr id="8" name="Image 2"/>
          <p:cNvPicPr>
            <a:picLocks noChangeAspect="1"/>
          </p:cNvPicPr>
          <p:nvPr/>
        </p:nvPicPr>
        <p:blipFill>
          <a:blip r:embed="rId7">
            <a:extLst>
              <a:ext uri="{28A0092B-C50C-407E-A947-70E740481C1C}">
                <a14:useLocalDpi xmlns:a14="http://schemas.microsoft.com/office/drawing/2010/main" val="0"/>
              </a:ext>
            </a:extLst>
          </a:blip>
          <a:srcRect l="18062" t="43513" r="57462" b="34148"/>
          <a:stretch>
            <a:fillRect/>
          </a:stretch>
        </p:blipFill>
        <p:spPr bwMode="auto">
          <a:xfrm>
            <a:off x="3082832" y="3000096"/>
            <a:ext cx="2715863" cy="139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3"/>
          <p:cNvPicPr>
            <a:picLocks noChangeAspect="1"/>
          </p:cNvPicPr>
          <p:nvPr/>
        </p:nvPicPr>
        <p:blipFill>
          <a:blip r:embed="rId8">
            <a:extLst>
              <a:ext uri="{28A0092B-C50C-407E-A947-70E740481C1C}">
                <a14:useLocalDpi xmlns:a14="http://schemas.microsoft.com/office/drawing/2010/main" val="0"/>
              </a:ext>
            </a:extLst>
          </a:blip>
          <a:srcRect l="16953" t="47408" r="57556" b="25026"/>
          <a:stretch>
            <a:fillRect/>
          </a:stretch>
        </p:blipFill>
        <p:spPr bwMode="auto">
          <a:xfrm>
            <a:off x="410414" y="2993745"/>
            <a:ext cx="2284626" cy="13910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0" y="1"/>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latin typeface="+mn-lt"/>
                <a:cs typeface="Arial" panose="020B0604020202020204" pitchFamily="34" charset="0"/>
              </a:rPr>
              <a:t>3 formats pour apprendre à réaliser une suture </a:t>
            </a:r>
          </a:p>
          <a:p>
            <a:pPr algn="ctr">
              <a:spcBef>
                <a:spcPct val="0"/>
              </a:spcBef>
              <a:buFontTx/>
              <a:buNone/>
            </a:pPr>
            <a:r>
              <a:rPr lang="fr-FR" altLang="fr-FR" sz="2000" dirty="0">
                <a:solidFill>
                  <a:srgbClr val="0070C0"/>
                </a:solidFill>
                <a:latin typeface="+mn-lt"/>
                <a:cs typeface="Arial" panose="020B0604020202020204" pitchFamily="34" charset="0"/>
              </a:rPr>
              <a:t>(</a:t>
            </a:r>
            <a:r>
              <a:rPr lang="fr-FR" altLang="fr-FR" sz="2000" dirty="0" err="1">
                <a:solidFill>
                  <a:srgbClr val="0070C0"/>
                </a:solidFill>
                <a:latin typeface="+mn-lt"/>
                <a:cs typeface="Arial" panose="020B0604020202020204" pitchFamily="34" charset="0"/>
              </a:rPr>
              <a:t>Ganier</a:t>
            </a:r>
            <a:r>
              <a:rPr lang="fr-FR" altLang="fr-FR" sz="2000" dirty="0">
                <a:solidFill>
                  <a:srgbClr val="0070C0"/>
                </a:solidFill>
                <a:latin typeface="+mn-lt"/>
                <a:cs typeface="Arial" panose="020B0604020202020204" pitchFamily="34" charset="0"/>
              </a:rPr>
              <a:t> &amp; de </a:t>
            </a:r>
            <a:r>
              <a:rPr lang="fr-FR" altLang="fr-FR" sz="2000" dirty="0" err="1">
                <a:solidFill>
                  <a:srgbClr val="0070C0"/>
                </a:solidFill>
                <a:latin typeface="+mn-lt"/>
                <a:cs typeface="Arial" panose="020B0604020202020204" pitchFamily="34" charset="0"/>
              </a:rPr>
              <a:t>Vries</a:t>
            </a:r>
            <a:r>
              <a:rPr lang="fr-FR" altLang="fr-FR" sz="2000" dirty="0">
                <a:solidFill>
                  <a:srgbClr val="0070C0"/>
                </a:solidFill>
                <a:latin typeface="+mn-lt"/>
                <a:cs typeface="Arial" panose="020B0604020202020204" pitchFamily="34" charset="0"/>
              </a:rPr>
              <a:t>, 2016)</a:t>
            </a:r>
          </a:p>
        </p:txBody>
      </p:sp>
      <p:pic>
        <p:nvPicPr>
          <p:cNvPr id="11" name="Image 14"/>
          <p:cNvPicPr>
            <a:picLocks noChangeAspect="1"/>
          </p:cNvPicPr>
          <p:nvPr/>
        </p:nvPicPr>
        <p:blipFill>
          <a:blip r:embed="rId7">
            <a:extLst>
              <a:ext uri="{28A0092B-C50C-407E-A947-70E740481C1C}">
                <a14:useLocalDpi xmlns:a14="http://schemas.microsoft.com/office/drawing/2010/main" val="0"/>
              </a:ext>
            </a:extLst>
          </a:blip>
          <a:srcRect l="18062" t="43513" r="57462" b="34148"/>
          <a:stretch>
            <a:fillRect/>
          </a:stretch>
        </p:blipFill>
        <p:spPr bwMode="auto">
          <a:xfrm>
            <a:off x="6186487" y="3003546"/>
            <a:ext cx="2703444" cy="1386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ZoneTexte 4"/>
          <p:cNvSpPr txBox="1">
            <a:spLocks noChangeArrowheads="1"/>
          </p:cNvSpPr>
          <p:nvPr/>
        </p:nvSpPr>
        <p:spPr bwMode="auto">
          <a:xfrm>
            <a:off x="171357" y="2573338"/>
            <a:ext cx="2705658" cy="338554"/>
          </a:xfrm>
          <a:prstGeom prst="rect">
            <a:avLst/>
          </a:prstGeom>
          <a:solidFill>
            <a:schemeClr val="accent2"/>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Vidéo</a:t>
            </a:r>
            <a:r>
              <a:rPr lang="fr-FR" altLang="fr-FR" sz="1600" dirty="0">
                <a:latin typeface="Arial" panose="020B0604020202020204" pitchFamily="34" charset="0"/>
                <a:cs typeface="Arial" panose="020B0604020202020204" pitchFamily="34" charset="0"/>
              </a:rPr>
              <a:t> + instructions orales</a:t>
            </a:r>
          </a:p>
        </p:txBody>
      </p:sp>
      <p:sp>
        <p:nvSpPr>
          <p:cNvPr id="13" name="ZoneTexte 16"/>
          <p:cNvSpPr txBox="1">
            <a:spLocks noChangeArrowheads="1"/>
          </p:cNvSpPr>
          <p:nvPr/>
        </p:nvSpPr>
        <p:spPr bwMode="auto">
          <a:xfrm>
            <a:off x="3082832" y="2571750"/>
            <a:ext cx="2732087" cy="339725"/>
          </a:xfrm>
          <a:prstGeom prst="rect">
            <a:avLst/>
          </a:prstGeom>
          <a:solidFill>
            <a:schemeClr val="accent2"/>
          </a:solidFill>
          <a:ln>
            <a:noFill/>
          </a:ln>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Vidéo</a:t>
            </a:r>
            <a:r>
              <a:rPr lang="fr-FR" altLang="fr-FR" sz="1600" dirty="0">
                <a:latin typeface="Arial" panose="020B0604020202020204" pitchFamily="34" charset="0"/>
                <a:cs typeface="Arial" panose="020B0604020202020204" pitchFamily="34" charset="0"/>
              </a:rPr>
              <a:t> + instructions écrites</a:t>
            </a:r>
          </a:p>
        </p:txBody>
      </p:sp>
      <p:sp>
        <p:nvSpPr>
          <p:cNvPr id="14" name="ZoneTexte 17"/>
          <p:cNvSpPr txBox="1">
            <a:spLocks noChangeArrowheads="1"/>
          </p:cNvSpPr>
          <p:nvPr/>
        </p:nvSpPr>
        <p:spPr bwMode="auto">
          <a:xfrm>
            <a:off x="6175320" y="2571750"/>
            <a:ext cx="2803618" cy="338554"/>
          </a:xfrm>
          <a:prstGeom prst="rect">
            <a:avLst/>
          </a:prstGeom>
          <a:solidFill>
            <a:schemeClr val="accent1">
              <a:lumMod val="40000"/>
              <a:lumOff val="60000"/>
            </a:schemeClr>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Photos</a:t>
            </a:r>
            <a:r>
              <a:rPr lang="fr-FR" altLang="fr-FR" sz="1600" dirty="0">
                <a:latin typeface="Arial" panose="020B0604020202020204" pitchFamily="34" charset="0"/>
                <a:cs typeface="Arial" panose="020B0604020202020204" pitchFamily="34" charset="0"/>
              </a:rPr>
              <a:t> + instructions écrites</a:t>
            </a:r>
          </a:p>
        </p:txBody>
      </p:sp>
    </p:spTree>
    <p:extLst>
      <p:ext uri="{BB962C8B-B14F-4D97-AF65-F5344CB8AC3E}">
        <p14:creationId xmlns:p14="http://schemas.microsoft.com/office/powerpoint/2010/main" val="1839554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0" y="4770132"/>
            <a:ext cx="3082832" cy="373368"/>
          </a:xfrm>
          <a:prstGeom prst="rect">
            <a:avLst/>
          </a:prstGeom>
        </p:spPr>
      </p:pic>
      <p:graphicFrame>
        <p:nvGraphicFramePr>
          <p:cNvPr id="6" name="Object 4"/>
          <p:cNvGraphicFramePr>
            <a:graphicFrameLocks noChangeAspect="1"/>
          </p:cNvGraphicFramePr>
          <p:nvPr>
            <p:extLst>
              <p:ext uri="{D42A27DB-BD31-4B8C-83A1-F6EECF244321}">
                <p14:modId xmlns:p14="http://schemas.microsoft.com/office/powerpoint/2010/main" val="1516138755"/>
              </p:ext>
            </p:extLst>
          </p:nvPr>
        </p:nvGraphicFramePr>
        <p:xfrm>
          <a:off x="1608044" y="2584450"/>
          <a:ext cx="6091238" cy="209550"/>
        </p:xfrm>
        <a:graphic>
          <a:graphicData uri="http://schemas.openxmlformats.org/presentationml/2006/ole">
            <mc:AlternateContent xmlns:mc="http://schemas.openxmlformats.org/markup-compatibility/2006">
              <mc:Choice xmlns:v="urn:schemas-microsoft-com:vml" Requires="v">
                <p:oleObj spid="_x0000_s6194" name="Document" r:id="rId5" imgW="6089904" imgH="210312" progId="Word.Document.8">
                  <p:embed/>
                </p:oleObj>
              </mc:Choice>
              <mc:Fallback>
                <p:oleObj name="Document" r:id="rId5" imgW="6089904" imgH="2103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044" y="2584450"/>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a:off x="148608" y="824564"/>
            <a:ext cx="24496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360000">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800" b="1" dirty="0">
                <a:solidFill>
                  <a:srgbClr val="000000"/>
                </a:solidFill>
                <a:latin typeface="+mn-lt"/>
                <a:cs typeface="Arial" panose="020B0604020202020204" pitchFamily="34" charset="0"/>
              </a:rPr>
              <a:t>Phase 1 : </a:t>
            </a:r>
            <a:r>
              <a:rPr lang="fr-FR" altLang="fr-FR" sz="1800" dirty="0">
                <a:solidFill>
                  <a:srgbClr val="000000"/>
                </a:solidFill>
                <a:latin typeface="+mn-lt"/>
                <a:cs typeface="Arial" panose="020B0604020202020204" pitchFamily="34" charset="0"/>
              </a:rPr>
              <a:t>Prérequis</a:t>
            </a:r>
          </a:p>
          <a:p>
            <a:pPr>
              <a:spcBef>
                <a:spcPct val="0"/>
              </a:spcBef>
              <a:buFontTx/>
              <a:buNone/>
            </a:pPr>
            <a:r>
              <a:rPr lang="fr-FR" altLang="fr-FR" sz="1800" dirty="0">
                <a:solidFill>
                  <a:srgbClr val="000000"/>
                </a:solidFill>
                <a:latin typeface="+mn-lt"/>
                <a:cs typeface="Arial" panose="020B0604020202020204" pitchFamily="34" charset="0"/>
              </a:rPr>
              <a:t>- Instruments</a:t>
            </a:r>
          </a:p>
          <a:p>
            <a:pPr>
              <a:spcBef>
                <a:spcPct val="0"/>
              </a:spcBef>
              <a:buFontTx/>
              <a:buNone/>
            </a:pPr>
            <a:r>
              <a:rPr lang="fr-FR" altLang="fr-FR" sz="1800" dirty="0">
                <a:solidFill>
                  <a:srgbClr val="000000"/>
                </a:solidFill>
                <a:latin typeface="+mn-lt"/>
                <a:cs typeface="Arial" panose="020B0604020202020204" pitchFamily="34" charset="0"/>
              </a:rPr>
              <a:t>- Erreurs à éviter</a:t>
            </a:r>
            <a:endParaRPr lang="fr-FR" altLang="fr-FR" sz="1800" b="1" dirty="0">
              <a:solidFill>
                <a:srgbClr val="000000"/>
              </a:solidFill>
              <a:latin typeface="+mn-lt"/>
              <a:cs typeface="Arial" panose="020B0604020202020204" pitchFamily="34" charset="0"/>
            </a:endParaRPr>
          </a:p>
          <a:p>
            <a:pPr>
              <a:spcBef>
                <a:spcPct val="0"/>
              </a:spcBef>
              <a:buFontTx/>
              <a:buNone/>
            </a:pPr>
            <a:r>
              <a:rPr lang="fr-FR" altLang="fr-FR" sz="1800" dirty="0">
                <a:solidFill>
                  <a:srgbClr val="000000"/>
                </a:solidFill>
                <a:latin typeface="+mn-lt"/>
                <a:cs typeface="Arial" panose="020B0604020202020204" pitchFamily="34" charset="0"/>
              </a:rPr>
              <a:t> </a:t>
            </a:r>
          </a:p>
        </p:txBody>
      </p:sp>
      <p:pic>
        <p:nvPicPr>
          <p:cNvPr id="8" name="Image 2"/>
          <p:cNvPicPr>
            <a:picLocks noChangeAspect="1"/>
          </p:cNvPicPr>
          <p:nvPr/>
        </p:nvPicPr>
        <p:blipFill>
          <a:blip r:embed="rId7">
            <a:extLst>
              <a:ext uri="{28A0092B-C50C-407E-A947-70E740481C1C}">
                <a14:useLocalDpi xmlns:a14="http://schemas.microsoft.com/office/drawing/2010/main" val="0"/>
              </a:ext>
            </a:extLst>
          </a:blip>
          <a:srcRect l="18062" t="43513" r="57462" b="34148"/>
          <a:stretch>
            <a:fillRect/>
          </a:stretch>
        </p:blipFill>
        <p:spPr bwMode="auto">
          <a:xfrm>
            <a:off x="3082832" y="3000096"/>
            <a:ext cx="2715863" cy="139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3"/>
          <p:cNvPicPr>
            <a:picLocks noChangeAspect="1"/>
          </p:cNvPicPr>
          <p:nvPr/>
        </p:nvPicPr>
        <p:blipFill>
          <a:blip r:embed="rId8">
            <a:extLst>
              <a:ext uri="{28A0092B-C50C-407E-A947-70E740481C1C}">
                <a14:useLocalDpi xmlns:a14="http://schemas.microsoft.com/office/drawing/2010/main" val="0"/>
              </a:ext>
            </a:extLst>
          </a:blip>
          <a:srcRect l="16953" t="47408" r="57556" b="25026"/>
          <a:stretch>
            <a:fillRect/>
          </a:stretch>
        </p:blipFill>
        <p:spPr bwMode="auto">
          <a:xfrm>
            <a:off x="410414" y="2993745"/>
            <a:ext cx="2284626" cy="13910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0" y="1"/>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latin typeface="+mn-lt"/>
                <a:cs typeface="Arial" panose="020B0604020202020204" pitchFamily="34" charset="0"/>
              </a:rPr>
              <a:t>3 formats pour apprendre à réaliser une suture </a:t>
            </a:r>
          </a:p>
          <a:p>
            <a:pPr algn="ctr">
              <a:spcBef>
                <a:spcPct val="0"/>
              </a:spcBef>
              <a:buFontTx/>
              <a:buNone/>
            </a:pPr>
            <a:r>
              <a:rPr lang="fr-FR" altLang="fr-FR" sz="2000" dirty="0">
                <a:solidFill>
                  <a:srgbClr val="0070C0"/>
                </a:solidFill>
                <a:latin typeface="+mn-lt"/>
                <a:cs typeface="Arial" panose="020B0604020202020204" pitchFamily="34" charset="0"/>
              </a:rPr>
              <a:t>(</a:t>
            </a:r>
            <a:r>
              <a:rPr lang="fr-FR" altLang="fr-FR" sz="2000" dirty="0" err="1">
                <a:solidFill>
                  <a:srgbClr val="0070C0"/>
                </a:solidFill>
                <a:latin typeface="+mn-lt"/>
                <a:cs typeface="Arial" panose="020B0604020202020204" pitchFamily="34" charset="0"/>
              </a:rPr>
              <a:t>Ganier</a:t>
            </a:r>
            <a:r>
              <a:rPr lang="fr-FR" altLang="fr-FR" sz="2000" dirty="0">
                <a:solidFill>
                  <a:srgbClr val="0070C0"/>
                </a:solidFill>
                <a:latin typeface="+mn-lt"/>
                <a:cs typeface="Arial" panose="020B0604020202020204" pitchFamily="34" charset="0"/>
              </a:rPr>
              <a:t> &amp; de </a:t>
            </a:r>
            <a:r>
              <a:rPr lang="fr-FR" altLang="fr-FR" sz="2000" dirty="0" err="1">
                <a:solidFill>
                  <a:srgbClr val="0070C0"/>
                </a:solidFill>
                <a:latin typeface="+mn-lt"/>
                <a:cs typeface="Arial" panose="020B0604020202020204" pitchFamily="34" charset="0"/>
              </a:rPr>
              <a:t>Vries</a:t>
            </a:r>
            <a:r>
              <a:rPr lang="fr-FR" altLang="fr-FR" sz="2000" dirty="0">
                <a:solidFill>
                  <a:srgbClr val="0070C0"/>
                </a:solidFill>
                <a:latin typeface="+mn-lt"/>
                <a:cs typeface="Arial" panose="020B0604020202020204" pitchFamily="34" charset="0"/>
              </a:rPr>
              <a:t>, 2016)</a:t>
            </a:r>
          </a:p>
        </p:txBody>
      </p:sp>
      <p:pic>
        <p:nvPicPr>
          <p:cNvPr id="11" name="Image 14"/>
          <p:cNvPicPr>
            <a:picLocks noChangeAspect="1"/>
          </p:cNvPicPr>
          <p:nvPr/>
        </p:nvPicPr>
        <p:blipFill>
          <a:blip r:embed="rId7">
            <a:extLst>
              <a:ext uri="{28A0092B-C50C-407E-A947-70E740481C1C}">
                <a14:useLocalDpi xmlns:a14="http://schemas.microsoft.com/office/drawing/2010/main" val="0"/>
              </a:ext>
            </a:extLst>
          </a:blip>
          <a:srcRect l="18062" t="43513" r="57462" b="34148"/>
          <a:stretch>
            <a:fillRect/>
          </a:stretch>
        </p:blipFill>
        <p:spPr bwMode="auto">
          <a:xfrm>
            <a:off x="6186487" y="3003546"/>
            <a:ext cx="2703444" cy="1386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ZoneTexte 4"/>
          <p:cNvSpPr txBox="1">
            <a:spLocks noChangeArrowheads="1"/>
          </p:cNvSpPr>
          <p:nvPr/>
        </p:nvSpPr>
        <p:spPr bwMode="auto">
          <a:xfrm>
            <a:off x="171357" y="2573338"/>
            <a:ext cx="2705658" cy="338554"/>
          </a:xfrm>
          <a:prstGeom prst="rect">
            <a:avLst/>
          </a:prstGeom>
          <a:solidFill>
            <a:schemeClr val="accent2"/>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Vidéo</a:t>
            </a:r>
            <a:r>
              <a:rPr lang="fr-FR" altLang="fr-FR" sz="1600" dirty="0">
                <a:latin typeface="Arial" panose="020B0604020202020204" pitchFamily="34" charset="0"/>
                <a:cs typeface="Arial" panose="020B0604020202020204" pitchFamily="34" charset="0"/>
              </a:rPr>
              <a:t> + instructions orales</a:t>
            </a:r>
          </a:p>
        </p:txBody>
      </p:sp>
      <p:sp>
        <p:nvSpPr>
          <p:cNvPr id="13" name="ZoneTexte 16"/>
          <p:cNvSpPr txBox="1">
            <a:spLocks noChangeArrowheads="1"/>
          </p:cNvSpPr>
          <p:nvPr/>
        </p:nvSpPr>
        <p:spPr bwMode="auto">
          <a:xfrm>
            <a:off x="3082832" y="2571750"/>
            <a:ext cx="2732087" cy="339725"/>
          </a:xfrm>
          <a:prstGeom prst="rect">
            <a:avLst/>
          </a:prstGeom>
          <a:solidFill>
            <a:schemeClr val="accent2"/>
          </a:solidFill>
          <a:ln>
            <a:noFill/>
          </a:ln>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Vidéo</a:t>
            </a:r>
            <a:r>
              <a:rPr lang="fr-FR" altLang="fr-FR" sz="1600" dirty="0">
                <a:latin typeface="Arial" panose="020B0604020202020204" pitchFamily="34" charset="0"/>
                <a:cs typeface="Arial" panose="020B0604020202020204" pitchFamily="34" charset="0"/>
              </a:rPr>
              <a:t> + instructions écrites</a:t>
            </a:r>
          </a:p>
        </p:txBody>
      </p:sp>
      <p:sp>
        <p:nvSpPr>
          <p:cNvPr id="14" name="ZoneTexte 17"/>
          <p:cNvSpPr txBox="1">
            <a:spLocks noChangeArrowheads="1"/>
          </p:cNvSpPr>
          <p:nvPr/>
        </p:nvSpPr>
        <p:spPr bwMode="auto">
          <a:xfrm>
            <a:off x="6175320" y="2571750"/>
            <a:ext cx="2803618" cy="338554"/>
          </a:xfrm>
          <a:prstGeom prst="rect">
            <a:avLst/>
          </a:prstGeom>
          <a:solidFill>
            <a:schemeClr val="accent1">
              <a:lumMod val="40000"/>
              <a:lumOff val="60000"/>
            </a:schemeClr>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600" b="1" dirty="0">
                <a:latin typeface="Arial" panose="020B0604020202020204" pitchFamily="34" charset="0"/>
                <a:cs typeface="Arial" panose="020B0604020202020204" pitchFamily="34" charset="0"/>
              </a:rPr>
              <a:t>Photos</a:t>
            </a:r>
            <a:r>
              <a:rPr lang="fr-FR" altLang="fr-FR" sz="1600" dirty="0">
                <a:latin typeface="Arial" panose="020B0604020202020204" pitchFamily="34" charset="0"/>
                <a:cs typeface="Arial" panose="020B0604020202020204" pitchFamily="34" charset="0"/>
              </a:rPr>
              <a:t> + instructions écrites</a:t>
            </a:r>
          </a:p>
        </p:txBody>
      </p:sp>
      <p:sp>
        <p:nvSpPr>
          <p:cNvPr id="15" name="Text Box 5"/>
          <p:cNvSpPr txBox="1">
            <a:spLocks noChangeArrowheads="1"/>
          </p:cNvSpPr>
          <p:nvPr/>
        </p:nvSpPr>
        <p:spPr bwMode="auto">
          <a:xfrm>
            <a:off x="2569876" y="800926"/>
            <a:ext cx="6350535"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360000">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800" b="1" dirty="0">
                <a:solidFill>
                  <a:srgbClr val="000000"/>
                </a:solidFill>
                <a:latin typeface="+mn-lt"/>
                <a:cs typeface="Arial" panose="020B0604020202020204" pitchFamily="34" charset="0"/>
              </a:rPr>
              <a:t>Phase 2 (5 essais) : </a:t>
            </a:r>
            <a:r>
              <a:rPr lang="fr-FR" altLang="fr-FR" sz="1800" dirty="0">
                <a:solidFill>
                  <a:srgbClr val="000000"/>
                </a:solidFill>
                <a:latin typeface="+mn-lt"/>
                <a:cs typeface="Arial" panose="020B0604020202020204" pitchFamily="34" charset="0"/>
              </a:rPr>
              <a:t> </a:t>
            </a:r>
          </a:p>
          <a:p>
            <a:pPr marL="177800" indent="-177800">
              <a:spcBef>
                <a:spcPct val="0"/>
              </a:spcBef>
              <a:buFontTx/>
              <a:buChar char="-"/>
            </a:pPr>
            <a:r>
              <a:rPr lang="fr-FR" altLang="fr-FR" sz="1800" dirty="0">
                <a:solidFill>
                  <a:srgbClr val="000000"/>
                </a:solidFill>
                <a:latin typeface="+mn-lt"/>
                <a:cs typeface="Arial" panose="020B0604020202020204" pitchFamily="34" charset="0"/>
              </a:rPr>
              <a:t>Consultation des 16 instructions  + exécution de la suture (durée et nombre de visualisations non limitées ; possibilité de réaliser les actions à tout moment)</a:t>
            </a:r>
          </a:p>
          <a:p>
            <a:pPr marL="177800" indent="-177800">
              <a:spcBef>
                <a:spcPts val="600"/>
              </a:spcBef>
              <a:buFontTx/>
              <a:buChar char="-"/>
            </a:pPr>
            <a:r>
              <a:rPr lang="fr-FR" altLang="fr-FR" sz="1800" dirty="0">
                <a:solidFill>
                  <a:srgbClr val="000000"/>
                </a:solidFill>
                <a:latin typeface="+mn-lt"/>
                <a:cs typeface="Arial" panose="020B0604020202020204" pitchFamily="34" charset="0"/>
              </a:rPr>
              <a:t>Feed-back sur la qualité du nœud après chaque essai</a:t>
            </a:r>
          </a:p>
          <a:p>
            <a:pPr>
              <a:spcBef>
                <a:spcPct val="0"/>
              </a:spcBef>
              <a:buFontTx/>
              <a:buNone/>
            </a:pPr>
            <a:endParaRPr lang="fr-FR" altLang="fr-FR" sz="18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2640957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810" t="83500" r="20557"/>
          <a:stretch/>
        </p:blipFill>
        <p:spPr>
          <a:xfrm>
            <a:off x="0" y="4770132"/>
            <a:ext cx="3082832" cy="373368"/>
          </a:xfrm>
          <a:prstGeom prst="rect">
            <a:avLst/>
          </a:prstGeom>
        </p:spPr>
      </p:pic>
      <p:sp>
        <p:nvSpPr>
          <p:cNvPr id="7" name="Text Box 5"/>
          <p:cNvSpPr txBox="1">
            <a:spLocks noChangeArrowheads="1"/>
          </p:cNvSpPr>
          <p:nvPr/>
        </p:nvSpPr>
        <p:spPr bwMode="auto">
          <a:xfrm>
            <a:off x="53976" y="1018464"/>
            <a:ext cx="44176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360000">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800" b="1" dirty="0">
                <a:solidFill>
                  <a:srgbClr val="000000"/>
                </a:solidFill>
                <a:latin typeface="+mn-lt"/>
                <a:cs typeface="Arial" panose="020B0604020202020204" pitchFamily="34" charset="0"/>
              </a:rPr>
              <a:t>Indicateurs (VD) : Temps &amp; Qualité </a:t>
            </a:r>
            <a:r>
              <a:rPr lang="fr-FR" altLang="fr-FR" sz="1800" dirty="0">
                <a:solidFill>
                  <a:srgbClr val="000000"/>
                </a:solidFill>
                <a:latin typeface="+mn-lt"/>
                <a:cs typeface="Arial" panose="020B0604020202020204" pitchFamily="34" charset="0"/>
              </a:rPr>
              <a:t>(</a:t>
            </a:r>
            <a:r>
              <a:rPr lang="en-US" altLang="fr-FR" sz="1800" dirty="0">
                <a:solidFill>
                  <a:srgbClr val="000000"/>
                </a:solidFill>
                <a:latin typeface="+mn-lt"/>
                <a:cs typeface="Arial" panose="020B0604020202020204" pitchFamily="34" charset="0"/>
              </a:rPr>
              <a:t>Objective Structured Assessment of Technical Skills : OSATS)</a:t>
            </a:r>
            <a:r>
              <a:rPr lang="fr-FR" altLang="fr-FR" sz="1800" dirty="0">
                <a:solidFill>
                  <a:srgbClr val="000000"/>
                </a:solidFill>
                <a:latin typeface="+mn-lt"/>
                <a:cs typeface="Arial" panose="020B0604020202020204" pitchFamily="34" charset="0"/>
              </a:rPr>
              <a:t> </a:t>
            </a:r>
          </a:p>
          <a:p>
            <a:pPr>
              <a:spcBef>
                <a:spcPct val="0"/>
              </a:spcBef>
              <a:buFontTx/>
              <a:buNone/>
            </a:pPr>
            <a:endParaRPr lang="fr-FR" altLang="fr-FR" sz="1800" dirty="0">
              <a:solidFill>
                <a:srgbClr val="000000"/>
              </a:solidFill>
              <a:latin typeface="+mn-lt"/>
              <a:cs typeface="Arial" panose="020B0604020202020204" pitchFamily="34" charset="0"/>
            </a:endParaRPr>
          </a:p>
        </p:txBody>
      </p:sp>
      <p:pic>
        <p:nvPicPr>
          <p:cNvPr id="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957" y="1968304"/>
            <a:ext cx="4658517" cy="2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817326" y="1015390"/>
            <a:ext cx="432667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360000">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fr-FR" sz="1800" b="1" dirty="0">
                <a:solidFill>
                  <a:srgbClr val="000000"/>
                </a:solidFill>
                <a:latin typeface="+mn-lt"/>
                <a:cs typeface="Arial" panose="020B0604020202020204" pitchFamily="34" charset="0"/>
              </a:rPr>
              <a:t>Résultats : </a:t>
            </a:r>
          </a:p>
          <a:p>
            <a:pPr marL="285750" indent="-285750">
              <a:spcBef>
                <a:spcPts val="600"/>
              </a:spcBef>
            </a:pPr>
            <a:r>
              <a:rPr lang="fr-FR" altLang="fr-FR" sz="1800" dirty="0">
                <a:solidFill>
                  <a:srgbClr val="000000"/>
                </a:solidFill>
                <a:latin typeface="+mn-lt"/>
                <a:cs typeface="Arial" panose="020B0604020202020204" pitchFamily="34" charset="0"/>
              </a:rPr>
              <a:t>Courbe d’apprentissage classique ;</a:t>
            </a:r>
          </a:p>
          <a:p>
            <a:pPr marL="285750" indent="-285750">
              <a:spcBef>
                <a:spcPts val="600"/>
              </a:spcBef>
            </a:pPr>
            <a:r>
              <a:rPr lang="fr-FR" altLang="fr-FR" sz="1800" dirty="0">
                <a:solidFill>
                  <a:srgbClr val="000000"/>
                </a:solidFill>
                <a:latin typeface="+mn-lt"/>
                <a:cs typeface="Arial" panose="020B0604020202020204" pitchFamily="34" charset="0"/>
              </a:rPr>
              <a:t>Le recours aux instructions diminue au fil des essais ; </a:t>
            </a:r>
          </a:p>
          <a:p>
            <a:pPr marL="285750" indent="-285750">
              <a:spcBef>
                <a:spcPts val="600"/>
              </a:spcBef>
            </a:pPr>
            <a:r>
              <a:rPr lang="fr-FR" altLang="fr-FR" sz="1800" dirty="0">
                <a:solidFill>
                  <a:srgbClr val="000000"/>
                </a:solidFill>
                <a:latin typeface="+mn-lt"/>
                <a:cs typeface="Arial" panose="020B0604020202020204" pitchFamily="34" charset="0"/>
              </a:rPr>
              <a:t>Pour tous les indicateurs temporels, lors du 1er essai on note une supériorité du format vidéo sur le format photo, puis une </a:t>
            </a:r>
            <a:r>
              <a:rPr lang="fr-FR" altLang="fr-FR" sz="1800" b="1" u="sng" dirty="0">
                <a:solidFill>
                  <a:srgbClr val="000000"/>
                </a:solidFill>
                <a:latin typeface="+mn-lt"/>
                <a:cs typeface="Arial" panose="020B0604020202020204" pitchFamily="34" charset="0"/>
              </a:rPr>
              <a:t>inversion</a:t>
            </a:r>
            <a:r>
              <a:rPr lang="fr-FR" altLang="fr-FR" sz="1800" dirty="0">
                <a:solidFill>
                  <a:srgbClr val="000000"/>
                </a:solidFill>
                <a:latin typeface="+mn-lt"/>
                <a:cs typeface="Arial" panose="020B0604020202020204" pitchFamily="34" charset="0"/>
              </a:rPr>
              <a:t> de cet effet pour les essais suivants</a:t>
            </a:r>
          </a:p>
          <a:p>
            <a:pPr marL="285750" indent="-285750">
              <a:spcBef>
                <a:spcPts val="600"/>
              </a:spcBef>
            </a:pPr>
            <a:r>
              <a:rPr lang="fr-FR" altLang="fr-FR" sz="1800" dirty="0">
                <a:solidFill>
                  <a:srgbClr val="000000"/>
                </a:solidFill>
                <a:latin typeface="+mn-lt"/>
                <a:cs typeface="Arial" panose="020B0604020202020204" pitchFamily="34" charset="0"/>
              </a:rPr>
              <a:t>La qualité de l’exécution des nœuds est toujours </a:t>
            </a:r>
            <a:r>
              <a:rPr lang="fr-FR" altLang="fr-FR" sz="1800" b="1" u="sng" dirty="0">
                <a:solidFill>
                  <a:srgbClr val="000000"/>
                </a:solidFill>
                <a:latin typeface="+mn-lt"/>
                <a:cs typeface="Arial" panose="020B0604020202020204" pitchFamily="34" charset="0"/>
              </a:rPr>
              <a:t>plus élevée dans la condition photo </a:t>
            </a:r>
            <a:r>
              <a:rPr lang="fr-FR" altLang="fr-FR" sz="1800" dirty="0">
                <a:solidFill>
                  <a:srgbClr val="000000"/>
                </a:solidFill>
                <a:latin typeface="+mn-lt"/>
                <a:cs typeface="Arial" panose="020B0604020202020204" pitchFamily="34" charset="0"/>
              </a:rPr>
              <a:t>que dans les conditions vidéo.</a:t>
            </a:r>
            <a:endParaRPr lang="fr-FR" altLang="fr-FR" sz="1800" b="1" dirty="0">
              <a:solidFill>
                <a:srgbClr val="000000"/>
              </a:solidFill>
              <a:latin typeface="+mn-lt"/>
              <a:cs typeface="Arial" panose="020B0604020202020204" pitchFamily="34" charset="0"/>
            </a:endParaRPr>
          </a:p>
        </p:txBody>
      </p:sp>
      <p:sp>
        <p:nvSpPr>
          <p:cNvPr id="9" name="Rectangle 2"/>
          <p:cNvSpPr>
            <a:spLocks noChangeArrowheads="1"/>
          </p:cNvSpPr>
          <p:nvPr/>
        </p:nvSpPr>
        <p:spPr bwMode="auto">
          <a:xfrm>
            <a:off x="0" y="1"/>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latin typeface="+mn-lt"/>
                <a:cs typeface="Arial" panose="020B0604020202020204" pitchFamily="34" charset="0"/>
              </a:rPr>
              <a:t>3 formats pour apprendre à réaliser une suture </a:t>
            </a:r>
          </a:p>
          <a:p>
            <a:pPr algn="ctr">
              <a:spcBef>
                <a:spcPct val="0"/>
              </a:spcBef>
              <a:buFontTx/>
              <a:buNone/>
            </a:pPr>
            <a:r>
              <a:rPr lang="fr-FR" altLang="fr-FR" sz="2000" dirty="0">
                <a:solidFill>
                  <a:srgbClr val="0070C0"/>
                </a:solidFill>
                <a:latin typeface="+mn-lt"/>
                <a:cs typeface="Arial" panose="020B0604020202020204" pitchFamily="34" charset="0"/>
              </a:rPr>
              <a:t>(</a:t>
            </a:r>
            <a:r>
              <a:rPr lang="fr-FR" altLang="fr-FR" sz="2000" dirty="0" err="1">
                <a:solidFill>
                  <a:srgbClr val="0070C0"/>
                </a:solidFill>
                <a:latin typeface="+mn-lt"/>
                <a:cs typeface="Arial" panose="020B0604020202020204" pitchFamily="34" charset="0"/>
              </a:rPr>
              <a:t>Ganier</a:t>
            </a:r>
            <a:r>
              <a:rPr lang="fr-FR" altLang="fr-FR" sz="2000" dirty="0">
                <a:solidFill>
                  <a:srgbClr val="0070C0"/>
                </a:solidFill>
                <a:latin typeface="+mn-lt"/>
                <a:cs typeface="Arial" panose="020B0604020202020204" pitchFamily="34" charset="0"/>
              </a:rPr>
              <a:t> &amp; de </a:t>
            </a:r>
            <a:r>
              <a:rPr lang="fr-FR" altLang="fr-FR" sz="2000" dirty="0" err="1">
                <a:solidFill>
                  <a:srgbClr val="0070C0"/>
                </a:solidFill>
                <a:latin typeface="+mn-lt"/>
                <a:cs typeface="Arial" panose="020B0604020202020204" pitchFamily="34" charset="0"/>
              </a:rPr>
              <a:t>Vries</a:t>
            </a:r>
            <a:r>
              <a:rPr lang="fr-FR" altLang="fr-FR" sz="2000" dirty="0">
                <a:solidFill>
                  <a:srgbClr val="0070C0"/>
                </a:solidFill>
                <a:latin typeface="+mn-lt"/>
                <a:cs typeface="Arial" panose="020B0604020202020204" pitchFamily="34" charset="0"/>
              </a:rPr>
              <a:t>, 2016)</a:t>
            </a:r>
          </a:p>
        </p:txBody>
      </p:sp>
    </p:spTree>
    <p:extLst>
      <p:ext uri="{BB962C8B-B14F-4D97-AF65-F5344CB8AC3E}">
        <p14:creationId xmlns:p14="http://schemas.microsoft.com/office/powerpoint/2010/main" val="1006125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solidFill>
                  <a:srgbClr val="000000"/>
                </a:solidFill>
                <a:latin typeface="+mn-lt"/>
                <a:cs typeface="Arial" panose="020B0604020202020204" pitchFamily="34" charset="0"/>
              </a:rPr>
              <a:t>Vidéos &amp; interactivité </a:t>
            </a:r>
            <a:r>
              <a:rPr lang="fr-FR" altLang="fr-FR" sz="2000" b="1" dirty="0">
                <a:solidFill>
                  <a:srgbClr val="0070C0"/>
                </a:solidFill>
                <a:latin typeface="+mn-lt"/>
                <a:cs typeface="Arial" panose="020B0604020202020204" pitchFamily="34" charset="0"/>
              </a:rPr>
              <a:t>(</a:t>
            </a:r>
            <a:r>
              <a:rPr lang="fr-FR" altLang="fr-FR" sz="2000" b="1" dirty="0" err="1">
                <a:solidFill>
                  <a:srgbClr val="0070C0"/>
                </a:solidFill>
                <a:latin typeface="+mn-lt"/>
                <a:cs typeface="Arial" panose="020B0604020202020204" pitchFamily="34" charset="0"/>
              </a:rPr>
              <a:t>Schwaan</a:t>
            </a:r>
            <a:r>
              <a:rPr lang="fr-FR" altLang="fr-FR" sz="2000" b="1" dirty="0">
                <a:solidFill>
                  <a:srgbClr val="0070C0"/>
                </a:solidFill>
                <a:latin typeface="+mn-lt"/>
                <a:cs typeface="Arial" panose="020B0604020202020204" pitchFamily="34" charset="0"/>
              </a:rPr>
              <a:t> &amp; </a:t>
            </a:r>
            <a:r>
              <a:rPr lang="fr-FR" altLang="fr-FR" sz="2000" b="1" dirty="0" err="1">
                <a:solidFill>
                  <a:srgbClr val="0070C0"/>
                </a:solidFill>
                <a:latin typeface="+mn-lt"/>
                <a:cs typeface="Arial" panose="020B0604020202020204" pitchFamily="34" charset="0"/>
              </a:rPr>
              <a:t>Riempp</a:t>
            </a:r>
            <a:r>
              <a:rPr lang="fr-FR" altLang="fr-FR" sz="2000" b="1" dirty="0">
                <a:solidFill>
                  <a:srgbClr val="0070C0"/>
                </a:solidFill>
                <a:latin typeface="+mn-lt"/>
                <a:cs typeface="Arial" panose="020B0604020202020204" pitchFamily="34" charset="0"/>
              </a:rPr>
              <a:t>, 2004)</a:t>
            </a: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3126" name="Document" r:id="rId5" imgW="6089904" imgH="210312" progId="Word.Document.8">
                  <p:embed/>
                </p:oleObj>
              </mc:Choice>
              <mc:Fallback>
                <p:oleObj name="Document" r:id="rId5" imgW="6089904" imgH="2103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 Box 5"/>
          <p:cNvSpPr txBox="1">
            <a:spLocks noChangeArrowheads="1"/>
          </p:cNvSpPr>
          <p:nvPr/>
        </p:nvSpPr>
        <p:spPr bwMode="auto">
          <a:xfrm>
            <a:off x="107950" y="644083"/>
            <a:ext cx="5679533" cy="4832092"/>
          </a:xfrm>
          <a:prstGeom prst="rect">
            <a:avLst/>
          </a:prstGeom>
          <a:noFill/>
          <a:ln>
            <a:noFill/>
          </a:ln>
          <a:effectLst/>
        </p:spPr>
        <p:txBody>
          <a:bodyPr wrap="square">
            <a:spAutoFit/>
          </a:bodyPr>
          <a:lstStyle>
            <a:lvl1pPr marL="363538" indent="-363538">
              <a:defRPr sz="2400">
                <a:solidFill>
                  <a:schemeClr val="tx1"/>
                </a:solidFill>
                <a:latin typeface="Times New Roman" panose="02020603050405020304" pitchFamily="18" charset="0"/>
              </a:defRPr>
            </a:lvl1pPr>
            <a:lvl2pPr marL="628650">
              <a:defRPr sz="2400">
                <a:solidFill>
                  <a:schemeClr val="tx1"/>
                </a:solidFill>
                <a:latin typeface="Times New Roman" panose="02020603050405020304" pitchFamily="18" charset="0"/>
              </a:defRPr>
            </a:lvl2pPr>
            <a:lvl3pPr marL="808038">
              <a:defRPr sz="2400">
                <a:solidFill>
                  <a:schemeClr val="tx1"/>
                </a:solidFill>
                <a:latin typeface="Times New Roman" panose="02020603050405020304" pitchFamily="18" charset="0"/>
              </a:defRPr>
            </a:lvl3pPr>
            <a:lvl4pPr marL="4000500">
              <a:defRPr sz="2400">
                <a:solidFill>
                  <a:schemeClr val="tx1"/>
                </a:solidFill>
                <a:latin typeface="Times New Roman" panose="02020603050405020304" pitchFamily="18" charset="0"/>
              </a:defRPr>
            </a:lvl4pPr>
            <a:lvl5pPr marL="4191000">
              <a:defRPr sz="2400">
                <a:solidFill>
                  <a:schemeClr val="tx1"/>
                </a:solidFill>
                <a:latin typeface="Times New Roman" panose="02020603050405020304" pitchFamily="18" charset="0"/>
              </a:defRPr>
            </a:lvl5pPr>
            <a:lvl6pPr marL="4648200" eaLnBrk="0" fontAlgn="base" hangingPunct="0">
              <a:spcBef>
                <a:spcPct val="0"/>
              </a:spcBef>
              <a:spcAft>
                <a:spcPct val="0"/>
              </a:spcAft>
              <a:defRPr sz="2400">
                <a:solidFill>
                  <a:schemeClr val="tx1"/>
                </a:solidFill>
                <a:latin typeface="Times New Roman" panose="02020603050405020304" pitchFamily="18" charset="0"/>
              </a:defRPr>
            </a:lvl6pPr>
            <a:lvl7pPr marL="5105400" eaLnBrk="0" fontAlgn="base" hangingPunct="0">
              <a:spcBef>
                <a:spcPct val="0"/>
              </a:spcBef>
              <a:spcAft>
                <a:spcPct val="0"/>
              </a:spcAft>
              <a:defRPr sz="2400">
                <a:solidFill>
                  <a:schemeClr val="tx1"/>
                </a:solidFill>
                <a:latin typeface="Times New Roman" panose="02020603050405020304" pitchFamily="18" charset="0"/>
              </a:defRPr>
            </a:lvl7pPr>
            <a:lvl8pPr marL="5562600" eaLnBrk="0" fontAlgn="base" hangingPunct="0">
              <a:spcBef>
                <a:spcPct val="0"/>
              </a:spcBef>
              <a:spcAft>
                <a:spcPct val="0"/>
              </a:spcAft>
              <a:defRPr sz="2400">
                <a:solidFill>
                  <a:schemeClr val="tx1"/>
                </a:solidFill>
                <a:latin typeface="Times New Roman" panose="02020603050405020304" pitchFamily="18" charset="0"/>
              </a:defRPr>
            </a:lvl8pPr>
            <a:lvl9pPr marL="60198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defRPr/>
            </a:pPr>
            <a:r>
              <a:rPr lang="fr-FR" altLang="fr-FR" sz="2000" b="1" dirty="0">
                <a:solidFill>
                  <a:srgbClr val="000000"/>
                </a:solidFill>
                <a:latin typeface="+mn-lt"/>
                <a:cs typeface="Arial" panose="020B0604020202020204" pitchFamily="34" charset="0"/>
              </a:rPr>
              <a:t>Procédure : 	</a:t>
            </a:r>
          </a:p>
          <a:p>
            <a:pPr marL="0" indent="0">
              <a:defRPr/>
            </a:pPr>
            <a:r>
              <a:rPr lang="fr-FR" altLang="fr-FR" sz="2000" dirty="0">
                <a:solidFill>
                  <a:srgbClr val="000000"/>
                </a:solidFill>
                <a:latin typeface="+mn-lt"/>
                <a:cs typeface="Arial" panose="020B0604020202020204" pitchFamily="34" charset="0"/>
              </a:rPr>
              <a:t>36 jeunes adultes devaient apprendre à réaliser 4 nœuds nautiques :</a:t>
            </a:r>
          </a:p>
          <a:p>
            <a:pPr marL="0" indent="0">
              <a:spcBef>
                <a:spcPct val="30000"/>
              </a:spcBef>
              <a:defRPr/>
            </a:pPr>
            <a:r>
              <a:rPr lang="fr-FR" altLang="fr-FR" sz="2000" b="1" u="sng" dirty="0">
                <a:solidFill>
                  <a:srgbClr val="1C1C1C"/>
                </a:solidFill>
                <a:latin typeface="+mn-lt"/>
                <a:cs typeface="Arial" panose="020B0604020202020204" pitchFamily="34" charset="0"/>
              </a:rPr>
              <a:t>Phase 1</a:t>
            </a:r>
            <a:r>
              <a:rPr lang="fr-FR" altLang="fr-FR" sz="2000" b="1" dirty="0">
                <a:solidFill>
                  <a:srgbClr val="1C1C1C"/>
                </a:solidFill>
                <a:latin typeface="+mn-lt"/>
                <a:cs typeface="Arial" panose="020B0604020202020204" pitchFamily="34" charset="0"/>
              </a:rPr>
              <a:t> : </a:t>
            </a:r>
            <a:r>
              <a:rPr lang="fr-FR" altLang="fr-FR" sz="2000" dirty="0">
                <a:solidFill>
                  <a:srgbClr val="1C1C1C"/>
                </a:solidFill>
                <a:latin typeface="+mn-lt"/>
                <a:cs typeface="Arial" panose="020B0604020202020204" pitchFamily="34" charset="0"/>
              </a:rPr>
              <a:t>apprentissage (vidéo) </a:t>
            </a:r>
          </a:p>
          <a:p>
            <a:pPr marL="342900" indent="-165100">
              <a:buFont typeface="Arial" panose="020B0604020202020204" pitchFamily="34" charset="0"/>
              <a:buChar char="•"/>
              <a:defRPr/>
            </a:pPr>
            <a:r>
              <a:rPr lang="fr-FR" altLang="fr-FR" sz="2000" b="1" dirty="0">
                <a:solidFill>
                  <a:srgbClr val="1C1C1C"/>
                </a:solidFill>
                <a:latin typeface="+mn-lt"/>
                <a:cs typeface="Arial" panose="020B0604020202020204" pitchFamily="34" charset="0"/>
              </a:rPr>
              <a:t>Vidéo interactive : </a:t>
            </a:r>
            <a:r>
              <a:rPr lang="fr-FR" altLang="fr-FR" sz="2000" dirty="0">
                <a:solidFill>
                  <a:srgbClr val="1C1C1C"/>
                </a:solidFill>
                <a:latin typeface="+mn-lt"/>
                <a:cs typeface="Arial" panose="020B0604020202020204" pitchFamily="34" charset="0"/>
              </a:rPr>
              <a:t>50% des participants pouvaient interagir avec la vidéo (vitesse + direction)</a:t>
            </a:r>
          </a:p>
          <a:p>
            <a:pPr marL="342900" indent="-165100">
              <a:spcBef>
                <a:spcPct val="30000"/>
              </a:spcBef>
              <a:buFont typeface="Arial" panose="020B0604020202020204" pitchFamily="34" charset="0"/>
              <a:buChar char="•"/>
              <a:defRPr/>
            </a:pPr>
            <a:r>
              <a:rPr lang="fr-FR" altLang="fr-FR" sz="2000" b="1" dirty="0">
                <a:solidFill>
                  <a:srgbClr val="1C1C1C"/>
                </a:solidFill>
                <a:latin typeface="+mn-lt"/>
                <a:cs typeface="Arial" panose="020B0604020202020204" pitchFamily="34" charset="0"/>
              </a:rPr>
              <a:t>Vidéo non interactive : </a:t>
            </a:r>
            <a:r>
              <a:rPr lang="fr-FR" altLang="fr-FR" sz="2000" dirty="0">
                <a:solidFill>
                  <a:srgbClr val="1C1C1C"/>
                </a:solidFill>
                <a:latin typeface="+mn-lt"/>
                <a:cs typeface="Arial" panose="020B0604020202020204" pitchFamily="34" charset="0"/>
              </a:rPr>
              <a:t>50%  pouvaient visionner la vidéo autant de fois qu’ils le voulaient mais ne pouvaient ni revenir en arrière ni modifier sa vitesse.</a:t>
            </a:r>
          </a:p>
          <a:p>
            <a:pPr marL="0" lvl="0" indent="0">
              <a:spcBef>
                <a:spcPts val="1200"/>
              </a:spcBef>
              <a:defRPr/>
            </a:pPr>
            <a:r>
              <a:rPr lang="fr-FR" altLang="fr-FR" sz="2000" b="1" u="sng" dirty="0">
                <a:solidFill>
                  <a:srgbClr val="1C1C1C"/>
                </a:solidFill>
                <a:latin typeface="Calibri" panose="020F0502020204030204"/>
                <a:cs typeface="Arial" panose="020B0604020202020204" pitchFamily="34" charset="0"/>
              </a:rPr>
              <a:t>Phase 2</a:t>
            </a:r>
            <a:r>
              <a:rPr lang="fr-FR" altLang="fr-FR" sz="2000" b="1" dirty="0">
                <a:solidFill>
                  <a:srgbClr val="1C1C1C"/>
                </a:solidFill>
                <a:latin typeface="Calibri" panose="020F0502020204030204"/>
                <a:cs typeface="Arial" panose="020B0604020202020204" pitchFamily="34" charset="0"/>
              </a:rPr>
              <a:t> : </a:t>
            </a:r>
            <a:r>
              <a:rPr lang="fr-FR" altLang="fr-FR" sz="2000" dirty="0">
                <a:solidFill>
                  <a:srgbClr val="1C1C1C"/>
                </a:solidFill>
                <a:latin typeface="Calibri" panose="020F0502020204030204"/>
                <a:cs typeface="Arial" panose="020B0604020202020204" pitchFamily="34" charset="0"/>
              </a:rPr>
              <a:t>exécution</a:t>
            </a:r>
          </a:p>
          <a:p>
            <a:pPr marL="0" indent="0">
              <a:spcBef>
                <a:spcPct val="30000"/>
              </a:spcBef>
              <a:defRPr/>
            </a:pPr>
            <a:endParaRPr lang="fr-FR" altLang="fr-FR" sz="2000" dirty="0">
              <a:solidFill>
                <a:srgbClr val="1C1C1C"/>
              </a:solidFill>
              <a:latin typeface="+mn-lt"/>
              <a:cs typeface="Arial" panose="020B0604020202020204" pitchFamily="34" charset="0"/>
            </a:endParaRPr>
          </a:p>
          <a:p>
            <a:pPr>
              <a:defRPr/>
            </a:pPr>
            <a:endParaRPr lang="fr-FR" altLang="fr-FR" sz="2000" b="1" dirty="0">
              <a:solidFill>
                <a:srgbClr val="1C1C1C"/>
              </a:solidFill>
              <a:effectLst>
                <a:outerShdw blurRad="38100" dist="38100" dir="2700000" algn="tl">
                  <a:srgbClr val="C0C0C0"/>
                </a:outerShdw>
              </a:effectLst>
              <a:latin typeface="+mn-lt"/>
              <a:cs typeface="Arial" panose="020B0604020202020204" pitchFamily="34" charset="0"/>
            </a:endParaRPr>
          </a:p>
        </p:txBody>
      </p:sp>
      <p:pic>
        <p:nvPicPr>
          <p:cNvPr id="9" name="Image 1"/>
          <p:cNvPicPr>
            <a:picLocks noChangeAspect="1"/>
          </p:cNvPicPr>
          <p:nvPr/>
        </p:nvPicPr>
        <p:blipFill rotWithShape="1">
          <a:blip r:embed="rId7">
            <a:extLst>
              <a:ext uri="{28A0092B-C50C-407E-A947-70E740481C1C}">
                <a14:useLocalDpi xmlns:a14="http://schemas.microsoft.com/office/drawing/2010/main" val="0"/>
              </a:ext>
            </a:extLst>
          </a:blip>
          <a:srcRect l="20647" t="43452" r="51887" b="19800"/>
          <a:stretch/>
        </p:blipFill>
        <p:spPr bwMode="auto">
          <a:xfrm>
            <a:off x="5687122" y="724438"/>
            <a:ext cx="3350516" cy="2520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64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solidFill>
                  <a:srgbClr val="000000"/>
                </a:solidFill>
                <a:latin typeface="+mn-lt"/>
                <a:cs typeface="Arial" panose="020B0604020202020204" pitchFamily="34" charset="0"/>
              </a:rPr>
              <a:t>Vidéos &amp; interactivité </a:t>
            </a:r>
            <a:r>
              <a:rPr lang="fr-FR" altLang="fr-FR" sz="1800" b="1" dirty="0">
                <a:solidFill>
                  <a:srgbClr val="0070C0"/>
                </a:solidFill>
                <a:latin typeface="+mn-lt"/>
                <a:cs typeface="Arial" panose="020B0604020202020204" pitchFamily="34" charset="0"/>
              </a:rPr>
              <a:t>(</a:t>
            </a:r>
            <a:r>
              <a:rPr lang="fr-FR" altLang="fr-FR" sz="1800" b="1" dirty="0" err="1">
                <a:solidFill>
                  <a:srgbClr val="0070C0"/>
                </a:solidFill>
                <a:latin typeface="+mn-lt"/>
                <a:cs typeface="Arial" panose="020B0604020202020204" pitchFamily="34" charset="0"/>
              </a:rPr>
              <a:t>Schwaan</a:t>
            </a:r>
            <a:r>
              <a:rPr lang="fr-FR" altLang="fr-FR" sz="1800" b="1" dirty="0">
                <a:solidFill>
                  <a:srgbClr val="0070C0"/>
                </a:solidFill>
                <a:latin typeface="+mn-lt"/>
                <a:cs typeface="Arial" panose="020B0604020202020204" pitchFamily="34" charset="0"/>
              </a:rPr>
              <a:t> &amp; </a:t>
            </a:r>
            <a:r>
              <a:rPr lang="fr-FR" altLang="fr-FR" sz="1800" b="1" dirty="0" err="1">
                <a:solidFill>
                  <a:srgbClr val="0070C0"/>
                </a:solidFill>
                <a:latin typeface="+mn-lt"/>
                <a:cs typeface="Arial" panose="020B0604020202020204" pitchFamily="34" charset="0"/>
              </a:rPr>
              <a:t>Riempp</a:t>
            </a:r>
            <a:r>
              <a:rPr lang="fr-FR" altLang="fr-FR" sz="1800" b="1" dirty="0">
                <a:solidFill>
                  <a:srgbClr val="0070C0"/>
                </a:solidFill>
                <a:latin typeface="+mn-lt"/>
                <a:cs typeface="Arial" panose="020B0604020202020204" pitchFamily="34" charset="0"/>
              </a:rPr>
              <a:t>, 2004)</a:t>
            </a:r>
            <a:endParaRPr lang="fr-FR" altLang="fr-FR" sz="1800" dirty="0">
              <a:solidFill>
                <a:srgbClr val="0070C0"/>
              </a:solidFill>
              <a:latin typeface="+mn-lt"/>
              <a:cs typeface="Arial" panose="020B0604020202020204" pitchFamily="34" charset="0"/>
            </a:endParaRP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4149" name="Document" r:id="rId5" imgW="6089904" imgH="210312" progId="Word.Document.8">
                  <p:embed/>
                </p:oleObj>
              </mc:Choice>
              <mc:Fallback>
                <p:oleObj name="Document" r:id="rId5" imgW="6089904" imgH="2103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5"/>
          <p:cNvSpPr txBox="1">
            <a:spLocks noChangeArrowheads="1"/>
          </p:cNvSpPr>
          <p:nvPr/>
        </p:nvSpPr>
        <p:spPr bwMode="auto">
          <a:xfrm>
            <a:off x="290513" y="847027"/>
            <a:ext cx="5218189" cy="3093154"/>
          </a:xfrm>
          <a:prstGeom prst="rect">
            <a:avLst/>
          </a:prstGeom>
          <a:noFill/>
          <a:ln>
            <a:noFill/>
          </a:ln>
          <a:effectLst/>
        </p:spPr>
        <p:txBody>
          <a:bodyPr wrap="square">
            <a:spAutoFit/>
          </a:bodyPr>
          <a:lstStyle>
            <a:lvl1pPr marL="363538" indent="-363538">
              <a:defRPr sz="2400">
                <a:solidFill>
                  <a:schemeClr val="tx1"/>
                </a:solidFill>
                <a:latin typeface="Times New Roman" panose="02020603050405020304" pitchFamily="18" charset="0"/>
              </a:defRPr>
            </a:lvl1pPr>
            <a:lvl2pPr marL="628650">
              <a:defRPr sz="2400">
                <a:solidFill>
                  <a:schemeClr val="tx1"/>
                </a:solidFill>
                <a:latin typeface="Times New Roman" panose="02020603050405020304" pitchFamily="18" charset="0"/>
              </a:defRPr>
            </a:lvl2pPr>
            <a:lvl3pPr marL="808038">
              <a:defRPr sz="2400">
                <a:solidFill>
                  <a:schemeClr val="tx1"/>
                </a:solidFill>
                <a:latin typeface="Times New Roman" panose="02020603050405020304" pitchFamily="18" charset="0"/>
              </a:defRPr>
            </a:lvl3pPr>
            <a:lvl4pPr marL="4000500">
              <a:defRPr sz="2400">
                <a:solidFill>
                  <a:schemeClr val="tx1"/>
                </a:solidFill>
                <a:latin typeface="Times New Roman" panose="02020603050405020304" pitchFamily="18" charset="0"/>
              </a:defRPr>
            </a:lvl4pPr>
            <a:lvl5pPr marL="4191000">
              <a:defRPr sz="2400">
                <a:solidFill>
                  <a:schemeClr val="tx1"/>
                </a:solidFill>
                <a:latin typeface="Times New Roman" panose="02020603050405020304" pitchFamily="18" charset="0"/>
              </a:defRPr>
            </a:lvl5pPr>
            <a:lvl6pPr marL="4648200" eaLnBrk="0" fontAlgn="base" hangingPunct="0">
              <a:spcBef>
                <a:spcPct val="0"/>
              </a:spcBef>
              <a:spcAft>
                <a:spcPct val="0"/>
              </a:spcAft>
              <a:defRPr sz="2400">
                <a:solidFill>
                  <a:schemeClr val="tx1"/>
                </a:solidFill>
                <a:latin typeface="Times New Roman" panose="02020603050405020304" pitchFamily="18" charset="0"/>
              </a:defRPr>
            </a:lvl6pPr>
            <a:lvl7pPr marL="5105400" eaLnBrk="0" fontAlgn="base" hangingPunct="0">
              <a:spcBef>
                <a:spcPct val="0"/>
              </a:spcBef>
              <a:spcAft>
                <a:spcPct val="0"/>
              </a:spcAft>
              <a:defRPr sz="2400">
                <a:solidFill>
                  <a:schemeClr val="tx1"/>
                </a:solidFill>
                <a:latin typeface="Times New Roman" panose="02020603050405020304" pitchFamily="18" charset="0"/>
              </a:defRPr>
            </a:lvl7pPr>
            <a:lvl8pPr marL="5562600" eaLnBrk="0" fontAlgn="base" hangingPunct="0">
              <a:spcBef>
                <a:spcPct val="0"/>
              </a:spcBef>
              <a:spcAft>
                <a:spcPct val="0"/>
              </a:spcAft>
              <a:defRPr sz="2400">
                <a:solidFill>
                  <a:schemeClr val="tx1"/>
                </a:solidFill>
                <a:latin typeface="Times New Roman" panose="02020603050405020304" pitchFamily="18" charset="0"/>
              </a:defRPr>
            </a:lvl8pPr>
            <a:lvl9pPr marL="60198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fr-FR" altLang="fr-FR" sz="2000" b="1" dirty="0">
                <a:solidFill>
                  <a:srgbClr val="000000"/>
                </a:solidFill>
                <a:latin typeface="+mn-lt"/>
                <a:cs typeface="Arial" panose="020B0604020202020204" pitchFamily="34" charset="0"/>
              </a:rPr>
              <a:t>Résultats :</a:t>
            </a:r>
          </a:p>
          <a:p>
            <a:pPr>
              <a:spcBef>
                <a:spcPts val="600"/>
              </a:spcBef>
              <a:buFontTx/>
              <a:buChar char="-"/>
              <a:defRPr/>
            </a:pPr>
            <a:r>
              <a:rPr lang="fr-FR" altLang="fr-FR" sz="2000" dirty="0">
                <a:solidFill>
                  <a:srgbClr val="000000"/>
                </a:solidFill>
                <a:latin typeface="+mn-lt"/>
                <a:cs typeface="Arial" panose="020B0604020202020204" pitchFamily="34" charset="0"/>
              </a:rPr>
              <a:t>Tous les participants ont réussi à réaliser parfaitement les 4 nœuds.</a:t>
            </a:r>
          </a:p>
          <a:p>
            <a:pPr>
              <a:spcBef>
                <a:spcPts val="1800"/>
              </a:spcBef>
              <a:buFontTx/>
              <a:buChar char="-"/>
              <a:defRPr/>
            </a:pPr>
            <a:r>
              <a:rPr lang="fr-FR" altLang="fr-FR" sz="2000" dirty="0">
                <a:solidFill>
                  <a:srgbClr val="000000"/>
                </a:solidFill>
                <a:latin typeface="+mn-lt"/>
                <a:cs typeface="Arial" panose="020B0604020202020204" pitchFamily="34" charset="0"/>
              </a:rPr>
              <a:t>Temps total d’apprentissage :  </a:t>
            </a:r>
          </a:p>
          <a:p>
            <a:pPr marL="0" indent="0">
              <a:defRPr/>
            </a:pPr>
            <a:r>
              <a:rPr lang="fr-FR" altLang="fr-FR" sz="2000" dirty="0">
                <a:solidFill>
                  <a:srgbClr val="000000"/>
                </a:solidFill>
                <a:latin typeface="+mn-lt"/>
                <a:cs typeface="Arial" panose="020B0604020202020204" pitchFamily="34" charset="0"/>
              </a:rPr>
              <a:t>	V. non interactive &gt; V interactive </a:t>
            </a:r>
          </a:p>
          <a:p>
            <a:pPr marL="0" indent="0">
              <a:defRPr/>
            </a:pPr>
            <a:r>
              <a:rPr lang="fr-FR" altLang="fr-FR" sz="2000" dirty="0">
                <a:solidFill>
                  <a:srgbClr val="000000"/>
                </a:solidFill>
                <a:latin typeface="+mn-lt"/>
                <a:cs typeface="Arial" panose="020B0604020202020204" pitchFamily="34" charset="0"/>
              </a:rPr>
              <a:t>	(effet : +66% à +95%)</a:t>
            </a:r>
          </a:p>
          <a:p>
            <a:pPr marL="446088" lvl="1" indent="-446088">
              <a:spcBef>
                <a:spcPts val="1800"/>
              </a:spcBef>
              <a:buFontTx/>
              <a:buChar char="-"/>
              <a:defRPr/>
            </a:pPr>
            <a:r>
              <a:rPr lang="fr-FR" altLang="fr-FR" sz="2000" dirty="0">
                <a:solidFill>
                  <a:srgbClr val="000000"/>
                </a:solidFill>
                <a:latin typeface="+mn-lt"/>
                <a:cs typeface="Arial" panose="020B0604020202020204" pitchFamily="34" charset="0"/>
              </a:rPr>
              <a:t>Temps de visionnage : pas de différence significative</a:t>
            </a:r>
          </a:p>
        </p:txBody>
      </p:sp>
      <p:pic>
        <p:nvPicPr>
          <p:cNvPr id="11" name="Image 1"/>
          <p:cNvPicPr>
            <a:picLocks noChangeAspect="1"/>
          </p:cNvPicPr>
          <p:nvPr/>
        </p:nvPicPr>
        <p:blipFill rotWithShape="1">
          <a:blip r:embed="rId7">
            <a:extLst>
              <a:ext uri="{28A0092B-C50C-407E-A947-70E740481C1C}">
                <a14:useLocalDpi xmlns:a14="http://schemas.microsoft.com/office/drawing/2010/main" val="0"/>
              </a:ext>
            </a:extLst>
          </a:blip>
          <a:srcRect l="20647" t="43452" r="51887" b="19800"/>
          <a:stretch/>
        </p:blipFill>
        <p:spPr bwMode="auto">
          <a:xfrm>
            <a:off x="5687122" y="724438"/>
            <a:ext cx="3350516" cy="2520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90513" y="4170086"/>
            <a:ext cx="8624887" cy="707886"/>
          </a:xfrm>
          <a:prstGeom prst="rect">
            <a:avLst/>
          </a:prstGeom>
          <a:noFill/>
          <a:ln>
            <a:noFill/>
          </a:ln>
          <a:effectLst/>
        </p:spPr>
        <p:txBody>
          <a:bodyPr wrap="square">
            <a:spAutoFit/>
          </a:bodyPr>
          <a:lstStyle>
            <a:lvl1pPr marL="363538" indent="-363538">
              <a:defRPr sz="2400">
                <a:solidFill>
                  <a:schemeClr val="tx1"/>
                </a:solidFill>
                <a:latin typeface="Times New Roman" panose="02020603050405020304" pitchFamily="18" charset="0"/>
              </a:defRPr>
            </a:lvl1pPr>
            <a:lvl2pPr marL="628650">
              <a:defRPr sz="2400">
                <a:solidFill>
                  <a:schemeClr val="tx1"/>
                </a:solidFill>
                <a:latin typeface="Times New Roman" panose="02020603050405020304" pitchFamily="18" charset="0"/>
              </a:defRPr>
            </a:lvl2pPr>
            <a:lvl3pPr marL="808038">
              <a:defRPr sz="2400">
                <a:solidFill>
                  <a:schemeClr val="tx1"/>
                </a:solidFill>
                <a:latin typeface="Times New Roman" panose="02020603050405020304" pitchFamily="18" charset="0"/>
              </a:defRPr>
            </a:lvl3pPr>
            <a:lvl4pPr marL="4000500">
              <a:defRPr sz="2400">
                <a:solidFill>
                  <a:schemeClr val="tx1"/>
                </a:solidFill>
                <a:latin typeface="Times New Roman" panose="02020603050405020304" pitchFamily="18" charset="0"/>
              </a:defRPr>
            </a:lvl4pPr>
            <a:lvl5pPr marL="4191000">
              <a:defRPr sz="2400">
                <a:solidFill>
                  <a:schemeClr val="tx1"/>
                </a:solidFill>
                <a:latin typeface="Times New Roman" panose="02020603050405020304" pitchFamily="18" charset="0"/>
              </a:defRPr>
            </a:lvl5pPr>
            <a:lvl6pPr marL="4648200" eaLnBrk="0" fontAlgn="base" hangingPunct="0">
              <a:spcBef>
                <a:spcPct val="0"/>
              </a:spcBef>
              <a:spcAft>
                <a:spcPct val="0"/>
              </a:spcAft>
              <a:defRPr sz="2400">
                <a:solidFill>
                  <a:schemeClr val="tx1"/>
                </a:solidFill>
                <a:latin typeface="Times New Roman" panose="02020603050405020304" pitchFamily="18" charset="0"/>
              </a:defRPr>
            </a:lvl6pPr>
            <a:lvl7pPr marL="5105400" eaLnBrk="0" fontAlgn="base" hangingPunct="0">
              <a:spcBef>
                <a:spcPct val="0"/>
              </a:spcBef>
              <a:spcAft>
                <a:spcPct val="0"/>
              </a:spcAft>
              <a:defRPr sz="2400">
                <a:solidFill>
                  <a:schemeClr val="tx1"/>
                </a:solidFill>
                <a:latin typeface="Times New Roman" panose="02020603050405020304" pitchFamily="18" charset="0"/>
              </a:defRPr>
            </a:lvl7pPr>
            <a:lvl8pPr marL="5562600" eaLnBrk="0" fontAlgn="base" hangingPunct="0">
              <a:spcBef>
                <a:spcPct val="0"/>
              </a:spcBef>
              <a:spcAft>
                <a:spcPct val="0"/>
              </a:spcAft>
              <a:defRPr sz="2400">
                <a:solidFill>
                  <a:schemeClr val="tx1"/>
                </a:solidFill>
                <a:latin typeface="Times New Roman" panose="02020603050405020304" pitchFamily="18" charset="0"/>
              </a:defRPr>
            </a:lvl8pPr>
            <a:lvl9pPr marL="6019800" eaLnBrk="0" fontAlgn="base" hangingPunct="0">
              <a:spcBef>
                <a:spcPct val="0"/>
              </a:spcBef>
              <a:spcAft>
                <a:spcPct val="0"/>
              </a:spcAft>
              <a:defRPr sz="2400">
                <a:solidFill>
                  <a:schemeClr val="tx1"/>
                </a:solidFill>
                <a:latin typeface="Times New Roman" panose="02020603050405020304" pitchFamily="18" charset="0"/>
              </a:defRPr>
            </a:lvl9pPr>
          </a:lstStyle>
          <a:p>
            <a:pPr marL="446088" lvl="1" indent="-446088">
              <a:spcBef>
                <a:spcPts val="600"/>
              </a:spcBef>
              <a:buFontTx/>
              <a:buChar char="-"/>
              <a:defRPr/>
            </a:pPr>
            <a:r>
              <a:rPr lang="fr-FR" altLang="fr-FR" sz="2000" dirty="0">
                <a:solidFill>
                  <a:srgbClr val="000000"/>
                </a:solidFill>
                <a:latin typeface="+mn-lt"/>
                <a:cs typeface="Arial" panose="020B0604020202020204" pitchFamily="34" charset="0"/>
              </a:rPr>
              <a:t>Temps d’exécution : V. non interactive &gt; V interactive</a:t>
            </a:r>
          </a:p>
          <a:p>
            <a:pPr marL="0" lvl="1">
              <a:defRPr/>
            </a:pPr>
            <a:r>
              <a:rPr lang="fr-FR" altLang="fr-FR" sz="2000" dirty="0">
                <a:solidFill>
                  <a:srgbClr val="000000"/>
                </a:solidFill>
                <a:latin typeface="+mn-lt"/>
                <a:cs typeface="Arial" panose="020B0604020202020204" pitchFamily="34" charset="0"/>
              </a:rPr>
              <a:t>                                             (x 2 ou x 3 selon les nœuds)</a:t>
            </a:r>
            <a:endParaRPr lang="fr-FR" altLang="fr-FR" sz="2000" b="1" dirty="0">
              <a:solidFill>
                <a:srgbClr val="1C1C1C"/>
              </a:solidFill>
              <a:effectLst>
                <a:outerShdw blurRad="38100" dist="38100" dir="2700000" algn="tl">
                  <a:srgbClr val="C0C0C0"/>
                </a:outerShdw>
              </a:effectLst>
              <a:latin typeface="+mn-lt"/>
              <a:cs typeface="Arial" panose="020B0604020202020204" pitchFamily="34" charset="0"/>
            </a:endParaRPr>
          </a:p>
        </p:txBody>
      </p:sp>
    </p:spTree>
    <p:extLst>
      <p:ext uri="{BB962C8B-B14F-4D97-AF65-F5344CB8AC3E}">
        <p14:creationId xmlns:p14="http://schemas.microsoft.com/office/powerpoint/2010/main" val="2888528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500" y="630121"/>
            <a:ext cx="7110412"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rotWithShape="1">
          <a:blip r:embed="rId5"/>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914400" eaLnBrk="0" fontAlgn="base" hangingPunct="0">
              <a:spcBef>
                <a:spcPct val="0"/>
              </a:spcBef>
              <a:spcAft>
                <a:spcPct val="0"/>
              </a:spcAft>
              <a:buNone/>
            </a:pPr>
            <a:r>
              <a:rPr lang="fr-FR" altLang="fr-FR" sz="2400" b="1" dirty="0">
                <a:solidFill>
                  <a:srgbClr val="000000">
                    <a:lumMod val="85000"/>
                    <a:lumOff val="15000"/>
                  </a:srgbClr>
                </a:solidFill>
                <a:latin typeface="+mn-lt"/>
                <a:cs typeface="Arial" panose="020B0604020202020204" pitchFamily="34" charset="0"/>
              </a:rPr>
              <a:t>Apprentissage de procédures avec vidéos + images fixes</a:t>
            </a:r>
            <a:br>
              <a:rPr lang="fr-FR" altLang="fr-FR" sz="2400" b="1" dirty="0">
                <a:solidFill>
                  <a:srgbClr val="FF3300"/>
                </a:solidFill>
                <a:latin typeface="+mn-lt"/>
                <a:cs typeface="Arial" panose="020B0604020202020204" pitchFamily="34" charset="0"/>
              </a:rPr>
            </a:br>
            <a:r>
              <a:rPr lang="fr-FR" altLang="fr-FR" sz="1800" b="1" dirty="0">
                <a:solidFill>
                  <a:srgbClr val="0070C0"/>
                </a:solidFill>
                <a:latin typeface="+mn-lt"/>
                <a:cs typeface="Arial" panose="020B0604020202020204" pitchFamily="34" charset="0"/>
              </a:rPr>
              <a:t>(</a:t>
            </a:r>
            <a:r>
              <a:rPr lang="fr-FR" altLang="fr-FR" sz="1800" b="1" dirty="0" err="1">
                <a:solidFill>
                  <a:srgbClr val="0070C0"/>
                </a:solidFill>
                <a:latin typeface="+mn-lt"/>
                <a:cs typeface="Arial" panose="020B0604020202020204" pitchFamily="34" charset="0"/>
              </a:rPr>
              <a:t>Arguel</a:t>
            </a:r>
            <a:r>
              <a:rPr lang="fr-FR" altLang="fr-FR" sz="1800" b="1" dirty="0">
                <a:solidFill>
                  <a:srgbClr val="0070C0"/>
                </a:solidFill>
                <a:latin typeface="+mn-lt"/>
                <a:cs typeface="Arial" panose="020B0604020202020204" pitchFamily="34" charset="0"/>
              </a:rPr>
              <a:t> &amp; Jamet, 2009)</a:t>
            </a:r>
            <a:endParaRPr lang="fr-FR" altLang="fr-FR" sz="1800" dirty="0">
              <a:solidFill>
                <a:srgbClr val="0070C0"/>
              </a:solidFill>
              <a:latin typeface="+mn-lt"/>
              <a:cs typeface="Arial" panose="020B0604020202020204" pitchFamily="34" charset="0"/>
            </a:endParaRP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8219" name="Document" r:id="rId6" imgW="6089904" imgH="210312" progId="Word.Document.8">
                  <p:embed/>
                </p:oleObj>
              </mc:Choice>
              <mc:Fallback>
                <p:oleObj name="Document" r:id="rId6" imgW="6089904" imgH="21031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5"/>
          <p:cNvSpPr txBox="1">
            <a:spLocks noChangeArrowheads="1"/>
          </p:cNvSpPr>
          <p:nvPr/>
        </p:nvSpPr>
        <p:spPr bwMode="auto">
          <a:xfrm>
            <a:off x="131764" y="767970"/>
            <a:ext cx="428412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FontTx/>
              <a:buNone/>
            </a:pPr>
            <a:r>
              <a:rPr lang="fr-FR" altLang="fr-FR" sz="1800" b="1" dirty="0">
                <a:solidFill>
                  <a:srgbClr val="000000">
                    <a:lumMod val="85000"/>
                    <a:lumOff val="15000"/>
                  </a:srgbClr>
                </a:solidFill>
                <a:latin typeface="Arial" panose="020B0604020202020204" pitchFamily="34" charset="0"/>
                <a:cs typeface="Arial" panose="020B0604020202020204" pitchFamily="34" charset="0"/>
              </a:rPr>
              <a:t>Tâche : </a:t>
            </a:r>
            <a:r>
              <a:rPr lang="fr-FR" altLang="fr-FR" sz="1800" dirty="0">
                <a:solidFill>
                  <a:srgbClr val="000000">
                    <a:lumMod val="85000"/>
                    <a:lumOff val="15000"/>
                  </a:srgbClr>
                </a:solidFill>
                <a:latin typeface="Arial" panose="020B0604020202020204" pitchFamily="34" charset="0"/>
                <a:cs typeface="Arial" panose="020B0604020202020204" pitchFamily="34" charset="0"/>
              </a:rPr>
              <a:t>51 jeunes adultes devaient apprendre à réaliser 5 gestes « qui sauvent »</a:t>
            </a:r>
          </a:p>
          <a:p>
            <a:pPr defTabSz="914400" eaLnBrk="0" fontAlgn="base" hangingPunct="0">
              <a:spcBef>
                <a:spcPts val="1800"/>
              </a:spcBef>
              <a:spcAft>
                <a:spcPct val="0"/>
              </a:spcAft>
              <a:buFontTx/>
              <a:buNone/>
            </a:pPr>
            <a:r>
              <a:rPr lang="fr-FR" altLang="fr-FR" sz="1800" b="1" dirty="0">
                <a:solidFill>
                  <a:srgbClr val="000000">
                    <a:lumMod val="85000"/>
                    <a:lumOff val="15000"/>
                  </a:srgbClr>
                </a:solidFill>
                <a:latin typeface="Arial" panose="020B0604020202020204" pitchFamily="34" charset="0"/>
                <a:cs typeface="Arial" panose="020B0604020202020204" pitchFamily="34" charset="0"/>
              </a:rPr>
              <a:t>Matériel : </a:t>
            </a:r>
            <a:r>
              <a:rPr lang="fr-FR" altLang="fr-FR" sz="1800" dirty="0">
                <a:solidFill>
                  <a:srgbClr val="000000">
                    <a:lumMod val="85000"/>
                    <a:lumOff val="15000"/>
                  </a:srgbClr>
                </a:solidFill>
                <a:latin typeface="Arial" panose="020B0604020202020204" pitchFamily="34" charset="0"/>
                <a:cs typeface="Arial" panose="020B0604020202020204" pitchFamily="34" charset="0"/>
              </a:rPr>
              <a:t>DVD ‘‘Les gestes qui sauvent”  Croix Rouge Française (2003) : 5 vidéos + commentaire</a:t>
            </a:r>
          </a:p>
        </p:txBody>
      </p:sp>
      <p:sp>
        <p:nvSpPr>
          <p:cNvPr id="14" name="Text Box 5"/>
          <p:cNvSpPr txBox="1">
            <a:spLocks noChangeArrowheads="1"/>
          </p:cNvSpPr>
          <p:nvPr/>
        </p:nvSpPr>
        <p:spPr bwMode="auto">
          <a:xfrm>
            <a:off x="161771" y="3463898"/>
            <a:ext cx="17547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FontTx/>
              <a:buNone/>
            </a:pPr>
            <a:r>
              <a:rPr lang="fr-FR" altLang="fr-FR" sz="2000" b="1" dirty="0">
                <a:solidFill>
                  <a:srgbClr val="000000">
                    <a:lumMod val="85000"/>
                    <a:lumOff val="15000"/>
                  </a:srgbClr>
                </a:solidFill>
                <a:latin typeface="Arial" panose="020B0604020202020204" pitchFamily="34" charset="0"/>
                <a:cs typeface="Arial" panose="020B0604020202020204" pitchFamily="34" charset="0"/>
              </a:rPr>
              <a:t>Images fixes</a:t>
            </a:r>
            <a:endParaRPr lang="fr-FR" altLang="fr-FR" sz="2000"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 name="Flèche droite 1"/>
          <p:cNvSpPr/>
          <p:nvPr/>
        </p:nvSpPr>
        <p:spPr>
          <a:xfrm>
            <a:off x="1916500" y="3575647"/>
            <a:ext cx="313744" cy="2464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10800000">
            <a:off x="6975436" y="1770100"/>
            <a:ext cx="313744" cy="2464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Box 5"/>
          <p:cNvSpPr txBox="1">
            <a:spLocks noChangeArrowheads="1"/>
          </p:cNvSpPr>
          <p:nvPr/>
        </p:nvSpPr>
        <p:spPr bwMode="auto">
          <a:xfrm>
            <a:off x="7432367" y="1693289"/>
            <a:ext cx="13101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FontTx/>
              <a:buNone/>
            </a:pPr>
            <a:r>
              <a:rPr lang="fr-FR" altLang="fr-FR" sz="2000" b="1" dirty="0">
                <a:solidFill>
                  <a:srgbClr val="000000">
                    <a:lumMod val="85000"/>
                    <a:lumOff val="15000"/>
                  </a:srgbClr>
                </a:solidFill>
                <a:latin typeface="Arial" panose="020B0604020202020204" pitchFamily="34" charset="0"/>
                <a:cs typeface="Arial" panose="020B0604020202020204" pitchFamily="34" charset="0"/>
              </a:rPr>
              <a:t>Vidéo</a:t>
            </a:r>
            <a:endParaRPr lang="fr-FR" altLang="fr-FR" sz="2000" dirty="0">
              <a:solidFill>
                <a:srgbClr val="000000">
                  <a:lumMod val="85000"/>
                  <a:lumOff val="1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94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536" y="1281230"/>
            <a:ext cx="4245390" cy="250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rotWithShape="1">
          <a:blip r:embed="rId5"/>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914400" eaLnBrk="0" fontAlgn="base" hangingPunct="0">
              <a:spcBef>
                <a:spcPct val="0"/>
              </a:spcBef>
              <a:spcAft>
                <a:spcPct val="0"/>
              </a:spcAft>
              <a:buNone/>
            </a:pPr>
            <a:r>
              <a:rPr lang="fr-FR" altLang="fr-FR" sz="2400" b="1" dirty="0">
                <a:solidFill>
                  <a:srgbClr val="000000">
                    <a:lumMod val="85000"/>
                    <a:lumOff val="15000"/>
                  </a:srgbClr>
                </a:solidFill>
                <a:latin typeface="+mn-lt"/>
                <a:cs typeface="Arial" panose="020B0604020202020204" pitchFamily="34" charset="0"/>
              </a:rPr>
              <a:t>Apprentissage de procédures avec vidéos + images statiques</a:t>
            </a:r>
            <a:br>
              <a:rPr lang="fr-FR" altLang="fr-FR" sz="2400" b="1" dirty="0">
                <a:solidFill>
                  <a:srgbClr val="FF3300"/>
                </a:solidFill>
                <a:latin typeface="+mn-lt"/>
                <a:cs typeface="Arial" panose="020B0604020202020204" pitchFamily="34" charset="0"/>
              </a:rPr>
            </a:br>
            <a:r>
              <a:rPr lang="fr-FR" altLang="fr-FR" sz="1800" b="1" dirty="0">
                <a:solidFill>
                  <a:srgbClr val="0070C0"/>
                </a:solidFill>
                <a:latin typeface="+mn-lt"/>
                <a:cs typeface="Arial" panose="020B0604020202020204" pitchFamily="34" charset="0"/>
              </a:rPr>
              <a:t>(</a:t>
            </a:r>
            <a:r>
              <a:rPr lang="fr-FR" altLang="fr-FR" sz="1800" b="1" dirty="0" err="1">
                <a:solidFill>
                  <a:srgbClr val="0070C0"/>
                </a:solidFill>
                <a:latin typeface="+mn-lt"/>
                <a:cs typeface="Arial" panose="020B0604020202020204" pitchFamily="34" charset="0"/>
              </a:rPr>
              <a:t>Arguel</a:t>
            </a:r>
            <a:r>
              <a:rPr lang="fr-FR" altLang="fr-FR" sz="1800" b="1" dirty="0">
                <a:solidFill>
                  <a:srgbClr val="0070C0"/>
                </a:solidFill>
                <a:latin typeface="+mn-lt"/>
                <a:cs typeface="Arial" panose="020B0604020202020204" pitchFamily="34" charset="0"/>
              </a:rPr>
              <a:t> &amp; Jamet, 2009)</a:t>
            </a:r>
            <a:endParaRPr lang="fr-FR" altLang="fr-FR" sz="1800" dirty="0">
              <a:solidFill>
                <a:srgbClr val="0070C0"/>
              </a:solidFill>
              <a:latin typeface="+mn-lt"/>
              <a:cs typeface="Arial" panose="020B0604020202020204" pitchFamily="34" charset="0"/>
            </a:endParaRP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9242" name="Document" r:id="rId6" imgW="6089904" imgH="210312" progId="Word.Document.8">
                  <p:embed/>
                </p:oleObj>
              </mc:Choice>
              <mc:Fallback>
                <p:oleObj name="Document" r:id="rId6" imgW="6089904" imgH="21031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5"/>
          <p:cNvSpPr txBox="1">
            <a:spLocks noChangeArrowheads="1"/>
          </p:cNvSpPr>
          <p:nvPr/>
        </p:nvSpPr>
        <p:spPr bwMode="auto">
          <a:xfrm>
            <a:off x="131763" y="767970"/>
            <a:ext cx="4774773"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defTabSz="914400" eaLnBrk="0" fontAlgn="base" hangingPunct="0">
              <a:spcBef>
                <a:spcPct val="30000"/>
              </a:spcBef>
              <a:spcAft>
                <a:spcPct val="0"/>
              </a:spcAft>
              <a:buNone/>
              <a:defRPr/>
            </a:pPr>
            <a:r>
              <a:rPr lang="fr-FR" altLang="fr-FR" sz="1800" b="1" u="sng" dirty="0">
                <a:solidFill>
                  <a:srgbClr val="000000">
                    <a:lumMod val="85000"/>
                    <a:lumOff val="15000"/>
                  </a:srgbClr>
                </a:solidFill>
                <a:latin typeface="+mn-lt"/>
                <a:cs typeface="Arial" panose="020B0604020202020204" pitchFamily="34" charset="0"/>
              </a:rPr>
              <a:t>Phase 1</a:t>
            </a:r>
            <a:r>
              <a:rPr lang="fr-FR" altLang="fr-FR" sz="1800" b="1" dirty="0">
                <a:solidFill>
                  <a:srgbClr val="000000">
                    <a:lumMod val="85000"/>
                    <a:lumOff val="15000"/>
                  </a:srgbClr>
                </a:solidFill>
                <a:latin typeface="+mn-lt"/>
                <a:cs typeface="Arial" panose="020B0604020202020204" pitchFamily="34" charset="0"/>
              </a:rPr>
              <a:t> : Apprentissage (</a:t>
            </a:r>
            <a:r>
              <a:rPr lang="fr-FR" altLang="fr-FR" sz="1800" b="1" dirty="0">
                <a:solidFill>
                  <a:srgbClr val="000000">
                    <a:lumMod val="85000"/>
                    <a:lumOff val="15000"/>
                  </a:srgbClr>
                </a:solidFill>
                <a:latin typeface="+mn-lt"/>
                <a:cs typeface="Arial" panose="020B0604020202020204" pitchFamily="34" charset="0"/>
                <a:sym typeface="Symbol" panose="05050102010706020507" pitchFamily="18" charset="2"/>
              </a:rPr>
              <a:t> 6 mn)</a:t>
            </a:r>
            <a:endParaRPr lang="fr-FR" altLang="fr-FR" sz="1800" b="1" dirty="0">
              <a:solidFill>
                <a:srgbClr val="000000">
                  <a:lumMod val="85000"/>
                  <a:lumOff val="15000"/>
                </a:srgbClr>
              </a:solidFill>
              <a:latin typeface="+mn-lt"/>
              <a:cs typeface="Arial" panose="020B0604020202020204" pitchFamily="34" charset="0"/>
            </a:endParaRPr>
          </a:p>
          <a:p>
            <a:pPr lvl="0" defTabSz="914400" eaLnBrk="0" fontAlgn="base" hangingPunct="0">
              <a:spcBef>
                <a:spcPct val="30000"/>
              </a:spcBef>
              <a:spcAft>
                <a:spcPct val="0"/>
              </a:spcAft>
              <a:buFontTx/>
              <a:buChar char="-"/>
              <a:defRPr/>
            </a:pPr>
            <a:r>
              <a:rPr lang="fr-FR" altLang="fr-FR" sz="1800" dirty="0">
                <a:solidFill>
                  <a:srgbClr val="000000">
                    <a:lumMod val="85000"/>
                    <a:lumOff val="15000"/>
                  </a:srgbClr>
                </a:solidFill>
                <a:latin typeface="+mn-lt"/>
                <a:cs typeface="Arial" panose="020B0604020202020204" pitchFamily="34" charset="0"/>
              </a:rPr>
              <a:t> Condition 1 : </a:t>
            </a:r>
            <a:r>
              <a:rPr lang="fr-FR" altLang="fr-FR" sz="1800" b="1" dirty="0">
                <a:solidFill>
                  <a:srgbClr val="000000">
                    <a:lumMod val="85000"/>
                    <a:lumOff val="15000"/>
                  </a:srgbClr>
                </a:solidFill>
                <a:latin typeface="+mn-lt"/>
                <a:cs typeface="Arial" panose="020B0604020202020204" pitchFamily="34" charset="0"/>
              </a:rPr>
              <a:t>Vidéos</a:t>
            </a:r>
            <a:r>
              <a:rPr lang="fr-FR" altLang="fr-FR" sz="1800" dirty="0">
                <a:solidFill>
                  <a:srgbClr val="000000">
                    <a:lumMod val="85000"/>
                    <a:lumOff val="15000"/>
                  </a:srgbClr>
                </a:solidFill>
                <a:latin typeface="+mn-lt"/>
                <a:cs typeface="Arial" panose="020B0604020202020204" pitchFamily="34" charset="0"/>
              </a:rPr>
              <a:t> + commentaires</a:t>
            </a:r>
          </a:p>
          <a:p>
            <a:pPr lvl="0" defTabSz="914400" eaLnBrk="0" fontAlgn="base" hangingPunct="0">
              <a:spcBef>
                <a:spcPct val="30000"/>
              </a:spcBef>
              <a:spcAft>
                <a:spcPct val="0"/>
              </a:spcAft>
              <a:buFontTx/>
              <a:buChar char="-"/>
              <a:defRPr/>
            </a:pPr>
            <a:r>
              <a:rPr lang="fr-FR" altLang="fr-FR" sz="1800" dirty="0">
                <a:solidFill>
                  <a:srgbClr val="000000">
                    <a:lumMod val="85000"/>
                    <a:lumOff val="15000"/>
                  </a:srgbClr>
                </a:solidFill>
                <a:latin typeface="+mn-lt"/>
                <a:cs typeface="Arial" panose="020B0604020202020204" pitchFamily="34" charset="0"/>
              </a:rPr>
              <a:t> Condition 2 : </a:t>
            </a:r>
            <a:r>
              <a:rPr lang="fr-FR" altLang="fr-FR" sz="1800" b="1" dirty="0">
                <a:solidFill>
                  <a:srgbClr val="000000">
                    <a:lumMod val="85000"/>
                    <a:lumOff val="15000"/>
                  </a:srgbClr>
                </a:solidFill>
                <a:latin typeface="+mn-lt"/>
                <a:cs typeface="Arial" panose="020B0604020202020204" pitchFamily="34" charset="0"/>
              </a:rPr>
              <a:t>Images</a:t>
            </a:r>
            <a:r>
              <a:rPr lang="fr-FR" altLang="fr-FR" sz="1800" dirty="0">
                <a:solidFill>
                  <a:srgbClr val="000000">
                    <a:lumMod val="85000"/>
                    <a:lumOff val="15000"/>
                  </a:srgbClr>
                </a:solidFill>
                <a:latin typeface="+mn-lt"/>
                <a:cs typeface="Arial" panose="020B0604020202020204" pitchFamily="34" charset="0"/>
              </a:rPr>
              <a:t> + commentaires    </a:t>
            </a:r>
          </a:p>
          <a:p>
            <a:pPr lvl="0" defTabSz="914400" eaLnBrk="0" fontAlgn="base" hangingPunct="0">
              <a:spcBef>
                <a:spcPct val="30000"/>
              </a:spcBef>
              <a:spcAft>
                <a:spcPct val="0"/>
              </a:spcAft>
              <a:buFontTx/>
              <a:buChar char="-"/>
              <a:defRPr/>
            </a:pPr>
            <a:r>
              <a:rPr lang="fr-FR" altLang="fr-FR" sz="1800" dirty="0">
                <a:solidFill>
                  <a:srgbClr val="000000">
                    <a:lumMod val="85000"/>
                    <a:lumOff val="15000"/>
                  </a:srgbClr>
                </a:solidFill>
                <a:latin typeface="+mn-lt"/>
                <a:cs typeface="Arial" panose="020B0604020202020204" pitchFamily="34" charset="0"/>
              </a:rPr>
              <a:t> Condition 3 : </a:t>
            </a:r>
            <a:r>
              <a:rPr lang="fr-FR" altLang="fr-FR" sz="1800" b="1" dirty="0">
                <a:solidFill>
                  <a:srgbClr val="000000">
                    <a:lumMod val="85000"/>
                    <a:lumOff val="15000"/>
                  </a:srgbClr>
                </a:solidFill>
                <a:latin typeface="+mn-lt"/>
                <a:cs typeface="Arial" panose="020B0604020202020204" pitchFamily="34" charset="0"/>
              </a:rPr>
              <a:t>Vidéos + images fixes </a:t>
            </a:r>
            <a:r>
              <a:rPr lang="fr-FR" altLang="fr-FR" sz="1800" dirty="0">
                <a:solidFill>
                  <a:srgbClr val="000000">
                    <a:lumMod val="85000"/>
                    <a:lumOff val="15000"/>
                  </a:srgbClr>
                </a:solidFill>
                <a:latin typeface="+mn-lt"/>
                <a:cs typeface="Arial" panose="020B0604020202020204" pitchFamily="34" charset="0"/>
              </a:rPr>
              <a:t>+ </a:t>
            </a:r>
          </a:p>
          <a:p>
            <a:pPr lvl="0" defTabSz="914400" eaLnBrk="0" fontAlgn="base" hangingPunct="0">
              <a:spcBef>
                <a:spcPct val="30000"/>
              </a:spcBef>
              <a:spcAft>
                <a:spcPct val="0"/>
              </a:spcAft>
              <a:buNone/>
              <a:defRPr/>
            </a:pPr>
            <a:r>
              <a:rPr lang="fr-FR" altLang="fr-FR" sz="1800" dirty="0">
                <a:solidFill>
                  <a:srgbClr val="000000">
                    <a:lumMod val="85000"/>
                    <a:lumOff val="15000"/>
                  </a:srgbClr>
                </a:solidFill>
                <a:latin typeface="+mn-lt"/>
                <a:cs typeface="Arial" panose="020B0604020202020204" pitchFamily="34" charset="0"/>
              </a:rPr>
              <a:t>                       commentaires</a:t>
            </a:r>
          </a:p>
          <a:p>
            <a:pPr lvl="0" defTabSz="914400" eaLnBrk="0" fontAlgn="base" hangingPunct="0">
              <a:spcBef>
                <a:spcPct val="30000"/>
              </a:spcBef>
              <a:spcAft>
                <a:spcPct val="0"/>
              </a:spcAft>
              <a:buNone/>
              <a:defRPr/>
            </a:pPr>
            <a:endParaRPr lang="fr-FR" altLang="fr-FR" sz="1800" dirty="0">
              <a:solidFill>
                <a:srgbClr val="000000">
                  <a:lumMod val="85000"/>
                  <a:lumOff val="15000"/>
                </a:srgbClr>
              </a:solidFill>
              <a:latin typeface="+mn-lt"/>
              <a:cs typeface="Arial" panose="020B0604020202020204" pitchFamily="34" charset="0"/>
            </a:endParaRPr>
          </a:p>
          <a:p>
            <a:pPr lvl="0" defTabSz="914400" eaLnBrk="0" fontAlgn="base" hangingPunct="0">
              <a:spcBef>
                <a:spcPts val="1200"/>
              </a:spcBef>
              <a:spcAft>
                <a:spcPct val="0"/>
              </a:spcAft>
              <a:buNone/>
              <a:defRPr/>
            </a:pPr>
            <a:r>
              <a:rPr lang="fr-FR" altLang="fr-FR" sz="1800" b="1" u="sng" dirty="0">
                <a:solidFill>
                  <a:srgbClr val="000000">
                    <a:lumMod val="85000"/>
                    <a:lumOff val="15000"/>
                  </a:srgbClr>
                </a:solidFill>
                <a:latin typeface="+mn-lt"/>
                <a:cs typeface="Arial" panose="020B0604020202020204" pitchFamily="34" charset="0"/>
              </a:rPr>
              <a:t>Phase 2</a:t>
            </a:r>
            <a:r>
              <a:rPr lang="fr-FR" altLang="fr-FR" sz="1800" b="1" dirty="0">
                <a:solidFill>
                  <a:srgbClr val="000000">
                    <a:lumMod val="85000"/>
                    <a:lumOff val="15000"/>
                  </a:srgbClr>
                </a:solidFill>
                <a:latin typeface="+mn-lt"/>
                <a:cs typeface="Arial" panose="020B0604020202020204" pitchFamily="34" charset="0"/>
              </a:rPr>
              <a:t> : Restitution </a:t>
            </a:r>
            <a:r>
              <a:rPr lang="fr-FR" altLang="fr-FR" sz="1800" dirty="0">
                <a:solidFill>
                  <a:srgbClr val="000000">
                    <a:lumMod val="85000"/>
                    <a:lumOff val="15000"/>
                  </a:srgbClr>
                </a:solidFill>
                <a:latin typeface="+mn-lt"/>
                <a:cs typeface="Arial" panose="020B0604020202020204" pitchFamily="34" charset="0"/>
              </a:rPr>
              <a:t>(questionnaire évaluant la compréhension et le rappel des 5 procédures)</a:t>
            </a:r>
          </a:p>
          <a:p>
            <a:pPr lvl="0" defTabSz="914400" eaLnBrk="0" fontAlgn="base" hangingPunct="0">
              <a:spcBef>
                <a:spcPts val="2400"/>
              </a:spcBef>
              <a:spcAft>
                <a:spcPct val="0"/>
              </a:spcAft>
              <a:buNone/>
              <a:defRPr/>
            </a:pPr>
            <a:r>
              <a:rPr lang="fr-FR" altLang="fr-FR" sz="1800" b="1" dirty="0">
                <a:solidFill>
                  <a:srgbClr val="000000">
                    <a:lumMod val="85000"/>
                    <a:lumOff val="15000"/>
                  </a:srgbClr>
                </a:solidFill>
                <a:latin typeface="+mn-lt"/>
                <a:cs typeface="Arial" panose="020B0604020202020204" pitchFamily="34" charset="0"/>
              </a:rPr>
              <a:t>Résultats </a:t>
            </a:r>
            <a:r>
              <a:rPr lang="fr-FR" altLang="fr-FR" sz="1800" dirty="0">
                <a:solidFill>
                  <a:srgbClr val="000000">
                    <a:lumMod val="85000"/>
                    <a:lumOff val="15000"/>
                  </a:srgbClr>
                </a:solidFill>
                <a:latin typeface="+mn-lt"/>
                <a:cs typeface="Arial" panose="020B0604020202020204" pitchFamily="34" charset="0"/>
              </a:rPr>
              <a:t>(Score de réponse au questionnaire) : </a:t>
            </a:r>
          </a:p>
          <a:p>
            <a:pPr lvl="0" defTabSz="914400" eaLnBrk="0" fontAlgn="base" hangingPunct="0">
              <a:spcBef>
                <a:spcPts val="2400"/>
              </a:spcBef>
              <a:spcAft>
                <a:spcPct val="0"/>
              </a:spcAft>
              <a:buNone/>
              <a:defRPr/>
            </a:pPr>
            <a:r>
              <a:rPr lang="fr-FR" altLang="fr-FR" sz="1800" b="1" dirty="0">
                <a:solidFill>
                  <a:srgbClr val="000000">
                    <a:lumMod val="85000"/>
                    <a:lumOff val="15000"/>
                  </a:srgbClr>
                </a:solidFill>
                <a:latin typeface="+mn-lt"/>
                <a:cs typeface="Arial" panose="020B0604020202020204" pitchFamily="34" charset="0"/>
              </a:rPr>
              <a:t>Vidéo + images fixes </a:t>
            </a:r>
            <a:r>
              <a:rPr lang="fr-FR" altLang="fr-FR" sz="1800" dirty="0">
                <a:solidFill>
                  <a:srgbClr val="000000">
                    <a:lumMod val="85000"/>
                    <a:lumOff val="15000"/>
                  </a:srgbClr>
                </a:solidFill>
                <a:latin typeface="+mn-lt"/>
                <a:cs typeface="Arial" panose="020B0604020202020204" pitchFamily="34" charset="0"/>
              </a:rPr>
              <a:t>&gt; </a:t>
            </a:r>
            <a:r>
              <a:rPr lang="fr-FR" altLang="fr-FR" sz="1800" b="1" dirty="0">
                <a:solidFill>
                  <a:srgbClr val="000000">
                    <a:lumMod val="85000"/>
                    <a:lumOff val="15000"/>
                  </a:srgbClr>
                </a:solidFill>
                <a:latin typeface="+mn-lt"/>
                <a:cs typeface="Arial" panose="020B0604020202020204" pitchFamily="34" charset="0"/>
              </a:rPr>
              <a:t>Vidéo</a:t>
            </a:r>
            <a:r>
              <a:rPr lang="fr-FR" altLang="fr-FR" sz="1800" dirty="0">
                <a:solidFill>
                  <a:srgbClr val="000000">
                    <a:lumMod val="85000"/>
                    <a:lumOff val="15000"/>
                  </a:srgbClr>
                </a:solidFill>
                <a:latin typeface="+mn-lt"/>
                <a:cs typeface="Arial" panose="020B0604020202020204" pitchFamily="34" charset="0"/>
              </a:rPr>
              <a:t> &gt; </a:t>
            </a:r>
            <a:r>
              <a:rPr lang="fr-FR" altLang="fr-FR" sz="1800" b="1" dirty="0">
                <a:solidFill>
                  <a:srgbClr val="000000">
                    <a:lumMod val="85000"/>
                    <a:lumOff val="15000"/>
                  </a:srgbClr>
                </a:solidFill>
                <a:latin typeface="+mn-lt"/>
                <a:cs typeface="Arial" panose="020B0604020202020204" pitchFamily="34" charset="0"/>
              </a:rPr>
              <a:t>Images seules</a:t>
            </a:r>
          </a:p>
          <a:p>
            <a:pPr lvl="0" defTabSz="914400" eaLnBrk="0" fontAlgn="base" hangingPunct="0">
              <a:spcBef>
                <a:spcPts val="1200"/>
              </a:spcBef>
              <a:spcAft>
                <a:spcPct val="0"/>
              </a:spcAft>
              <a:buNone/>
              <a:defRPr/>
            </a:pPr>
            <a:endParaRPr lang="fr-FR" altLang="fr-FR" sz="1800" dirty="0">
              <a:solidFill>
                <a:srgbClr val="000000">
                  <a:lumMod val="85000"/>
                  <a:lumOff val="15000"/>
                </a:srgbClr>
              </a:solidFill>
              <a:latin typeface="+mn-lt"/>
              <a:cs typeface="Arial" panose="020B0604020202020204" pitchFamily="34" charset="0"/>
            </a:endParaRPr>
          </a:p>
        </p:txBody>
      </p:sp>
    </p:spTree>
    <p:extLst>
      <p:ext uri="{BB962C8B-B14F-4D97-AF65-F5344CB8AC3E}">
        <p14:creationId xmlns:p14="http://schemas.microsoft.com/office/powerpoint/2010/main" val="364511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3"/>
          <a:srcRect l="17407" t="21358" r="30556" b="25638"/>
          <a:stretch/>
        </p:blipFill>
        <p:spPr>
          <a:xfrm>
            <a:off x="1497777" y="1298418"/>
            <a:ext cx="3149282" cy="1804393"/>
          </a:xfrm>
          <a:prstGeom prst="rect">
            <a:avLst/>
          </a:prstGeom>
        </p:spPr>
      </p:pic>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4</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7" name="Image 6" descr="Résultat de recherche d'images pour &quot;changer la cartouche flèche&quot;"/>
          <p:cNvPicPr/>
          <p:nvPr/>
        </p:nvPicPr>
        <p:blipFill rotWithShape="1">
          <a:blip r:embed="rId5">
            <a:extLst>
              <a:ext uri="{28A0092B-C50C-407E-A947-70E740481C1C}">
                <a14:useLocalDpi xmlns:a14="http://schemas.microsoft.com/office/drawing/2010/main" val="0"/>
              </a:ext>
            </a:extLst>
          </a:blip>
          <a:srcRect l="49170"/>
          <a:stretch/>
        </p:blipFill>
        <p:spPr bwMode="auto">
          <a:xfrm rot="832812">
            <a:off x="6540714" y="220128"/>
            <a:ext cx="1775602" cy="1659957"/>
          </a:xfrm>
          <a:prstGeom prst="rect">
            <a:avLst/>
          </a:prstGeom>
          <a:noFill/>
          <a:ln>
            <a:solidFill>
              <a:schemeClr val="tx1"/>
            </a:solidFill>
          </a:ln>
          <a:extLst>
            <a:ext uri="{53640926-AAD7-44D8-BBD7-CCE9431645EC}">
              <a14:shadowObscured xmlns:a14="http://schemas.microsoft.com/office/drawing/2010/main"/>
            </a:ext>
          </a:extLst>
        </p:spPr>
      </p:pic>
      <p:pic>
        <p:nvPicPr>
          <p:cNvPr id="8" name="Image 7"/>
          <p:cNvPicPr/>
          <p:nvPr/>
        </p:nvPicPr>
        <p:blipFill rotWithShape="1">
          <a:blip r:embed="rId6" cstate="print">
            <a:extLst>
              <a:ext uri="{28A0092B-C50C-407E-A947-70E740481C1C}">
                <a14:useLocalDpi xmlns:a14="http://schemas.microsoft.com/office/drawing/2010/main" val="0"/>
              </a:ext>
            </a:extLst>
          </a:blip>
          <a:srcRect r="46943"/>
          <a:stretch/>
        </p:blipFill>
        <p:spPr bwMode="auto">
          <a:xfrm rot="21398212">
            <a:off x="179919" y="1486637"/>
            <a:ext cx="2048360" cy="2755817"/>
          </a:xfrm>
          <a:prstGeom prst="rect">
            <a:avLst/>
          </a:prstGeom>
          <a:noFill/>
          <a:ln>
            <a:solidFill>
              <a:schemeClr val="tx1"/>
            </a:solidFill>
          </a:ln>
        </p:spPr>
      </p:pic>
      <p:pic>
        <p:nvPicPr>
          <p:cNvPr id="10" name="Image 9"/>
          <p:cNvPicPr/>
          <p:nvPr/>
        </p:nvPicPr>
        <p:blipFill rotWithShape="1">
          <a:blip r:embed="rId7">
            <a:lum bright="-20000" contrast="40000"/>
          </a:blip>
          <a:srcRect r="3462"/>
          <a:stretch/>
        </p:blipFill>
        <p:spPr bwMode="auto">
          <a:xfrm rot="672851">
            <a:off x="2721517" y="2661238"/>
            <a:ext cx="2062501" cy="2147457"/>
          </a:xfrm>
          <a:prstGeom prst="rect">
            <a:avLst/>
          </a:prstGeom>
          <a:ln>
            <a:solidFill>
              <a:schemeClr val="tx1"/>
            </a:solidFill>
          </a:ln>
          <a:extLst>
            <a:ext uri="{53640926-AAD7-44D8-BBD7-CCE9431645EC}">
              <a14:shadowObscured xmlns:a14="http://schemas.microsoft.com/office/drawing/2010/main"/>
            </a:ext>
          </a:extLst>
        </p:spPr>
      </p:pic>
      <p:pic>
        <p:nvPicPr>
          <p:cNvPr id="11" name="Image 10"/>
          <p:cNvPicPr/>
          <p:nvPr/>
        </p:nvPicPr>
        <p:blipFill rotWithShape="1">
          <a:blip r:embed="rId8"/>
          <a:srcRect l="24537" t="21650" r="22634" b="23182"/>
          <a:stretch/>
        </p:blipFill>
        <p:spPr bwMode="auto">
          <a:xfrm>
            <a:off x="3596203" y="212497"/>
            <a:ext cx="2749550" cy="1615287"/>
          </a:xfrm>
          <a:prstGeom prst="rect">
            <a:avLst/>
          </a:prstGeom>
          <a:ln>
            <a:noFill/>
          </a:ln>
          <a:extLst>
            <a:ext uri="{53640926-AAD7-44D8-BBD7-CCE9431645EC}">
              <a14:shadowObscured xmlns:a14="http://schemas.microsoft.com/office/drawing/2010/main"/>
            </a:ext>
          </a:extLst>
        </p:spPr>
      </p:pic>
      <p:pic>
        <p:nvPicPr>
          <p:cNvPr id="12" name="Image 11"/>
          <p:cNvPicPr/>
          <p:nvPr/>
        </p:nvPicPr>
        <p:blipFill rotWithShape="1">
          <a:blip r:embed="rId9"/>
          <a:srcRect l="21101" t="55307" r="55091" b="5973"/>
          <a:stretch/>
        </p:blipFill>
        <p:spPr bwMode="auto">
          <a:xfrm>
            <a:off x="2156892" y="115652"/>
            <a:ext cx="1381690" cy="1182766"/>
          </a:xfrm>
          <a:prstGeom prst="rect">
            <a:avLst/>
          </a:prstGeom>
          <a:ln>
            <a:solidFill>
              <a:schemeClr val="tx1"/>
            </a:solidFill>
          </a:ln>
          <a:extLst>
            <a:ext uri="{53640926-AAD7-44D8-BBD7-CCE9431645EC}">
              <a14:shadowObscured xmlns:a14="http://schemas.microsoft.com/office/drawing/2010/main"/>
            </a:ext>
          </a:extLst>
        </p:spPr>
      </p:pic>
      <p:pic>
        <p:nvPicPr>
          <p:cNvPr id="14" name="Image 13"/>
          <p:cNvPicPr/>
          <p:nvPr/>
        </p:nvPicPr>
        <p:blipFill rotWithShape="1">
          <a:blip r:embed="rId10"/>
          <a:srcRect l="41817" t="60129" r="49672" b="28662"/>
          <a:stretch/>
        </p:blipFill>
        <p:spPr bwMode="auto">
          <a:xfrm>
            <a:off x="919654" y="3217983"/>
            <a:ext cx="1753496" cy="1404136"/>
          </a:xfrm>
          <a:prstGeom prst="rect">
            <a:avLst/>
          </a:prstGeom>
          <a:ln>
            <a:solidFill>
              <a:schemeClr val="tx1"/>
            </a:solidFill>
          </a:ln>
          <a:extLst>
            <a:ext uri="{53640926-AAD7-44D8-BBD7-CCE9431645EC}">
              <a14:shadowObscured xmlns:a14="http://schemas.microsoft.com/office/drawing/2010/main"/>
            </a:ext>
          </a:extLst>
        </p:spPr>
      </p:pic>
      <p:pic>
        <p:nvPicPr>
          <p:cNvPr id="15" name="Image 14" descr="The How to Vote By Post guide has a pencil and hand indicating the Remain box'"/>
          <p:cNvPicPr/>
          <p:nvPr/>
        </p:nvPicPr>
        <p:blipFill rotWithShape="1">
          <a:blip r:embed="rId11">
            <a:extLst>
              <a:ext uri="{28A0092B-C50C-407E-A947-70E740481C1C}">
                <a14:useLocalDpi xmlns:a14="http://schemas.microsoft.com/office/drawing/2010/main" val="0"/>
              </a:ext>
            </a:extLst>
          </a:blip>
          <a:srcRect l="5054"/>
          <a:stretch/>
        </p:blipFill>
        <p:spPr bwMode="auto">
          <a:xfrm>
            <a:off x="4010769" y="3120364"/>
            <a:ext cx="2873521" cy="1850833"/>
          </a:xfrm>
          <a:prstGeom prst="rect">
            <a:avLst/>
          </a:prstGeom>
          <a:noFill/>
          <a:ln>
            <a:noFill/>
          </a:ln>
          <a:extLst>
            <a:ext uri="{53640926-AAD7-44D8-BBD7-CCE9431645EC}">
              <a14:shadowObscured xmlns:a14="http://schemas.microsoft.com/office/drawing/2010/main"/>
            </a:ext>
          </a:extLst>
        </p:spPr>
      </p:pic>
      <p:pic>
        <p:nvPicPr>
          <p:cNvPr id="16" name="Image 15"/>
          <p:cNvPicPr/>
          <p:nvPr/>
        </p:nvPicPr>
        <p:blipFill rotWithShape="1">
          <a:blip r:embed="rId12">
            <a:extLst>
              <a:ext uri="{28A0092B-C50C-407E-A947-70E740481C1C}">
                <a14:useLocalDpi xmlns:a14="http://schemas.microsoft.com/office/drawing/2010/main" val="0"/>
              </a:ext>
            </a:extLst>
          </a:blip>
          <a:srcRect l="1964" t="41931" r="76094" b="43029"/>
          <a:stretch/>
        </p:blipFill>
        <p:spPr bwMode="auto">
          <a:xfrm rot="21050846">
            <a:off x="4472119" y="1743416"/>
            <a:ext cx="1420874" cy="1186356"/>
          </a:xfrm>
          <a:prstGeom prst="rect">
            <a:avLst/>
          </a:prstGeom>
          <a:noFill/>
        </p:spPr>
      </p:pic>
      <p:pic>
        <p:nvPicPr>
          <p:cNvPr id="17" name="Image 16"/>
          <p:cNvPicPr/>
          <p:nvPr/>
        </p:nvPicPr>
        <p:blipFill rotWithShape="1">
          <a:blip r:embed="rId13" cstate="print">
            <a:extLst>
              <a:ext uri="{28A0092B-C50C-407E-A947-70E740481C1C}">
                <a14:useLocalDpi xmlns:a14="http://schemas.microsoft.com/office/drawing/2010/main" val="0"/>
              </a:ext>
            </a:extLst>
          </a:blip>
          <a:srcRect t="62547" r="50593" b="7034"/>
          <a:stretch/>
        </p:blipFill>
        <p:spPr bwMode="auto">
          <a:xfrm rot="2231962">
            <a:off x="7589466" y="327206"/>
            <a:ext cx="1413961" cy="985214"/>
          </a:xfrm>
          <a:prstGeom prst="rect">
            <a:avLst/>
          </a:prstGeom>
          <a:noFill/>
        </p:spPr>
      </p:pic>
      <p:pic>
        <p:nvPicPr>
          <p:cNvPr id="9" name="Image 8"/>
          <p:cNvPicPr/>
          <p:nvPr/>
        </p:nvPicPr>
        <p:blipFill rotWithShape="1">
          <a:blip r:embed="rId12">
            <a:extLst>
              <a:ext uri="{28A0092B-C50C-407E-A947-70E740481C1C}">
                <a14:useLocalDpi xmlns:a14="http://schemas.microsoft.com/office/drawing/2010/main" val="0"/>
              </a:ext>
            </a:extLst>
          </a:blip>
          <a:srcRect l="50989" t="62547" b="8048"/>
          <a:stretch/>
        </p:blipFill>
        <p:spPr bwMode="auto">
          <a:xfrm rot="429030">
            <a:off x="6101892" y="1928631"/>
            <a:ext cx="2667187" cy="1871831"/>
          </a:xfrm>
          <a:prstGeom prst="rect">
            <a:avLst/>
          </a:prstGeom>
          <a:noFill/>
        </p:spPr>
      </p:pic>
      <p:pic>
        <p:nvPicPr>
          <p:cNvPr id="1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40675">
            <a:off x="7501630" y="3367420"/>
            <a:ext cx="1426779" cy="156515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151439">
            <a:off x="181475" y="244904"/>
            <a:ext cx="1577583" cy="128195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1" name="Titre 1"/>
          <p:cNvSpPr txBox="1">
            <a:spLocks/>
          </p:cNvSpPr>
          <p:nvPr/>
        </p:nvSpPr>
        <p:spPr>
          <a:xfrm>
            <a:off x="1223083" y="1184564"/>
            <a:ext cx="6737345" cy="3115600"/>
          </a:xfrm>
          <a:prstGeom prst="rect">
            <a:avLst/>
          </a:prstGeom>
          <a:solidFill>
            <a:schemeClr val="accent4">
              <a:lumMod val="40000"/>
              <a:lumOff val="60000"/>
            </a:schemeClr>
          </a:solidFill>
          <a:effectLst>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5600"/>
            <a:r>
              <a:rPr lang="fr-FR" sz="2400" dirty="0"/>
              <a:t>Un tutoriel vidéo à visée d’action est un </a:t>
            </a:r>
          </a:p>
          <a:p>
            <a:pPr marL="355600"/>
            <a:r>
              <a:rPr lang="fr-FR" sz="2400" b="1" dirty="0"/>
              <a:t>document procédural</a:t>
            </a:r>
          </a:p>
          <a:p>
            <a:pPr marL="355600"/>
            <a:endParaRPr lang="fr-FR" sz="2400" dirty="0"/>
          </a:p>
          <a:p>
            <a:pPr marL="355600"/>
            <a:r>
              <a:rPr lang="fr-FR" sz="2400" dirty="0"/>
              <a:t>« Un document procédural est un document spécialement conçu pour communiquer une procédure à exécuter ».</a:t>
            </a:r>
            <a:endParaRPr lang="fr-FR" sz="2400" b="1" dirty="0">
              <a:latin typeface="+mn-lt"/>
            </a:endParaRPr>
          </a:p>
          <a:p>
            <a:endParaRPr lang="fr-FR" sz="2400" b="1" dirty="0">
              <a:latin typeface="+mn-lt"/>
            </a:endParaRPr>
          </a:p>
          <a:p>
            <a:endParaRPr lang="fr-FR" sz="2400" b="1" dirty="0">
              <a:latin typeface="+mn-lt"/>
            </a:endParaRPr>
          </a:p>
        </p:txBody>
      </p:sp>
    </p:spTree>
    <p:extLst>
      <p:ext uri="{BB962C8B-B14F-4D97-AF65-F5344CB8AC3E}">
        <p14:creationId xmlns:p14="http://schemas.microsoft.com/office/powerpoint/2010/main" val="37757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536" y="1281230"/>
            <a:ext cx="4245390" cy="250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rotWithShape="1">
          <a:blip r:embed="rId5"/>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914400" eaLnBrk="0" fontAlgn="base" hangingPunct="0">
              <a:spcBef>
                <a:spcPct val="0"/>
              </a:spcBef>
              <a:spcAft>
                <a:spcPct val="0"/>
              </a:spcAft>
              <a:buNone/>
            </a:pPr>
            <a:r>
              <a:rPr lang="fr-FR" altLang="fr-FR" sz="2400" b="1" dirty="0">
                <a:solidFill>
                  <a:srgbClr val="000000">
                    <a:lumMod val="85000"/>
                    <a:lumOff val="15000"/>
                  </a:srgbClr>
                </a:solidFill>
                <a:latin typeface="+mn-lt"/>
                <a:cs typeface="Arial" panose="020B0604020202020204" pitchFamily="34" charset="0"/>
              </a:rPr>
              <a:t>Apprentissage de procédures avec vidéos + images statiques</a:t>
            </a:r>
            <a:br>
              <a:rPr lang="fr-FR" altLang="fr-FR" sz="2400" b="1" dirty="0">
                <a:solidFill>
                  <a:srgbClr val="FF3300"/>
                </a:solidFill>
                <a:latin typeface="+mn-lt"/>
                <a:cs typeface="Arial" panose="020B0604020202020204" pitchFamily="34" charset="0"/>
              </a:rPr>
            </a:br>
            <a:r>
              <a:rPr lang="fr-FR" altLang="fr-FR" sz="1800" b="1" dirty="0">
                <a:solidFill>
                  <a:srgbClr val="0070C0"/>
                </a:solidFill>
                <a:latin typeface="+mn-lt"/>
                <a:cs typeface="Arial" panose="020B0604020202020204" pitchFamily="34" charset="0"/>
              </a:rPr>
              <a:t>(</a:t>
            </a:r>
            <a:r>
              <a:rPr lang="fr-FR" altLang="fr-FR" sz="1800" b="1" dirty="0" err="1">
                <a:solidFill>
                  <a:srgbClr val="0070C0"/>
                </a:solidFill>
                <a:latin typeface="+mn-lt"/>
                <a:cs typeface="Arial" panose="020B0604020202020204" pitchFamily="34" charset="0"/>
              </a:rPr>
              <a:t>Arguel</a:t>
            </a:r>
            <a:r>
              <a:rPr lang="fr-FR" altLang="fr-FR" sz="1800" b="1" dirty="0">
                <a:solidFill>
                  <a:srgbClr val="0070C0"/>
                </a:solidFill>
                <a:latin typeface="+mn-lt"/>
                <a:cs typeface="Arial" panose="020B0604020202020204" pitchFamily="34" charset="0"/>
              </a:rPr>
              <a:t> &amp; Jamet, 2009)</a:t>
            </a:r>
            <a:endParaRPr lang="fr-FR" altLang="fr-FR" sz="1800" dirty="0">
              <a:solidFill>
                <a:srgbClr val="0070C0"/>
              </a:solidFill>
              <a:latin typeface="+mn-lt"/>
              <a:cs typeface="Arial" panose="020B0604020202020204" pitchFamily="34" charset="0"/>
            </a:endParaRP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10264" name="Document" r:id="rId6" imgW="6089904" imgH="210312" progId="Word.Document.8">
                  <p:embed/>
                </p:oleObj>
              </mc:Choice>
              <mc:Fallback>
                <p:oleObj name="Document" r:id="rId6" imgW="6089904" imgH="21031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5"/>
          <p:cNvSpPr txBox="1">
            <a:spLocks noChangeArrowheads="1"/>
          </p:cNvSpPr>
          <p:nvPr/>
        </p:nvSpPr>
        <p:spPr bwMode="auto">
          <a:xfrm>
            <a:off x="131763" y="767970"/>
            <a:ext cx="477477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defTabSz="914400" eaLnBrk="0" fontAlgn="base" hangingPunct="0">
              <a:spcBef>
                <a:spcPct val="30000"/>
              </a:spcBef>
              <a:spcAft>
                <a:spcPct val="0"/>
              </a:spcAft>
              <a:buNone/>
              <a:defRPr/>
            </a:pPr>
            <a:r>
              <a:rPr lang="fr-FR" altLang="fr-FR" sz="1600" b="1" u="sng" dirty="0">
                <a:solidFill>
                  <a:srgbClr val="000000">
                    <a:lumMod val="85000"/>
                    <a:lumOff val="15000"/>
                  </a:srgbClr>
                </a:solidFill>
                <a:latin typeface="Arial" panose="020B0604020202020204" pitchFamily="34" charset="0"/>
                <a:cs typeface="Arial" panose="020B0604020202020204" pitchFamily="34" charset="0"/>
              </a:rPr>
              <a:t>Phase 1</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 : Apprentissage (</a:t>
            </a:r>
            <a:r>
              <a:rPr lang="fr-FR" altLang="fr-FR" sz="1600" b="1" dirty="0">
                <a:solidFill>
                  <a:srgbClr val="000000">
                    <a:lumMod val="85000"/>
                    <a:lumOff val="15000"/>
                  </a:srgbClr>
                </a:solidFill>
                <a:latin typeface="Arial" panose="020B0604020202020204" pitchFamily="34" charset="0"/>
                <a:cs typeface="Arial" panose="020B0604020202020204" pitchFamily="34" charset="0"/>
                <a:sym typeface="Symbol" panose="05050102010706020507" pitchFamily="18" charset="2"/>
              </a:rPr>
              <a:t> 6 mn)</a:t>
            </a:r>
            <a:endParaRPr lang="fr-FR" altLang="fr-FR" sz="1600" b="1" dirty="0">
              <a:solidFill>
                <a:srgbClr val="000000">
                  <a:lumMod val="85000"/>
                  <a:lumOff val="15000"/>
                </a:srgbClr>
              </a:solidFill>
              <a:latin typeface="Arial" panose="020B0604020202020204" pitchFamily="34" charset="0"/>
              <a:cs typeface="Arial" panose="020B0604020202020204" pitchFamily="34" charset="0"/>
            </a:endParaRPr>
          </a:p>
          <a:p>
            <a:pPr lvl="0" defTabSz="914400" eaLnBrk="0" fontAlgn="base" hangingPunct="0">
              <a:spcBef>
                <a:spcPct val="30000"/>
              </a:spcBef>
              <a:spcAft>
                <a:spcPct val="0"/>
              </a:spcAft>
              <a:buFontTx/>
              <a:buChar char="-"/>
              <a:defRPr/>
            </a:pPr>
            <a:r>
              <a:rPr lang="fr-FR" altLang="fr-FR" sz="1600" dirty="0">
                <a:solidFill>
                  <a:srgbClr val="000000">
                    <a:lumMod val="85000"/>
                    <a:lumOff val="15000"/>
                  </a:srgbClr>
                </a:solidFill>
                <a:latin typeface="Arial" panose="020B0604020202020204" pitchFamily="34" charset="0"/>
                <a:cs typeface="Arial" panose="020B0604020202020204" pitchFamily="34" charset="0"/>
              </a:rPr>
              <a:t> Condition 1 : </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Vidéos</a:t>
            </a:r>
            <a:r>
              <a:rPr lang="fr-FR" altLang="fr-FR" sz="1600" dirty="0">
                <a:solidFill>
                  <a:srgbClr val="000000">
                    <a:lumMod val="85000"/>
                    <a:lumOff val="15000"/>
                  </a:srgbClr>
                </a:solidFill>
                <a:latin typeface="Arial" panose="020B0604020202020204" pitchFamily="34" charset="0"/>
                <a:cs typeface="Arial" panose="020B0604020202020204" pitchFamily="34" charset="0"/>
              </a:rPr>
              <a:t> + commentaires</a:t>
            </a:r>
          </a:p>
          <a:p>
            <a:pPr lvl="0" defTabSz="914400" eaLnBrk="0" fontAlgn="base" hangingPunct="0">
              <a:spcBef>
                <a:spcPct val="30000"/>
              </a:spcBef>
              <a:spcAft>
                <a:spcPct val="0"/>
              </a:spcAft>
              <a:buFontTx/>
              <a:buChar char="-"/>
              <a:defRPr/>
            </a:pPr>
            <a:r>
              <a:rPr lang="fr-FR" altLang="fr-FR" sz="1600" dirty="0">
                <a:solidFill>
                  <a:srgbClr val="000000">
                    <a:lumMod val="85000"/>
                    <a:lumOff val="15000"/>
                  </a:srgbClr>
                </a:solidFill>
                <a:latin typeface="Arial" panose="020B0604020202020204" pitchFamily="34" charset="0"/>
                <a:cs typeface="Arial" panose="020B0604020202020204" pitchFamily="34" charset="0"/>
              </a:rPr>
              <a:t> Condition 2 : </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Images</a:t>
            </a:r>
            <a:r>
              <a:rPr lang="fr-FR" altLang="fr-FR" sz="1600" dirty="0">
                <a:solidFill>
                  <a:srgbClr val="000000">
                    <a:lumMod val="85000"/>
                    <a:lumOff val="15000"/>
                  </a:srgbClr>
                </a:solidFill>
                <a:latin typeface="Arial" panose="020B0604020202020204" pitchFamily="34" charset="0"/>
                <a:cs typeface="Arial" panose="020B0604020202020204" pitchFamily="34" charset="0"/>
              </a:rPr>
              <a:t> + commentaires    </a:t>
            </a:r>
          </a:p>
          <a:p>
            <a:pPr lvl="0" defTabSz="914400" eaLnBrk="0" fontAlgn="base" hangingPunct="0">
              <a:spcBef>
                <a:spcPct val="30000"/>
              </a:spcBef>
              <a:spcAft>
                <a:spcPct val="0"/>
              </a:spcAft>
              <a:buFontTx/>
              <a:buChar char="-"/>
              <a:defRPr/>
            </a:pPr>
            <a:r>
              <a:rPr lang="fr-FR" altLang="fr-FR" sz="1600" dirty="0">
                <a:solidFill>
                  <a:srgbClr val="000000">
                    <a:lumMod val="85000"/>
                    <a:lumOff val="15000"/>
                  </a:srgbClr>
                </a:solidFill>
                <a:latin typeface="Arial" panose="020B0604020202020204" pitchFamily="34" charset="0"/>
                <a:cs typeface="Arial" panose="020B0604020202020204" pitchFamily="34" charset="0"/>
              </a:rPr>
              <a:t> Condition 3 : </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Vidéos + images fixes </a:t>
            </a:r>
            <a:r>
              <a:rPr lang="fr-FR" altLang="fr-FR" sz="1600" dirty="0">
                <a:solidFill>
                  <a:srgbClr val="000000">
                    <a:lumMod val="85000"/>
                    <a:lumOff val="15000"/>
                  </a:srgbClr>
                </a:solidFill>
                <a:latin typeface="Arial" panose="020B0604020202020204" pitchFamily="34" charset="0"/>
                <a:cs typeface="Arial" panose="020B0604020202020204" pitchFamily="34" charset="0"/>
              </a:rPr>
              <a:t>+ </a:t>
            </a:r>
          </a:p>
          <a:p>
            <a:pPr lvl="0" defTabSz="914400" eaLnBrk="0" fontAlgn="base" hangingPunct="0">
              <a:spcBef>
                <a:spcPct val="30000"/>
              </a:spcBef>
              <a:spcAft>
                <a:spcPct val="0"/>
              </a:spcAft>
              <a:buNone/>
              <a:defRPr/>
            </a:pPr>
            <a:r>
              <a:rPr lang="fr-FR" altLang="fr-FR" sz="1600" dirty="0">
                <a:solidFill>
                  <a:srgbClr val="000000">
                    <a:lumMod val="85000"/>
                    <a:lumOff val="15000"/>
                  </a:srgbClr>
                </a:solidFill>
                <a:latin typeface="Arial" panose="020B0604020202020204" pitchFamily="34" charset="0"/>
                <a:cs typeface="Arial" panose="020B0604020202020204" pitchFamily="34" charset="0"/>
              </a:rPr>
              <a:t>                       commentaires</a:t>
            </a:r>
          </a:p>
          <a:p>
            <a:pPr lvl="0" defTabSz="914400" eaLnBrk="0" fontAlgn="base" hangingPunct="0">
              <a:spcBef>
                <a:spcPct val="30000"/>
              </a:spcBef>
              <a:spcAft>
                <a:spcPct val="0"/>
              </a:spcAft>
              <a:buNone/>
              <a:defRPr/>
            </a:pPr>
            <a:endParaRPr lang="fr-FR" altLang="fr-FR" sz="1600" dirty="0">
              <a:solidFill>
                <a:srgbClr val="000000">
                  <a:lumMod val="85000"/>
                  <a:lumOff val="15000"/>
                </a:srgbClr>
              </a:solidFill>
              <a:latin typeface="Arial" panose="020B0604020202020204" pitchFamily="34" charset="0"/>
              <a:cs typeface="Arial" panose="020B0604020202020204" pitchFamily="34" charset="0"/>
            </a:endParaRPr>
          </a:p>
          <a:p>
            <a:pPr lvl="0" defTabSz="914400" eaLnBrk="0" fontAlgn="base" hangingPunct="0">
              <a:spcBef>
                <a:spcPts val="1200"/>
              </a:spcBef>
              <a:spcAft>
                <a:spcPct val="0"/>
              </a:spcAft>
              <a:buNone/>
              <a:defRPr/>
            </a:pPr>
            <a:r>
              <a:rPr lang="fr-FR" altLang="fr-FR" sz="1600" b="1" u="sng" dirty="0">
                <a:solidFill>
                  <a:srgbClr val="000000">
                    <a:lumMod val="85000"/>
                    <a:lumOff val="15000"/>
                  </a:srgbClr>
                </a:solidFill>
                <a:latin typeface="Arial" panose="020B0604020202020204" pitchFamily="34" charset="0"/>
                <a:cs typeface="Arial" panose="020B0604020202020204" pitchFamily="34" charset="0"/>
              </a:rPr>
              <a:t>Phase 2</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 : Restitution </a:t>
            </a:r>
            <a:r>
              <a:rPr lang="fr-FR" altLang="fr-FR" sz="1600" dirty="0">
                <a:solidFill>
                  <a:srgbClr val="000000">
                    <a:lumMod val="85000"/>
                    <a:lumOff val="15000"/>
                  </a:srgbClr>
                </a:solidFill>
                <a:latin typeface="Arial" panose="020B0604020202020204" pitchFamily="34" charset="0"/>
                <a:cs typeface="Arial" panose="020B0604020202020204" pitchFamily="34" charset="0"/>
              </a:rPr>
              <a:t>(questionnaire évaluant la compréhension et le rappel des 5 procédures)</a:t>
            </a:r>
          </a:p>
          <a:p>
            <a:pPr lvl="0" defTabSz="914400" eaLnBrk="0" fontAlgn="base" hangingPunct="0">
              <a:spcBef>
                <a:spcPts val="2400"/>
              </a:spcBef>
              <a:spcAft>
                <a:spcPct val="0"/>
              </a:spcAft>
              <a:buNone/>
              <a:defRPr/>
            </a:pPr>
            <a:r>
              <a:rPr lang="fr-FR" altLang="fr-FR" sz="1600" b="1" dirty="0">
                <a:solidFill>
                  <a:srgbClr val="000000">
                    <a:lumMod val="85000"/>
                    <a:lumOff val="15000"/>
                  </a:srgbClr>
                </a:solidFill>
                <a:latin typeface="Arial" panose="020B0604020202020204" pitchFamily="34" charset="0"/>
                <a:cs typeface="Arial" panose="020B0604020202020204" pitchFamily="34" charset="0"/>
              </a:rPr>
              <a:t>Résultats </a:t>
            </a:r>
            <a:r>
              <a:rPr lang="fr-FR" altLang="fr-FR" sz="1600" dirty="0">
                <a:solidFill>
                  <a:srgbClr val="000000">
                    <a:lumMod val="85000"/>
                    <a:lumOff val="15000"/>
                  </a:srgbClr>
                </a:solidFill>
                <a:latin typeface="Arial" panose="020B0604020202020204" pitchFamily="34" charset="0"/>
                <a:cs typeface="Arial" panose="020B0604020202020204" pitchFamily="34" charset="0"/>
              </a:rPr>
              <a:t>(Score de réponse au questionnaire) : </a:t>
            </a:r>
          </a:p>
          <a:p>
            <a:pPr lvl="0" defTabSz="914400" eaLnBrk="0" fontAlgn="base" hangingPunct="0">
              <a:spcBef>
                <a:spcPts val="2400"/>
              </a:spcBef>
              <a:spcAft>
                <a:spcPct val="0"/>
              </a:spcAft>
              <a:buNone/>
              <a:defRPr/>
            </a:pPr>
            <a:r>
              <a:rPr lang="fr-FR" altLang="fr-FR" sz="1600" b="1" dirty="0">
                <a:solidFill>
                  <a:srgbClr val="000000">
                    <a:lumMod val="85000"/>
                    <a:lumOff val="15000"/>
                  </a:srgbClr>
                </a:solidFill>
                <a:latin typeface="Arial" panose="020B0604020202020204" pitchFamily="34" charset="0"/>
                <a:cs typeface="Arial" panose="020B0604020202020204" pitchFamily="34" charset="0"/>
              </a:rPr>
              <a:t>Vidéo + images fixes </a:t>
            </a:r>
            <a:r>
              <a:rPr lang="fr-FR" altLang="fr-FR" sz="1600" dirty="0">
                <a:solidFill>
                  <a:srgbClr val="000000">
                    <a:lumMod val="85000"/>
                    <a:lumOff val="15000"/>
                  </a:srgbClr>
                </a:solidFill>
                <a:latin typeface="Arial" panose="020B0604020202020204" pitchFamily="34" charset="0"/>
                <a:cs typeface="Arial" panose="020B0604020202020204" pitchFamily="34" charset="0"/>
              </a:rPr>
              <a:t>&gt; </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Vidéo</a:t>
            </a:r>
            <a:r>
              <a:rPr lang="fr-FR" altLang="fr-FR" sz="1600" dirty="0">
                <a:solidFill>
                  <a:srgbClr val="000000">
                    <a:lumMod val="85000"/>
                    <a:lumOff val="15000"/>
                  </a:srgbClr>
                </a:solidFill>
                <a:latin typeface="Arial" panose="020B0604020202020204" pitchFamily="34" charset="0"/>
                <a:cs typeface="Arial" panose="020B0604020202020204" pitchFamily="34" charset="0"/>
              </a:rPr>
              <a:t> &gt; </a:t>
            </a:r>
            <a:r>
              <a:rPr lang="fr-FR" altLang="fr-FR" sz="1600" b="1" dirty="0">
                <a:solidFill>
                  <a:srgbClr val="000000">
                    <a:lumMod val="85000"/>
                    <a:lumOff val="15000"/>
                  </a:srgbClr>
                </a:solidFill>
                <a:latin typeface="Arial" panose="020B0604020202020204" pitchFamily="34" charset="0"/>
                <a:cs typeface="Arial" panose="020B0604020202020204" pitchFamily="34" charset="0"/>
              </a:rPr>
              <a:t>Images seules</a:t>
            </a:r>
          </a:p>
          <a:p>
            <a:pPr lvl="0" defTabSz="914400" eaLnBrk="0" fontAlgn="base" hangingPunct="0">
              <a:spcBef>
                <a:spcPts val="1200"/>
              </a:spcBef>
              <a:spcAft>
                <a:spcPct val="0"/>
              </a:spcAft>
              <a:buNone/>
              <a:defRPr/>
            </a:pPr>
            <a:endParaRPr lang="fr-FR" altLang="fr-FR" sz="1600" dirty="0">
              <a:solidFill>
                <a:srgbClr val="000000">
                  <a:lumMod val="85000"/>
                  <a:lumOff val="1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875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223" y="0"/>
            <a:ext cx="9144000" cy="693144"/>
          </a:xfrm>
        </p:spPr>
        <p:txBody>
          <a:bodyPr>
            <a:noAutofit/>
          </a:bodyPr>
          <a:lstStyle/>
          <a:p>
            <a:r>
              <a:rPr lang="fr-FR" sz="2400" b="1" dirty="0" err="1">
                <a:latin typeface="+mn-lt"/>
              </a:rPr>
              <a:t>GIFs</a:t>
            </a:r>
            <a:r>
              <a:rPr lang="fr-FR" sz="2400" b="1" dirty="0">
                <a:latin typeface="+mn-lt"/>
              </a:rPr>
              <a:t> animés procéduraux : effet du rythme </a:t>
            </a:r>
            <a:br>
              <a:rPr lang="fr-FR" sz="2400" b="1" dirty="0">
                <a:latin typeface="+mn-lt"/>
              </a:rPr>
            </a:br>
            <a:r>
              <a:rPr lang="fr-FR" sz="1800" dirty="0">
                <a:solidFill>
                  <a:srgbClr val="0070C0"/>
                </a:solidFill>
                <a:latin typeface="+mn-lt"/>
              </a:rPr>
              <a:t>(Heurley, Guéant, </a:t>
            </a:r>
            <a:r>
              <a:rPr lang="fr-FR" sz="1800" dirty="0" err="1">
                <a:solidFill>
                  <a:srgbClr val="0070C0"/>
                </a:solidFill>
                <a:latin typeface="+mn-lt"/>
              </a:rPr>
              <a:t>Quaglino</a:t>
            </a:r>
            <a:r>
              <a:rPr lang="fr-FR" sz="1800" dirty="0">
                <a:solidFill>
                  <a:srgbClr val="0070C0"/>
                </a:solidFill>
                <a:latin typeface="+mn-lt"/>
              </a:rPr>
              <a:t> &amp; </a:t>
            </a:r>
            <a:r>
              <a:rPr lang="fr-FR" sz="1800" dirty="0" err="1">
                <a:solidFill>
                  <a:srgbClr val="0070C0"/>
                </a:solidFill>
                <a:latin typeface="+mn-lt"/>
              </a:rPr>
              <a:t>Hainselin</a:t>
            </a:r>
            <a:r>
              <a:rPr lang="fr-FR" sz="1800" dirty="0">
                <a:solidFill>
                  <a:srgbClr val="0070C0"/>
                </a:solidFill>
                <a:latin typeface="+mn-lt"/>
              </a:rPr>
              <a:t>, 2015)</a:t>
            </a:r>
          </a:p>
        </p:txBody>
      </p:sp>
      <p:sp>
        <p:nvSpPr>
          <p:cNvPr id="6" name="Sous-titre 2"/>
          <p:cNvSpPr txBox="1">
            <a:spLocks/>
          </p:cNvSpPr>
          <p:nvPr/>
        </p:nvSpPr>
        <p:spPr>
          <a:xfrm>
            <a:off x="71223" y="985444"/>
            <a:ext cx="4024853" cy="3989288"/>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800" b="1" dirty="0">
                <a:solidFill>
                  <a:srgbClr val="4472C4">
                    <a:lumMod val="75000"/>
                  </a:srgbClr>
                </a:solidFill>
              </a:rPr>
              <a:t>Objectifs : </a:t>
            </a:r>
          </a:p>
          <a:p>
            <a:pPr marL="257175" indent="-257175" algn="l">
              <a:buFont typeface="Arial" panose="020B0604020202020204" pitchFamily="34" charset="0"/>
              <a:buChar char="•"/>
            </a:pPr>
            <a:r>
              <a:rPr lang="fr-FR" sz="1800" dirty="0">
                <a:solidFill>
                  <a:prstClr val="black">
                    <a:lumMod val="75000"/>
                    <a:lumOff val="25000"/>
                  </a:prstClr>
                </a:solidFill>
              </a:rPr>
              <a:t>Étudier l’exécution de nœuds à partir d’animations non interactives (</a:t>
            </a:r>
            <a:r>
              <a:rPr lang="fr-FR" sz="1800" dirty="0" err="1">
                <a:solidFill>
                  <a:prstClr val="black">
                    <a:lumMod val="75000"/>
                    <a:lumOff val="25000"/>
                  </a:prstClr>
                </a:solidFill>
              </a:rPr>
              <a:t>GIFs</a:t>
            </a:r>
            <a:r>
              <a:rPr lang="fr-FR" sz="1800" dirty="0">
                <a:solidFill>
                  <a:prstClr val="black">
                    <a:lumMod val="75000"/>
                    <a:lumOff val="25000"/>
                  </a:prstClr>
                </a:solidFill>
              </a:rPr>
              <a:t>) chez des adultes jeunes (M = 21.8 ans) et âgés (M = 66.4 ans).</a:t>
            </a:r>
          </a:p>
          <a:p>
            <a:pPr marL="257175" indent="-257175" algn="l">
              <a:buFont typeface="Arial" panose="020B0604020202020204" pitchFamily="34" charset="0"/>
              <a:buChar char="•"/>
            </a:pPr>
            <a:r>
              <a:rPr lang="fr-FR" sz="1800" dirty="0">
                <a:solidFill>
                  <a:prstClr val="black">
                    <a:lumMod val="75000"/>
                    <a:lumOff val="25000"/>
                  </a:prstClr>
                </a:solidFill>
              </a:rPr>
              <a:t>Déterminer si un rythme adapté aux utilisateurs améliore les performances d’exécution</a:t>
            </a:r>
          </a:p>
          <a:p>
            <a:pPr algn="l"/>
            <a:r>
              <a:rPr lang="fr-FR" sz="1800" b="1" dirty="0">
                <a:solidFill>
                  <a:srgbClr val="4472C4">
                    <a:lumMod val="75000"/>
                  </a:srgbClr>
                </a:solidFill>
              </a:rPr>
              <a:t>Hypothèse :</a:t>
            </a:r>
            <a:r>
              <a:rPr lang="fr-FR" sz="1800" b="1" dirty="0">
                <a:solidFill>
                  <a:srgbClr val="002060"/>
                </a:solidFill>
              </a:rPr>
              <a:t> </a:t>
            </a:r>
          </a:p>
          <a:p>
            <a:pPr algn="l"/>
            <a:r>
              <a:rPr lang="fr-FR" sz="1800" dirty="0">
                <a:solidFill>
                  <a:prstClr val="black">
                    <a:lumMod val="75000"/>
                    <a:lumOff val="25000"/>
                  </a:prstClr>
                </a:solidFill>
              </a:rPr>
              <a:t>L’acquisition d’habiletés motrices à partir d’animations procédurales devrait être facilitée lorsque le rythme de présentation des images est adapté à la vitesse de traitement des apprenants. </a:t>
            </a:r>
          </a:p>
        </p:txBody>
      </p:sp>
      <p:sp>
        <p:nvSpPr>
          <p:cNvPr id="7" name="Rectangle 6"/>
          <p:cNvSpPr/>
          <p:nvPr/>
        </p:nvSpPr>
        <p:spPr>
          <a:xfrm>
            <a:off x="4452731" y="3035221"/>
            <a:ext cx="4423639" cy="923330"/>
          </a:xfrm>
          <a:prstGeom prst="rect">
            <a:avLst/>
          </a:prstGeom>
        </p:spPr>
        <p:txBody>
          <a:bodyPr wrap="square">
            <a:spAutoFit/>
          </a:bodyPr>
          <a:lstStyle/>
          <a:p>
            <a:pPr defTabSz="685800"/>
            <a:r>
              <a:rPr lang="fr-FR" sz="1350" dirty="0">
                <a:solidFill>
                  <a:prstClr val="black"/>
                </a:solidFill>
                <a:ea typeface="Calibri" panose="020F0502020204030204" pitchFamily="34" charset="0"/>
                <a:cs typeface="Times New Roman" panose="02020603050405020304" pitchFamily="18" charset="0"/>
              </a:rPr>
              <a:t>12 juges (6 jeunes et 6 âgés) : jugement</a:t>
            </a:r>
          </a:p>
          <a:p>
            <a:pPr defTabSz="685800"/>
            <a:r>
              <a:rPr lang="fr-FR" sz="1350" dirty="0">
                <a:solidFill>
                  <a:prstClr val="black"/>
                </a:solidFill>
                <a:ea typeface="Calibri" panose="020F0502020204030204" pitchFamily="34" charset="0"/>
                <a:cs typeface="Times New Roman" panose="02020603050405020304" pitchFamily="18" charset="0"/>
              </a:rPr>
              <a:t>     1 = superflue, </a:t>
            </a:r>
          </a:p>
          <a:p>
            <a:pPr defTabSz="685800"/>
            <a:r>
              <a:rPr lang="fr-FR" sz="1350" dirty="0">
                <a:solidFill>
                  <a:prstClr val="black"/>
                </a:solidFill>
                <a:ea typeface="Calibri" panose="020F0502020204030204" pitchFamily="34" charset="0"/>
                <a:cs typeface="Times New Roman" panose="02020603050405020304" pitchFamily="18" charset="0"/>
              </a:rPr>
              <a:t>     2 = utile mais non indispensable, </a:t>
            </a:r>
          </a:p>
          <a:p>
            <a:pPr defTabSz="685800"/>
            <a:r>
              <a:rPr lang="fr-FR" sz="1350" dirty="0">
                <a:solidFill>
                  <a:prstClr val="black"/>
                </a:solidFill>
                <a:ea typeface="Calibri" panose="020F0502020204030204" pitchFamily="34" charset="0"/>
                <a:cs typeface="Times New Roman" panose="02020603050405020304" pitchFamily="18" charset="0"/>
              </a:rPr>
              <a:t>     3 = indispensable.</a:t>
            </a:r>
            <a:endParaRPr lang="fr-FR" sz="1350" dirty="0">
              <a:solidFill>
                <a:prstClr val="black"/>
              </a:solidFill>
            </a:endParaRPr>
          </a:p>
        </p:txBody>
      </p:sp>
      <p:pic>
        <p:nvPicPr>
          <p:cNvPr id="12" name="Image 11"/>
          <p:cNvPicPr/>
          <p:nvPr/>
        </p:nvPicPr>
        <p:blipFill rotWithShape="1">
          <a:blip r:embed="rId3"/>
          <a:srcRect l="33882" t="56666" r="43872" b="31310"/>
          <a:stretch/>
        </p:blipFill>
        <p:spPr bwMode="auto">
          <a:xfrm>
            <a:off x="4432434" y="1821407"/>
            <a:ext cx="4187458" cy="1244246"/>
          </a:xfrm>
          <a:prstGeom prst="rect">
            <a:avLst/>
          </a:prstGeom>
          <a:ln>
            <a:noFill/>
          </a:ln>
          <a:extLst>
            <a:ext uri="{53640926-AAD7-44D8-BBD7-CCE9431645EC}">
              <a14:shadowObscured xmlns:a14="http://schemas.microsoft.com/office/drawing/2010/main"/>
            </a:ext>
          </a:extLst>
        </p:spPr>
      </p:pic>
      <p:sp>
        <p:nvSpPr>
          <p:cNvPr id="14" name="Rectangle 13"/>
          <p:cNvSpPr/>
          <p:nvPr/>
        </p:nvSpPr>
        <p:spPr>
          <a:xfrm>
            <a:off x="4290403" y="4093607"/>
            <a:ext cx="4471520" cy="646331"/>
          </a:xfrm>
          <a:prstGeom prst="rect">
            <a:avLst/>
          </a:prstGeom>
        </p:spPr>
        <p:txBody>
          <a:bodyPr wrap="square">
            <a:spAutoFit/>
          </a:bodyPr>
          <a:lstStyle/>
          <a:p>
            <a:pPr defTabSz="685800"/>
            <a:r>
              <a:rPr lang="fr-FR" b="1" dirty="0">
                <a:solidFill>
                  <a:prstClr val="black">
                    <a:lumMod val="85000"/>
                    <a:lumOff val="15000"/>
                  </a:prstClr>
                </a:solidFill>
                <a:ea typeface="Calibri" panose="020F0502020204030204" pitchFamily="34" charset="0"/>
                <a:cs typeface="Times New Roman" panose="02020603050405020304" pitchFamily="18" charset="0"/>
              </a:rPr>
              <a:t>Pondération de la durée de présentation des images en fonction du score d’importance  :</a:t>
            </a:r>
            <a:endParaRPr lang="fr-FR" b="1" dirty="0">
              <a:solidFill>
                <a:prstClr val="black">
                  <a:lumMod val="85000"/>
                  <a:lumOff val="15000"/>
                </a:prstClr>
              </a:solidFill>
            </a:endParaRPr>
          </a:p>
        </p:txBody>
      </p:sp>
      <p:sp>
        <p:nvSpPr>
          <p:cNvPr id="5" name="Espace réservé du numéro de diapositive 4"/>
          <p:cNvSpPr>
            <a:spLocks noGrp="1"/>
          </p:cNvSpPr>
          <p:nvPr>
            <p:ph type="sldNum" sz="quarter" idx="12"/>
          </p:nvPr>
        </p:nvSpPr>
        <p:spPr>
          <a:xfrm>
            <a:off x="7354524" y="4769349"/>
            <a:ext cx="332185" cy="205383"/>
          </a:xfrm>
        </p:spPr>
        <p:txBody>
          <a:bodyPr/>
          <a:lstStyle/>
          <a:p>
            <a:pPr algn="ctr"/>
            <a:fld id="{014A64C3-5541-404F-A4F7-EDE316669FB4}" type="slidenum">
              <a:rPr lang="fr-FR" sz="788" b="1">
                <a:solidFill>
                  <a:prstClr val="black">
                    <a:lumMod val="75000"/>
                    <a:lumOff val="25000"/>
                  </a:prstClr>
                </a:solidFill>
              </a:rPr>
              <a:pPr algn="ctr"/>
              <a:t>41</a:t>
            </a:fld>
            <a:r>
              <a:rPr lang="fr-FR" sz="788" b="1" dirty="0">
                <a:solidFill>
                  <a:prstClr val="black">
                    <a:lumMod val="75000"/>
                    <a:lumOff val="25000"/>
                  </a:prstClr>
                </a:solidFill>
              </a:rPr>
              <a:t> </a:t>
            </a:r>
          </a:p>
        </p:txBody>
      </p:sp>
      <p:sp>
        <p:nvSpPr>
          <p:cNvPr id="15" name="Sous-titre 2"/>
          <p:cNvSpPr txBox="1">
            <a:spLocks/>
          </p:cNvSpPr>
          <p:nvPr/>
        </p:nvSpPr>
        <p:spPr>
          <a:xfrm>
            <a:off x="3992060" y="985444"/>
            <a:ext cx="5223163" cy="611549"/>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800" b="1" dirty="0">
                <a:solidFill>
                  <a:srgbClr val="4472C4">
                    <a:lumMod val="75000"/>
                  </a:srgbClr>
                </a:solidFill>
              </a:rPr>
              <a:t>Phase 1 :  </a:t>
            </a:r>
            <a:r>
              <a:rPr lang="fr-FR" sz="1800" dirty="0">
                <a:solidFill>
                  <a:prstClr val="black">
                    <a:lumMod val="75000"/>
                    <a:lumOff val="25000"/>
                  </a:prstClr>
                </a:solidFill>
              </a:rPr>
              <a:t>Constitution de 3 types de </a:t>
            </a:r>
            <a:r>
              <a:rPr lang="fr-FR" sz="1800" dirty="0" err="1">
                <a:solidFill>
                  <a:prstClr val="black">
                    <a:lumMod val="75000"/>
                    <a:lumOff val="25000"/>
                  </a:prstClr>
                </a:solidFill>
              </a:rPr>
              <a:t>GIFs</a:t>
            </a:r>
            <a:r>
              <a:rPr lang="fr-FR" sz="1800" dirty="0">
                <a:solidFill>
                  <a:prstClr val="black">
                    <a:lumMod val="75000"/>
                    <a:lumOff val="25000"/>
                  </a:prstClr>
                </a:solidFill>
              </a:rPr>
              <a:t> </a:t>
            </a:r>
          </a:p>
          <a:p>
            <a:pPr algn="l">
              <a:spcBef>
                <a:spcPts val="0"/>
              </a:spcBef>
            </a:pPr>
            <a:r>
              <a:rPr lang="fr-FR" sz="1800" dirty="0">
                <a:solidFill>
                  <a:prstClr val="black">
                    <a:lumMod val="75000"/>
                    <a:lumOff val="25000"/>
                  </a:prstClr>
                </a:solidFill>
              </a:rPr>
              <a:t>                  (rythme « constant », « jeune », « âgé »)</a:t>
            </a:r>
          </a:p>
          <a:p>
            <a:pPr algn="l"/>
            <a:endParaRPr lang="fr-FR" sz="1800" dirty="0">
              <a:solidFill>
                <a:prstClr val="black">
                  <a:lumMod val="75000"/>
                  <a:lumOff val="25000"/>
                </a:prstClr>
              </a:solidFill>
            </a:endParaRPr>
          </a:p>
          <a:p>
            <a:pPr algn="l"/>
            <a:endParaRPr lang="fr-FR" sz="1800" dirty="0">
              <a:solidFill>
                <a:prstClr val="black"/>
              </a:solidFill>
            </a:endParaRPr>
          </a:p>
          <a:p>
            <a:pPr algn="l"/>
            <a:endParaRPr lang="fr-FR" sz="1800" dirty="0">
              <a:solidFill>
                <a:prstClr val="black">
                  <a:lumMod val="75000"/>
                  <a:lumOff val="25000"/>
                </a:prstClr>
              </a:solidFill>
            </a:endParaRPr>
          </a:p>
        </p:txBody>
      </p:sp>
    </p:spTree>
    <p:extLst>
      <p:ext uri="{BB962C8B-B14F-4D97-AF65-F5344CB8AC3E}">
        <p14:creationId xmlns:p14="http://schemas.microsoft.com/office/powerpoint/2010/main" val="1968651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176238" y="862298"/>
            <a:ext cx="8181143" cy="666071"/>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800" b="1" dirty="0">
                <a:solidFill>
                  <a:srgbClr val="4472C4">
                    <a:lumMod val="75000"/>
                  </a:srgbClr>
                </a:solidFill>
              </a:rPr>
              <a:t>Phase 2 :  </a:t>
            </a:r>
            <a:r>
              <a:rPr lang="fr-FR" sz="1800" dirty="0">
                <a:solidFill>
                  <a:prstClr val="black"/>
                </a:solidFill>
              </a:rPr>
              <a:t>chaque participant devait réaliser trois nœuds à partir de 3 </a:t>
            </a:r>
            <a:r>
              <a:rPr lang="fr-FR" sz="1800" dirty="0" err="1">
                <a:solidFill>
                  <a:prstClr val="black"/>
                </a:solidFill>
              </a:rPr>
              <a:t>GIFs</a:t>
            </a:r>
            <a:endParaRPr lang="fr-FR" sz="1800" dirty="0">
              <a:solidFill>
                <a:prstClr val="black"/>
              </a:solidFill>
            </a:endParaRPr>
          </a:p>
          <a:p>
            <a:pPr algn="l"/>
            <a:r>
              <a:rPr lang="fr-FR" sz="1800" b="1" dirty="0">
                <a:solidFill>
                  <a:prstClr val="black"/>
                </a:solidFill>
              </a:rPr>
              <a:t>VD = </a:t>
            </a:r>
            <a:r>
              <a:rPr lang="fr-FR" sz="1800" dirty="0">
                <a:solidFill>
                  <a:prstClr val="black"/>
                </a:solidFill>
              </a:rPr>
              <a:t>nombre de visualisations nécessaires pour réussir le nœud parfaitement</a:t>
            </a:r>
          </a:p>
        </p:txBody>
      </p:sp>
      <p:sp>
        <p:nvSpPr>
          <p:cNvPr id="5" name="Espace réservé du numéro de diapositive 4"/>
          <p:cNvSpPr>
            <a:spLocks noGrp="1"/>
          </p:cNvSpPr>
          <p:nvPr>
            <p:ph type="sldNum" sz="quarter" idx="12"/>
          </p:nvPr>
        </p:nvSpPr>
        <p:spPr>
          <a:xfrm>
            <a:off x="8025196" y="4784505"/>
            <a:ext cx="332185" cy="205383"/>
          </a:xfrm>
        </p:spPr>
        <p:txBody>
          <a:bodyPr/>
          <a:lstStyle/>
          <a:p>
            <a:pPr algn="ctr"/>
            <a:fld id="{014A64C3-5541-404F-A4F7-EDE316669FB4}" type="slidenum">
              <a:rPr lang="fr-FR" sz="788" b="1">
                <a:solidFill>
                  <a:prstClr val="black">
                    <a:lumMod val="75000"/>
                    <a:lumOff val="25000"/>
                  </a:prstClr>
                </a:solidFill>
              </a:rPr>
              <a:pPr algn="ctr"/>
              <a:t>42</a:t>
            </a:fld>
            <a:r>
              <a:rPr lang="fr-FR" sz="788" b="1" dirty="0">
                <a:solidFill>
                  <a:prstClr val="black">
                    <a:lumMod val="75000"/>
                    <a:lumOff val="25000"/>
                  </a:prstClr>
                </a:solidFill>
              </a:rPr>
              <a:t> </a:t>
            </a:r>
          </a:p>
        </p:txBody>
      </p:sp>
      <p:sp>
        <p:nvSpPr>
          <p:cNvPr id="3" name="Rectangle 2"/>
          <p:cNvSpPr/>
          <p:nvPr/>
        </p:nvSpPr>
        <p:spPr>
          <a:xfrm>
            <a:off x="6909868" y="1647661"/>
            <a:ext cx="336551" cy="36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endParaRPr>
          </a:p>
        </p:txBody>
      </p:sp>
      <p:sp>
        <p:nvSpPr>
          <p:cNvPr id="10" name="Rectangle 9"/>
          <p:cNvSpPr/>
          <p:nvPr/>
        </p:nvSpPr>
        <p:spPr>
          <a:xfrm>
            <a:off x="7803388" y="1744981"/>
            <a:ext cx="624104" cy="36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endParaRPr>
          </a:p>
        </p:txBody>
      </p:sp>
      <p:pic>
        <p:nvPicPr>
          <p:cNvPr id="14" name="Picture 3" descr="noeud alpinisme 3_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254" y="1747339"/>
            <a:ext cx="2085975" cy="156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noeud alpinisme 3_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385" y="1747339"/>
            <a:ext cx="2085975" cy="156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noeud alpinisme 3_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517" y="1744981"/>
            <a:ext cx="2085975" cy="156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573109" y="4500911"/>
            <a:ext cx="947439" cy="553998"/>
          </a:xfrm>
          <a:prstGeom prst="rect">
            <a:avLst/>
          </a:prstGeom>
        </p:spPr>
        <p:txBody>
          <a:bodyPr wrap="none">
            <a:spAutoFit/>
          </a:bodyPr>
          <a:lstStyle/>
          <a:p>
            <a:pPr algn="ctr" defTabSz="685800"/>
            <a:r>
              <a:rPr lang="fr-FR" sz="1500" dirty="0">
                <a:solidFill>
                  <a:prstClr val="black">
                    <a:lumMod val="85000"/>
                    <a:lumOff val="15000"/>
                  </a:prstClr>
                </a:solidFill>
                <a:ea typeface="Calibri" panose="020F0502020204030204" pitchFamily="34" charset="0"/>
                <a:cs typeface="Times New Roman" panose="02020603050405020304" pitchFamily="18" charset="0"/>
              </a:rPr>
              <a:t>Exécution</a:t>
            </a:r>
          </a:p>
          <a:p>
            <a:pPr algn="ctr" defTabSz="685800"/>
            <a:r>
              <a:rPr lang="fr-FR" sz="1500" dirty="0">
                <a:solidFill>
                  <a:prstClr val="black">
                    <a:lumMod val="85000"/>
                    <a:lumOff val="15000"/>
                  </a:prstClr>
                </a:solidFill>
                <a:cs typeface="Times New Roman" panose="02020603050405020304" pitchFamily="18" charset="0"/>
              </a:rPr>
              <a:t>correcte</a:t>
            </a:r>
            <a:endParaRPr lang="fr-FR" sz="1500" dirty="0">
              <a:solidFill>
                <a:prstClr val="black">
                  <a:lumMod val="85000"/>
                  <a:lumOff val="15000"/>
                </a:prstClr>
              </a:solidFill>
            </a:endParaRPr>
          </a:p>
        </p:txBody>
      </p:sp>
      <p:grpSp>
        <p:nvGrpSpPr>
          <p:cNvPr id="29" name="Groupe 28"/>
          <p:cNvGrpSpPr/>
          <p:nvPr/>
        </p:nvGrpSpPr>
        <p:grpSpPr>
          <a:xfrm>
            <a:off x="2286363" y="3436405"/>
            <a:ext cx="1422678" cy="933454"/>
            <a:chOff x="962629" y="4925328"/>
            <a:chExt cx="1043805" cy="649376"/>
          </a:xfrm>
        </p:grpSpPr>
        <p:sp>
          <p:nvSpPr>
            <p:cNvPr id="8" name="Flèche en arc 7"/>
            <p:cNvSpPr/>
            <p:nvPr/>
          </p:nvSpPr>
          <p:spPr>
            <a:xfrm rot="5400000">
              <a:off x="1244729" y="4800074"/>
              <a:ext cx="636451" cy="886959"/>
            </a:xfrm>
            <a:prstGeom prst="circularArrow">
              <a:avLst>
                <a:gd name="adj1" fmla="val 12500"/>
                <a:gd name="adj2" fmla="val 1142319"/>
                <a:gd name="adj3" fmla="val 20457681"/>
                <a:gd name="adj4" fmla="val 1056646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sp>
          <p:nvSpPr>
            <p:cNvPr id="25" name="Flèche en arc 24"/>
            <p:cNvSpPr/>
            <p:nvPr/>
          </p:nvSpPr>
          <p:spPr>
            <a:xfrm rot="16200000">
              <a:off x="1087883" y="4812999"/>
              <a:ext cx="636451" cy="88695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grpSp>
      <p:sp>
        <p:nvSpPr>
          <p:cNvPr id="31" name="Rectangle 30"/>
          <p:cNvSpPr/>
          <p:nvPr/>
        </p:nvSpPr>
        <p:spPr>
          <a:xfrm>
            <a:off x="4711901" y="4500912"/>
            <a:ext cx="947439" cy="553998"/>
          </a:xfrm>
          <a:prstGeom prst="rect">
            <a:avLst/>
          </a:prstGeom>
        </p:spPr>
        <p:txBody>
          <a:bodyPr wrap="none">
            <a:spAutoFit/>
          </a:bodyPr>
          <a:lstStyle/>
          <a:p>
            <a:pPr algn="ctr" defTabSz="685800"/>
            <a:r>
              <a:rPr lang="fr-FR" sz="1500" dirty="0">
                <a:solidFill>
                  <a:prstClr val="black">
                    <a:lumMod val="85000"/>
                    <a:lumOff val="15000"/>
                  </a:prstClr>
                </a:solidFill>
                <a:ea typeface="Calibri" panose="020F0502020204030204" pitchFamily="34" charset="0"/>
                <a:cs typeface="Times New Roman" panose="02020603050405020304" pitchFamily="18" charset="0"/>
              </a:rPr>
              <a:t>Exécution</a:t>
            </a:r>
          </a:p>
          <a:p>
            <a:pPr algn="ctr" defTabSz="685800"/>
            <a:r>
              <a:rPr lang="fr-FR" sz="1500" dirty="0">
                <a:solidFill>
                  <a:prstClr val="black">
                    <a:lumMod val="85000"/>
                    <a:lumOff val="15000"/>
                  </a:prstClr>
                </a:solidFill>
                <a:cs typeface="Times New Roman" panose="02020603050405020304" pitchFamily="18" charset="0"/>
              </a:rPr>
              <a:t>correcte</a:t>
            </a:r>
            <a:endParaRPr lang="fr-FR" sz="1500" dirty="0">
              <a:solidFill>
                <a:prstClr val="black">
                  <a:lumMod val="85000"/>
                  <a:lumOff val="15000"/>
                </a:prstClr>
              </a:solidFill>
            </a:endParaRPr>
          </a:p>
        </p:txBody>
      </p:sp>
      <p:grpSp>
        <p:nvGrpSpPr>
          <p:cNvPr id="32" name="Groupe 31"/>
          <p:cNvGrpSpPr/>
          <p:nvPr/>
        </p:nvGrpSpPr>
        <p:grpSpPr>
          <a:xfrm>
            <a:off x="4425156" y="3436406"/>
            <a:ext cx="1422678" cy="933454"/>
            <a:chOff x="962629" y="4925328"/>
            <a:chExt cx="1043805" cy="649376"/>
          </a:xfrm>
        </p:grpSpPr>
        <p:sp>
          <p:nvSpPr>
            <p:cNvPr id="33" name="Flèche en arc 32"/>
            <p:cNvSpPr/>
            <p:nvPr/>
          </p:nvSpPr>
          <p:spPr>
            <a:xfrm rot="5400000">
              <a:off x="1244729" y="4800074"/>
              <a:ext cx="636451" cy="886959"/>
            </a:xfrm>
            <a:prstGeom prst="circularArrow">
              <a:avLst>
                <a:gd name="adj1" fmla="val 12500"/>
                <a:gd name="adj2" fmla="val 1142319"/>
                <a:gd name="adj3" fmla="val 20457681"/>
                <a:gd name="adj4" fmla="val 1056646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sp>
          <p:nvSpPr>
            <p:cNvPr id="34" name="Flèche en arc 33"/>
            <p:cNvSpPr/>
            <p:nvPr/>
          </p:nvSpPr>
          <p:spPr>
            <a:xfrm rot="16200000">
              <a:off x="1087883" y="4812999"/>
              <a:ext cx="636451" cy="88695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grpSp>
      <p:sp>
        <p:nvSpPr>
          <p:cNvPr id="35" name="Rectangle 34"/>
          <p:cNvSpPr/>
          <p:nvPr/>
        </p:nvSpPr>
        <p:spPr>
          <a:xfrm>
            <a:off x="6905032" y="4500912"/>
            <a:ext cx="947439" cy="553998"/>
          </a:xfrm>
          <a:prstGeom prst="rect">
            <a:avLst/>
          </a:prstGeom>
        </p:spPr>
        <p:txBody>
          <a:bodyPr wrap="none">
            <a:spAutoFit/>
          </a:bodyPr>
          <a:lstStyle/>
          <a:p>
            <a:pPr algn="ctr" defTabSz="685800"/>
            <a:r>
              <a:rPr lang="fr-FR" sz="1500" dirty="0">
                <a:solidFill>
                  <a:prstClr val="black">
                    <a:lumMod val="85000"/>
                    <a:lumOff val="15000"/>
                  </a:prstClr>
                </a:solidFill>
                <a:ea typeface="Calibri" panose="020F0502020204030204" pitchFamily="34" charset="0"/>
                <a:cs typeface="Times New Roman" panose="02020603050405020304" pitchFamily="18" charset="0"/>
              </a:rPr>
              <a:t>Exécution</a:t>
            </a:r>
          </a:p>
          <a:p>
            <a:pPr algn="ctr" defTabSz="685800"/>
            <a:r>
              <a:rPr lang="fr-FR" sz="1500" dirty="0">
                <a:solidFill>
                  <a:prstClr val="black">
                    <a:lumMod val="85000"/>
                    <a:lumOff val="15000"/>
                  </a:prstClr>
                </a:solidFill>
                <a:cs typeface="Times New Roman" panose="02020603050405020304" pitchFamily="18" charset="0"/>
              </a:rPr>
              <a:t>correcte</a:t>
            </a:r>
            <a:endParaRPr lang="fr-FR" sz="1500" dirty="0">
              <a:solidFill>
                <a:prstClr val="black">
                  <a:lumMod val="85000"/>
                  <a:lumOff val="15000"/>
                </a:prstClr>
              </a:solidFill>
            </a:endParaRPr>
          </a:p>
        </p:txBody>
      </p:sp>
      <p:grpSp>
        <p:nvGrpSpPr>
          <p:cNvPr id="36" name="Groupe 35"/>
          <p:cNvGrpSpPr/>
          <p:nvPr/>
        </p:nvGrpSpPr>
        <p:grpSpPr>
          <a:xfrm>
            <a:off x="6618287" y="3436406"/>
            <a:ext cx="1422678" cy="933454"/>
            <a:chOff x="962629" y="4925328"/>
            <a:chExt cx="1043805" cy="649376"/>
          </a:xfrm>
        </p:grpSpPr>
        <p:sp>
          <p:nvSpPr>
            <p:cNvPr id="37" name="Flèche en arc 36"/>
            <p:cNvSpPr/>
            <p:nvPr/>
          </p:nvSpPr>
          <p:spPr>
            <a:xfrm rot="5400000">
              <a:off x="1244729" y="4800074"/>
              <a:ext cx="636451" cy="886959"/>
            </a:xfrm>
            <a:prstGeom prst="circularArrow">
              <a:avLst>
                <a:gd name="adj1" fmla="val 12500"/>
                <a:gd name="adj2" fmla="val 1142319"/>
                <a:gd name="adj3" fmla="val 20457681"/>
                <a:gd name="adj4" fmla="val 1056646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sp>
          <p:nvSpPr>
            <p:cNvPr id="38" name="Flèche en arc 37"/>
            <p:cNvSpPr/>
            <p:nvPr/>
          </p:nvSpPr>
          <p:spPr>
            <a:xfrm rot="16200000">
              <a:off x="1087883" y="4812999"/>
              <a:ext cx="636451" cy="88695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endParaRPr>
            </a:p>
          </p:txBody>
        </p:sp>
      </p:grpSp>
      <p:sp>
        <p:nvSpPr>
          <p:cNvPr id="17" name="Rectangle 16"/>
          <p:cNvSpPr/>
          <p:nvPr/>
        </p:nvSpPr>
        <p:spPr>
          <a:xfrm>
            <a:off x="2247247" y="1715147"/>
            <a:ext cx="1503489" cy="323165"/>
          </a:xfrm>
          <a:prstGeom prst="rect">
            <a:avLst/>
          </a:prstGeom>
        </p:spPr>
        <p:txBody>
          <a:bodyPr wrap="none">
            <a:spAutoFit/>
          </a:bodyPr>
          <a:lstStyle/>
          <a:p>
            <a:pPr defTabSz="685800"/>
            <a:r>
              <a:rPr lang="fr-FR" sz="1500" dirty="0">
                <a:solidFill>
                  <a:prstClr val="white"/>
                </a:solidFill>
                <a:ea typeface="Calibri" panose="020F0502020204030204" pitchFamily="34" charset="0"/>
                <a:cs typeface="Times New Roman" panose="02020603050405020304" pitchFamily="18" charset="0"/>
              </a:rPr>
              <a:t>Rythme constant</a:t>
            </a:r>
            <a:endParaRPr lang="fr-FR" sz="1500" dirty="0">
              <a:solidFill>
                <a:prstClr val="white"/>
              </a:solidFill>
            </a:endParaRPr>
          </a:p>
        </p:txBody>
      </p:sp>
      <p:sp>
        <p:nvSpPr>
          <p:cNvPr id="18" name="Rectangle 17"/>
          <p:cNvSpPr/>
          <p:nvPr/>
        </p:nvSpPr>
        <p:spPr>
          <a:xfrm>
            <a:off x="4570367" y="1715147"/>
            <a:ext cx="1107483" cy="323165"/>
          </a:xfrm>
          <a:prstGeom prst="rect">
            <a:avLst/>
          </a:prstGeom>
        </p:spPr>
        <p:txBody>
          <a:bodyPr wrap="none">
            <a:spAutoFit/>
          </a:bodyPr>
          <a:lstStyle/>
          <a:p>
            <a:pPr defTabSz="685800"/>
            <a:r>
              <a:rPr lang="fr-FR" sz="1500" dirty="0">
                <a:solidFill>
                  <a:prstClr val="white"/>
                </a:solidFill>
                <a:ea typeface="Calibri" panose="020F0502020204030204" pitchFamily="34" charset="0"/>
                <a:cs typeface="Times New Roman" panose="02020603050405020304" pitchFamily="18" charset="0"/>
              </a:rPr>
              <a:t>Rythme âgé</a:t>
            </a:r>
            <a:endParaRPr lang="fr-FR" sz="1500" dirty="0">
              <a:solidFill>
                <a:prstClr val="white"/>
              </a:solidFill>
            </a:endParaRPr>
          </a:p>
        </p:txBody>
      </p:sp>
      <p:sp>
        <p:nvSpPr>
          <p:cNvPr id="19" name="Rectangle 18"/>
          <p:cNvSpPr/>
          <p:nvPr/>
        </p:nvSpPr>
        <p:spPr>
          <a:xfrm>
            <a:off x="6690693" y="1715147"/>
            <a:ext cx="1272592" cy="323165"/>
          </a:xfrm>
          <a:prstGeom prst="rect">
            <a:avLst/>
          </a:prstGeom>
        </p:spPr>
        <p:txBody>
          <a:bodyPr wrap="none">
            <a:spAutoFit/>
          </a:bodyPr>
          <a:lstStyle/>
          <a:p>
            <a:pPr defTabSz="685800"/>
            <a:r>
              <a:rPr lang="fr-FR" sz="1500" dirty="0">
                <a:solidFill>
                  <a:prstClr val="white"/>
                </a:solidFill>
                <a:ea typeface="Calibri" panose="020F0502020204030204" pitchFamily="34" charset="0"/>
                <a:cs typeface="Times New Roman" panose="02020603050405020304" pitchFamily="18" charset="0"/>
              </a:rPr>
              <a:t>Rythme jeune</a:t>
            </a:r>
            <a:endParaRPr lang="fr-FR" sz="1500" dirty="0">
              <a:solidFill>
                <a:prstClr val="white"/>
              </a:solidFill>
            </a:endParaRPr>
          </a:p>
        </p:txBody>
      </p:sp>
      <p:sp>
        <p:nvSpPr>
          <p:cNvPr id="27" name="Titre 1"/>
          <p:cNvSpPr txBox="1">
            <a:spLocks/>
          </p:cNvSpPr>
          <p:nvPr/>
        </p:nvSpPr>
        <p:spPr>
          <a:xfrm>
            <a:off x="-118564" y="14405"/>
            <a:ext cx="9144000" cy="69314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fr-FR" sz="2400" b="1" dirty="0" err="1">
                <a:latin typeface="+mn-lt"/>
              </a:rPr>
              <a:t>GIFs</a:t>
            </a:r>
            <a:r>
              <a:rPr lang="fr-FR" sz="2400" b="1" dirty="0">
                <a:latin typeface="+mn-lt"/>
              </a:rPr>
              <a:t> animés procéduraux : effet du rythme </a:t>
            </a:r>
            <a:br>
              <a:rPr lang="fr-FR" sz="2400" b="1" dirty="0">
                <a:latin typeface="+mn-lt"/>
              </a:rPr>
            </a:br>
            <a:r>
              <a:rPr lang="fr-FR" sz="1800" dirty="0">
                <a:solidFill>
                  <a:srgbClr val="0070C0"/>
                </a:solidFill>
                <a:latin typeface="+mn-lt"/>
              </a:rPr>
              <a:t>(Heurley, Guéant, </a:t>
            </a:r>
            <a:r>
              <a:rPr lang="fr-FR" sz="1800" dirty="0" err="1">
                <a:solidFill>
                  <a:srgbClr val="0070C0"/>
                </a:solidFill>
                <a:latin typeface="+mn-lt"/>
              </a:rPr>
              <a:t>Quaglino</a:t>
            </a:r>
            <a:r>
              <a:rPr lang="fr-FR" sz="1800" dirty="0">
                <a:solidFill>
                  <a:srgbClr val="0070C0"/>
                </a:solidFill>
                <a:latin typeface="+mn-lt"/>
              </a:rPr>
              <a:t> &amp; </a:t>
            </a:r>
            <a:r>
              <a:rPr lang="fr-FR" sz="1800" dirty="0" err="1">
                <a:solidFill>
                  <a:srgbClr val="0070C0"/>
                </a:solidFill>
                <a:latin typeface="+mn-lt"/>
              </a:rPr>
              <a:t>Hainselin</a:t>
            </a:r>
            <a:r>
              <a:rPr lang="fr-FR" sz="1800" dirty="0">
                <a:solidFill>
                  <a:srgbClr val="0070C0"/>
                </a:solidFill>
                <a:latin typeface="+mn-lt"/>
              </a:rPr>
              <a:t>, 2015)</a:t>
            </a:r>
          </a:p>
        </p:txBody>
      </p:sp>
    </p:spTree>
    <p:extLst>
      <p:ext uri="{BB962C8B-B14F-4D97-AF65-F5344CB8AC3E}">
        <p14:creationId xmlns:p14="http://schemas.microsoft.com/office/powerpoint/2010/main" val="2778038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41326" y="16466"/>
            <a:ext cx="6858000" cy="342734"/>
          </a:xfrm>
        </p:spPr>
        <p:txBody>
          <a:bodyPr>
            <a:noAutofit/>
          </a:bodyPr>
          <a:lstStyle/>
          <a:p>
            <a:r>
              <a:rPr lang="fr-FR" sz="1800" b="1" dirty="0" err="1">
                <a:solidFill>
                  <a:schemeClr val="accent5">
                    <a:lumMod val="75000"/>
                  </a:schemeClr>
                </a:solidFill>
                <a:latin typeface="+mn-lt"/>
              </a:rPr>
              <a:t>GIFs</a:t>
            </a:r>
            <a:r>
              <a:rPr lang="fr-FR" sz="1800" b="1" dirty="0">
                <a:solidFill>
                  <a:schemeClr val="accent5">
                    <a:lumMod val="75000"/>
                  </a:schemeClr>
                </a:solidFill>
                <a:latin typeface="+mn-lt"/>
              </a:rPr>
              <a:t> animés procéduraux : effet du rythme (Guéant, 2012)</a:t>
            </a:r>
          </a:p>
        </p:txBody>
      </p:sp>
      <p:sp>
        <p:nvSpPr>
          <p:cNvPr id="6" name="Sous-titre 2"/>
          <p:cNvSpPr txBox="1">
            <a:spLocks/>
          </p:cNvSpPr>
          <p:nvPr/>
        </p:nvSpPr>
        <p:spPr>
          <a:xfrm>
            <a:off x="167268" y="398958"/>
            <a:ext cx="2265557" cy="2834895"/>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1800" dirty="0">
              <a:solidFill>
                <a:prstClr val="black">
                  <a:lumMod val="75000"/>
                  <a:lumOff val="25000"/>
                </a:prstClr>
              </a:solidFill>
            </a:endParaRPr>
          </a:p>
          <a:p>
            <a:pPr algn="l"/>
            <a:r>
              <a:rPr lang="fr-FR" sz="1800" b="1" dirty="0">
                <a:solidFill>
                  <a:srgbClr val="4472C4">
                    <a:lumMod val="75000"/>
                  </a:srgbClr>
                </a:solidFill>
              </a:rPr>
              <a:t>Résultats :  </a:t>
            </a:r>
          </a:p>
          <a:p>
            <a:pPr marL="257175" indent="-257175" algn="l">
              <a:buFont typeface="Arial" panose="020B0604020202020204" pitchFamily="34" charset="0"/>
              <a:buChar char="•"/>
            </a:pPr>
            <a:r>
              <a:rPr lang="fr-FR" sz="1800" dirty="0">
                <a:solidFill>
                  <a:prstClr val="black">
                    <a:lumMod val="85000"/>
                    <a:lumOff val="15000"/>
                  </a:prstClr>
                </a:solidFill>
              </a:rPr>
              <a:t>jeunes &lt; âgés</a:t>
            </a:r>
          </a:p>
          <a:p>
            <a:pPr marL="257175" indent="-257175" algn="l">
              <a:buFont typeface="Arial" panose="020B0604020202020204" pitchFamily="34" charset="0"/>
              <a:buChar char="•"/>
            </a:pPr>
            <a:r>
              <a:rPr lang="fr-FR" sz="1800" dirty="0">
                <a:solidFill>
                  <a:prstClr val="black">
                    <a:lumMod val="85000"/>
                    <a:lumOff val="15000"/>
                  </a:prstClr>
                </a:solidFill>
              </a:rPr>
              <a:t>Âge / Rythme :</a:t>
            </a:r>
          </a:p>
        </p:txBody>
      </p:sp>
      <p:sp>
        <p:nvSpPr>
          <p:cNvPr id="11" name="Rectangle 10"/>
          <p:cNvSpPr/>
          <p:nvPr/>
        </p:nvSpPr>
        <p:spPr>
          <a:xfrm>
            <a:off x="1143000" y="333483"/>
            <a:ext cx="6858000" cy="25717"/>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013">
              <a:solidFill>
                <a:prstClr val="white"/>
              </a:solidFill>
            </a:endParaRPr>
          </a:p>
        </p:txBody>
      </p:sp>
      <p:sp>
        <p:nvSpPr>
          <p:cNvPr id="3" name="Rectangle 2"/>
          <p:cNvSpPr/>
          <p:nvPr/>
        </p:nvSpPr>
        <p:spPr>
          <a:xfrm>
            <a:off x="6400799" y="1532010"/>
            <a:ext cx="336551" cy="36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endParaRPr>
          </a:p>
        </p:txBody>
      </p:sp>
      <p:sp>
        <p:nvSpPr>
          <p:cNvPr id="10" name="Rectangle 9"/>
          <p:cNvSpPr/>
          <p:nvPr/>
        </p:nvSpPr>
        <p:spPr>
          <a:xfrm>
            <a:off x="7132716" y="1361334"/>
            <a:ext cx="624104" cy="36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endParaRPr>
          </a:p>
        </p:txBody>
      </p:sp>
      <p:pic>
        <p:nvPicPr>
          <p:cNvPr id="7" name="Image 6"/>
          <p:cNvPicPr>
            <a:picLocks noChangeAspect="1"/>
          </p:cNvPicPr>
          <p:nvPr/>
        </p:nvPicPr>
        <p:blipFill rotWithShape="1">
          <a:blip r:embed="rId3"/>
          <a:srcRect l="27812" t="17223" r="24219" b="6110"/>
          <a:stretch/>
        </p:blipFill>
        <p:spPr>
          <a:xfrm>
            <a:off x="2354896" y="589290"/>
            <a:ext cx="5082968" cy="4569704"/>
          </a:xfrm>
          <a:prstGeom prst="rect">
            <a:avLst/>
          </a:prstGeom>
        </p:spPr>
      </p:pic>
      <p:sp>
        <p:nvSpPr>
          <p:cNvPr id="5" name="Espace réservé du numéro de diapositive 4"/>
          <p:cNvSpPr>
            <a:spLocks noGrp="1"/>
          </p:cNvSpPr>
          <p:nvPr>
            <p:ph type="sldNum" sz="quarter" idx="12"/>
          </p:nvPr>
        </p:nvSpPr>
        <p:spPr>
          <a:xfrm>
            <a:off x="7354524" y="4769349"/>
            <a:ext cx="332185" cy="205383"/>
          </a:xfrm>
        </p:spPr>
        <p:txBody>
          <a:bodyPr/>
          <a:lstStyle/>
          <a:p>
            <a:pPr algn="ctr"/>
            <a:fld id="{014A64C3-5541-404F-A4F7-EDE316669FB4}" type="slidenum">
              <a:rPr lang="fr-FR" sz="788" b="1">
                <a:solidFill>
                  <a:prstClr val="black">
                    <a:lumMod val="75000"/>
                    <a:lumOff val="25000"/>
                  </a:prstClr>
                </a:solidFill>
              </a:rPr>
              <a:pPr algn="ctr"/>
              <a:t>43</a:t>
            </a:fld>
            <a:r>
              <a:rPr lang="fr-FR" sz="788" b="1" dirty="0">
                <a:solidFill>
                  <a:prstClr val="black">
                    <a:lumMod val="75000"/>
                    <a:lumOff val="25000"/>
                  </a:prstClr>
                </a:solidFill>
              </a:rPr>
              <a:t> </a:t>
            </a:r>
          </a:p>
        </p:txBody>
      </p:sp>
    </p:spTree>
    <p:extLst>
      <p:ext uri="{BB962C8B-B14F-4D97-AF65-F5344CB8AC3E}">
        <p14:creationId xmlns:p14="http://schemas.microsoft.com/office/powerpoint/2010/main" val="976057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163954" y="2265217"/>
            <a:ext cx="8980046" cy="471487"/>
          </a:xfrm>
        </p:spPr>
        <p:txBody>
          <a:bodyPr>
            <a:normAutofit fontScale="90000"/>
          </a:bodyPr>
          <a:lstStyle/>
          <a:p>
            <a:pPr algn="ctr"/>
            <a:r>
              <a:rPr lang="fr-FR" b="1" dirty="0"/>
              <a:t>2.2. Les modèles</a:t>
            </a:r>
            <a:br>
              <a:rPr lang="fr-FR" b="1" dirty="0"/>
            </a:br>
            <a:endParaRPr lang="fr-FR" b="1" dirty="0"/>
          </a:p>
        </p:txBody>
      </p:sp>
    </p:spTree>
    <p:extLst>
      <p:ext uri="{BB962C8B-B14F-4D97-AF65-F5344CB8AC3E}">
        <p14:creationId xmlns:p14="http://schemas.microsoft.com/office/powerpoint/2010/main" val="4204429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31763"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solidFill>
                  <a:srgbClr val="000000"/>
                </a:solidFill>
                <a:latin typeface="Calibri" panose="020F0502020204030204"/>
                <a:cs typeface="Arial" panose="020B0604020202020204" pitchFamily="34" charset="0"/>
              </a:rPr>
              <a:t>Le modèle de </a:t>
            </a:r>
            <a:r>
              <a:rPr lang="fr-FR" altLang="fr-FR" sz="2400" b="1" dirty="0" err="1">
                <a:solidFill>
                  <a:srgbClr val="000000"/>
                </a:solidFill>
                <a:latin typeface="Calibri" panose="020F0502020204030204"/>
                <a:cs typeface="Arial" panose="020B0604020202020204" pitchFamily="34" charset="0"/>
              </a:rPr>
              <a:t>Ganier</a:t>
            </a:r>
            <a:r>
              <a:rPr lang="fr-FR" altLang="fr-FR" sz="2400" b="1" dirty="0">
                <a:solidFill>
                  <a:srgbClr val="000000"/>
                </a:solidFill>
                <a:latin typeface="Calibri" panose="020F0502020204030204"/>
                <a:cs typeface="Arial" panose="020B0604020202020204" pitchFamily="34" charset="0"/>
              </a:rPr>
              <a:t> </a:t>
            </a:r>
            <a:r>
              <a:rPr lang="nb-NO" altLang="fr-FR" sz="1800" b="1" dirty="0">
                <a:solidFill>
                  <a:srgbClr val="0070C0"/>
                </a:solidFill>
                <a:latin typeface="Calibri" panose="020F0502020204030204"/>
                <a:cs typeface="Arial" panose="020B0604020202020204" pitchFamily="34" charset="0"/>
              </a:rPr>
              <a:t> (Ganier, Gombert &amp; Fayol, 2000 ;Ganier, 2004)</a:t>
            </a:r>
            <a:endParaRPr lang="fr-FR" altLang="fr-FR" sz="1800" b="1" dirty="0">
              <a:solidFill>
                <a:srgbClr val="0070C0"/>
              </a:solidFill>
              <a:latin typeface="Calibri" panose="020F0502020204030204"/>
              <a:cs typeface="Arial" panose="020B0604020202020204" pitchFamily="34" charset="0"/>
            </a:endParaRPr>
          </a:p>
        </p:txBody>
      </p:sp>
      <p:graphicFrame>
        <p:nvGraphicFramePr>
          <p:cNvPr id="7" name="Object 4"/>
          <p:cNvGraphicFramePr>
            <a:graphicFrameLocks noChangeAspect="1"/>
          </p:cNvGraphicFramePr>
          <p:nvPr/>
        </p:nvGraphicFramePr>
        <p:xfrm>
          <a:off x="1527175" y="3324225"/>
          <a:ext cx="6091238" cy="209550"/>
        </p:xfrm>
        <a:graphic>
          <a:graphicData uri="http://schemas.openxmlformats.org/presentationml/2006/ole">
            <mc:AlternateContent xmlns:mc="http://schemas.openxmlformats.org/markup-compatibility/2006">
              <mc:Choice xmlns:v="urn:schemas-microsoft-com:vml" Requires="v">
                <p:oleObj spid="_x0000_s11273" name="Document" r:id="rId5" imgW="6089904" imgH="210312" progId="Word.Document.8">
                  <p:embed/>
                </p:oleObj>
              </mc:Choice>
              <mc:Fallback>
                <p:oleObj name="Document" r:id="rId5" imgW="6089904" imgH="2103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175" y="3324225"/>
                        <a:ext cx="609123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82983" y="804933"/>
            <a:ext cx="5350146" cy="3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40"/>
          <p:cNvSpPr txBox="1">
            <a:spLocks noChangeArrowheads="1"/>
          </p:cNvSpPr>
          <p:nvPr/>
        </p:nvSpPr>
        <p:spPr bwMode="auto">
          <a:xfrm>
            <a:off x="1773383" y="4041554"/>
            <a:ext cx="121920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914400" fontAlgn="base">
              <a:spcBef>
                <a:spcPct val="0"/>
              </a:spcBef>
              <a:spcAft>
                <a:spcPct val="0"/>
              </a:spcAft>
              <a:buFontTx/>
              <a:buNone/>
              <a:defRPr/>
            </a:pPr>
            <a:r>
              <a:rPr lang="fr-FR" altLang="fr-FR" sz="1400" b="1" i="1" kern="0" dirty="0" err="1">
                <a:solidFill>
                  <a:srgbClr val="0070C0"/>
                </a:solidFill>
                <a:latin typeface="Calibri" panose="020F0502020204030204" pitchFamily="34" charset="0"/>
                <a:cs typeface="Arial" panose="020B0604020202020204" pitchFamily="34" charset="0"/>
              </a:rPr>
              <a:t>Feedforward</a:t>
            </a:r>
            <a:endParaRPr lang="fr-FR" altLang="fr-FR" sz="1400" b="1" i="1" kern="0" dirty="0">
              <a:solidFill>
                <a:srgbClr val="0070C0"/>
              </a:solidFill>
              <a:latin typeface="Calibri" panose="020F0502020204030204" pitchFamily="34" charset="0"/>
              <a:cs typeface="Arial" panose="020B0604020202020204" pitchFamily="34" charset="0"/>
            </a:endParaRPr>
          </a:p>
        </p:txBody>
      </p:sp>
      <p:grpSp>
        <p:nvGrpSpPr>
          <p:cNvPr id="41" name="Groupe 40"/>
          <p:cNvGrpSpPr>
            <a:grpSpLocks/>
          </p:cNvGrpSpPr>
          <p:nvPr/>
        </p:nvGrpSpPr>
        <p:grpSpPr bwMode="auto">
          <a:xfrm rot="-370693">
            <a:off x="4653158" y="3411143"/>
            <a:ext cx="1353589" cy="452062"/>
            <a:chOff x="2815281" y="4527613"/>
            <a:chExt cx="1353852" cy="449891"/>
          </a:xfrm>
        </p:grpSpPr>
        <p:pic>
          <p:nvPicPr>
            <p:cNvPr id="42" name="Image 15"/>
            <p:cNvPicPr>
              <a:picLocks noChangeAspect="1"/>
            </p:cNvPicPr>
            <p:nvPr/>
          </p:nvPicPr>
          <p:blipFill>
            <a:blip r:embed="rId8">
              <a:extLst>
                <a:ext uri="{28A0092B-C50C-407E-A947-70E740481C1C}">
                  <a14:useLocalDpi xmlns:a14="http://schemas.microsoft.com/office/drawing/2010/main" val="0"/>
                </a:ext>
              </a:extLst>
            </a:blip>
            <a:srcRect r="69254" b="30981"/>
            <a:stretch>
              <a:fillRect/>
            </a:stretch>
          </p:blipFill>
          <p:spPr bwMode="auto">
            <a:xfrm rot="2642854">
              <a:off x="2815281" y="4527613"/>
              <a:ext cx="1300080" cy="3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ZoneTexte 40"/>
            <p:cNvSpPr txBox="1">
              <a:spLocks noChangeArrowheads="1"/>
            </p:cNvSpPr>
            <p:nvPr/>
          </p:nvSpPr>
          <p:spPr bwMode="auto">
            <a:xfrm rot="370693">
              <a:off x="3128143" y="4671116"/>
              <a:ext cx="1040990" cy="30638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914400" fontAlgn="base">
                <a:spcBef>
                  <a:spcPct val="0"/>
                </a:spcBef>
                <a:spcAft>
                  <a:spcPct val="0"/>
                </a:spcAft>
                <a:buFontTx/>
                <a:buNone/>
                <a:defRPr/>
              </a:pPr>
              <a:r>
                <a:rPr lang="fr-FR" altLang="fr-FR" sz="1400" b="1" kern="0" dirty="0">
                  <a:solidFill>
                    <a:srgbClr val="0070C0"/>
                  </a:solidFill>
                  <a:latin typeface="Calibri" panose="020F0502020204030204" pitchFamily="34" charset="0"/>
                  <a:cs typeface="Arial" panose="020B0604020202020204" pitchFamily="34" charset="0"/>
                </a:rPr>
                <a:t>Feed-back</a:t>
              </a:r>
            </a:p>
          </p:txBody>
        </p:sp>
      </p:grpSp>
      <p:grpSp>
        <p:nvGrpSpPr>
          <p:cNvPr id="44" name="Groupe 43"/>
          <p:cNvGrpSpPr>
            <a:grpSpLocks/>
          </p:cNvGrpSpPr>
          <p:nvPr/>
        </p:nvGrpSpPr>
        <p:grpSpPr bwMode="auto">
          <a:xfrm>
            <a:off x="4863431" y="1158274"/>
            <a:ext cx="2862180" cy="3191255"/>
            <a:chOff x="4032026" y="701751"/>
            <a:chExt cx="3588445" cy="3446393"/>
          </a:xfrm>
        </p:grpSpPr>
        <p:grpSp>
          <p:nvGrpSpPr>
            <p:cNvPr id="45" name="Groupe 3"/>
            <p:cNvGrpSpPr>
              <a:grpSpLocks/>
            </p:cNvGrpSpPr>
            <p:nvPr/>
          </p:nvGrpSpPr>
          <p:grpSpPr bwMode="auto">
            <a:xfrm>
              <a:off x="4032026" y="701751"/>
              <a:ext cx="3142208" cy="3446393"/>
              <a:chOff x="2044712" y="534141"/>
              <a:chExt cx="2682572" cy="2715343"/>
            </a:xfrm>
          </p:grpSpPr>
          <p:pic>
            <p:nvPicPr>
              <p:cNvPr id="47" name="Image 6"/>
              <p:cNvPicPr>
                <a:picLocks noChangeAspect="1"/>
              </p:cNvPicPr>
              <p:nvPr/>
            </p:nvPicPr>
            <p:blipFill>
              <a:blip r:embed="rId9">
                <a:extLst>
                  <a:ext uri="{28A0092B-C50C-407E-A947-70E740481C1C}">
                    <a14:useLocalDpi xmlns:a14="http://schemas.microsoft.com/office/drawing/2010/main" val="0"/>
                  </a:ext>
                </a:extLst>
              </a:blip>
              <a:srcRect l="71732"/>
              <a:stretch>
                <a:fillRect/>
              </a:stretch>
            </p:blipFill>
            <p:spPr bwMode="auto">
              <a:xfrm>
                <a:off x="3891433" y="1084457"/>
                <a:ext cx="835851" cy="216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2"/>
              <p:cNvPicPr>
                <a:picLocks noChangeAspect="1"/>
              </p:cNvPicPr>
              <p:nvPr/>
            </p:nvPicPr>
            <p:blipFill>
              <a:blip r:embed="rId8">
                <a:extLst>
                  <a:ext uri="{28A0092B-C50C-407E-A947-70E740481C1C}">
                    <a14:useLocalDpi xmlns:a14="http://schemas.microsoft.com/office/drawing/2010/main" val="0"/>
                  </a:ext>
                </a:extLst>
              </a:blip>
              <a:srcRect r="69254" b="30981"/>
              <a:stretch>
                <a:fillRect/>
              </a:stretch>
            </p:blipFill>
            <p:spPr bwMode="auto">
              <a:xfrm rot="19372093">
                <a:off x="2044712" y="1320221"/>
                <a:ext cx="1053539" cy="28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10"/>
              <p:cNvPicPr>
                <a:picLocks noChangeAspect="1"/>
              </p:cNvPicPr>
              <p:nvPr/>
            </p:nvPicPr>
            <p:blipFill>
              <a:blip r:embed="rId8">
                <a:extLst>
                  <a:ext uri="{28A0092B-C50C-407E-A947-70E740481C1C}">
                    <a14:useLocalDpi xmlns:a14="http://schemas.microsoft.com/office/drawing/2010/main" val="0"/>
                  </a:ext>
                </a:extLst>
              </a:blip>
              <a:srcRect l="2" r="90758" b="27892"/>
              <a:stretch>
                <a:fillRect/>
              </a:stretch>
            </p:blipFill>
            <p:spPr bwMode="auto">
              <a:xfrm rot="16200000">
                <a:off x="3274269" y="1409521"/>
                <a:ext cx="370693" cy="29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2"/>
              <p:cNvPicPr>
                <a:picLocks noChangeAspect="1"/>
              </p:cNvPicPr>
              <p:nvPr/>
            </p:nvPicPr>
            <p:blipFill>
              <a:blip r:embed="rId8">
                <a:extLst>
                  <a:ext uri="{28A0092B-C50C-407E-A947-70E740481C1C}">
                    <a14:useLocalDpi xmlns:a14="http://schemas.microsoft.com/office/drawing/2010/main" val="0"/>
                  </a:ext>
                </a:extLst>
              </a:blip>
              <a:srcRect l="2" r="90758" b="27892"/>
              <a:stretch>
                <a:fillRect/>
              </a:stretch>
            </p:blipFill>
            <p:spPr bwMode="auto">
              <a:xfrm rot="5400000">
                <a:off x="3255442" y="572218"/>
                <a:ext cx="370693" cy="29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ZoneTexte 40"/>
            <p:cNvSpPr txBox="1">
              <a:spLocks noChangeArrowheads="1"/>
            </p:cNvSpPr>
            <p:nvPr/>
          </p:nvSpPr>
          <p:spPr bwMode="auto">
            <a:xfrm>
              <a:off x="6383744" y="2706262"/>
              <a:ext cx="1236727" cy="33238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914400" fontAlgn="base">
                <a:spcBef>
                  <a:spcPct val="0"/>
                </a:spcBef>
                <a:spcAft>
                  <a:spcPct val="0"/>
                </a:spcAft>
                <a:buFontTx/>
                <a:buNone/>
                <a:defRPr/>
              </a:pPr>
              <a:r>
                <a:rPr lang="fr-FR" altLang="fr-FR" sz="1400" b="1" kern="0" dirty="0">
                  <a:solidFill>
                    <a:srgbClr val="0070C0"/>
                  </a:solidFill>
                  <a:latin typeface="Calibri" panose="020F0502020204030204" pitchFamily="34" charset="0"/>
                  <a:cs typeface="Arial" panose="020B0604020202020204" pitchFamily="34" charset="0"/>
                </a:rPr>
                <a:t>Feed-back</a:t>
              </a:r>
            </a:p>
          </p:txBody>
        </p:sp>
      </p:grpSp>
    </p:spTree>
    <p:extLst>
      <p:ext uri="{BB962C8B-B14F-4D97-AF65-F5344CB8AC3E}">
        <p14:creationId xmlns:p14="http://schemas.microsoft.com/office/powerpoint/2010/main" val="371716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Rectangle 2"/>
          <p:cNvSpPr>
            <a:spLocks noChangeArrowheads="1"/>
          </p:cNvSpPr>
          <p:nvPr/>
        </p:nvSpPr>
        <p:spPr bwMode="auto">
          <a:xfrm>
            <a:off x="180181" y="115888"/>
            <a:ext cx="8783637" cy="40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fr-FR" sz="2400" b="1" dirty="0">
                <a:solidFill>
                  <a:srgbClr val="000000"/>
                </a:solidFill>
                <a:latin typeface="Calibri" panose="020F0502020204030204"/>
                <a:cs typeface="Arial" panose="020B0604020202020204" pitchFamily="34" charset="0"/>
              </a:rPr>
              <a:t>Le modèle APM (Animation </a:t>
            </a:r>
            <a:r>
              <a:rPr lang="fr-FR" altLang="fr-FR" sz="2400" b="1" dirty="0" err="1">
                <a:solidFill>
                  <a:srgbClr val="000000"/>
                </a:solidFill>
                <a:latin typeface="Calibri" panose="020F0502020204030204"/>
                <a:cs typeface="Arial" panose="020B0604020202020204" pitchFamily="34" charset="0"/>
              </a:rPr>
              <a:t>Processing</a:t>
            </a:r>
            <a:r>
              <a:rPr lang="fr-FR" altLang="fr-FR" sz="2400" b="1" dirty="0">
                <a:solidFill>
                  <a:srgbClr val="000000"/>
                </a:solidFill>
                <a:latin typeface="Calibri" panose="020F0502020204030204"/>
                <a:cs typeface="Arial" panose="020B0604020202020204" pitchFamily="34" charset="0"/>
              </a:rPr>
              <a:t> Model) </a:t>
            </a:r>
          </a:p>
          <a:p>
            <a:pPr algn="ctr">
              <a:spcBef>
                <a:spcPct val="0"/>
              </a:spcBef>
              <a:buFontTx/>
              <a:buNone/>
            </a:pPr>
            <a:r>
              <a:rPr lang="nb-NO" altLang="fr-FR" sz="1800" b="1" dirty="0">
                <a:solidFill>
                  <a:srgbClr val="0070C0"/>
                </a:solidFill>
                <a:latin typeface="Calibri" panose="020F0502020204030204"/>
                <a:cs typeface="Arial" panose="020B0604020202020204" pitchFamily="34" charset="0"/>
              </a:rPr>
              <a:t>(Lowe &amp; Boucheix, 2008, 2018)</a:t>
            </a:r>
            <a:endParaRPr lang="fr-FR" altLang="fr-FR" sz="1800" b="1" dirty="0">
              <a:solidFill>
                <a:srgbClr val="0070C0"/>
              </a:solidFill>
              <a:latin typeface="Calibri" panose="020F0502020204030204"/>
              <a:cs typeface="Arial" panose="020B0604020202020204" pitchFamily="34" charset="0"/>
            </a:endParaRPr>
          </a:p>
        </p:txBody>
      </p:sp>
      <p:sp>
        <p:nvSpPr>
          <p:cNvPr id="17" name="Rectangle 16"/>
          <p:cNvSpPr/>
          <p:nvPr/>
        </p:nvSpPr>
        <p:spPr>
          <a:xfrm>
            <a:off x="5433402" y="664311"/>
            <a:ext cx="3530416" cy="4031873"/>
          </a:xfrm>
          <a:prstGeom prst="rect">
            <a:avLst/>
          </a:prstGeom>
          <a:noFill/>
          <a:ln>
            <a:solidFill>
              <a:schemeClr val="tx1"/>
            </a:solidFill>
          </a:ln>
        </p:spPr>
        <p:txBody>
          <a:bodyPr wrap="square">
            <a:spAutoFit/>
          </a:bodyPr>
          <a:lstStyle/>
          <a:p>
            <a:r>
              <a:rPr lang="fr-FR" sz="1600" b="1" dirty="0">
                <a:solidFill>
                  <a:prstClr val="black"/>
                </a:solidFill>
              </a:rPr>
              <a:t>Phase 1 : </a:t>
            </a:r>
            <a:r>
              <a:rPr lang="fr-FR" sz="1600" dirty="0">
                <a:solidFill>
                  <a:prstClr val="black"/>
                </a:solidFill>
              </a:rPr>
              <a:t>traitement </a:t>
            </a:r>
            <a:r>
              <a:rPr lang="fr-FR" sz="1600" dirty="0" err="1">
                <a:solidFill>
                  <a:prstClr val="black"/>
                </a:solidFill>
              </a:rPr>
              <a:t>bottom</a:t>
            </a:r>
            <a:r>
              <a:rPr lang="fr-FR" sz="1600" dirty="0">
                <a:solidFill>
                  <a:prstClr val="black"/>
                </a:solidFill>
              </a:rPr>
              <a:t>-up qui </a:t>
            </a:r>
            <a:r>
              <a:rPr lang="fr-FR" sz="1600" b="1" dirty="0">
                <a:solidFill>
                  <a:prstClr val="black"/>
                </a:solidFill>
              </a:rPr>
              <a:t>segmente/décompose</a:t>
            </a:r>
            <a:r>
              <a:rPr lang="fr-FR" sz="1600" dirty="0">
                <a:solidFill>
                  <a:prstClr val="black"/>
                </a:solidFill>
              </a:rPr>
              <a:t> le flow continue de l’animation en unités événementielles.</a:t>
            </a:r>
          </a:p>
          <a:p>
            <a:endParaRPr lang="fr-FR" sz="1600" dirty="0">
              <a:solidFill>
                <a:prstClr val="black"/>
              </a:solidFill>
            </a:endParaRPr>
          </a:p>
          <a:p>
            <a:r>
              <a:rPr lang="fr-FR" sz="1600" b="1" dirty="0">
                <a:solidFill>
                  <a:prstClr val="black"/>
                </a:solidFill>
              </a:rPr>
              <a:t>Phase 2 à 5 : composition</a:t>
            </a:r>
            <a:r>
              <a:rPr lang="fr-FR" sz="1600" dirty="0">
                <a:solidFill>
                  <a:prstClr val="black"/>
                </a:solidFill>
              </a:rPr>
              <a:t> : groupements conduisant à l’élaboration de </a:t>
            </a:r>
            <a:r>
              <a:rPr lang="fr-FR" sz="1600" dirty="0" err="1">
                <a:solidFill>
                  <a:prstClr val="black"/>
                </a:solidFill>
              </a:rPr>
              <a:t>chunks</a:t>
            </a:r>
            <a:r>
              <a:rPr lang="fr-FR" sz="1600" dirty="0">
                <a:solidFill>
                  <a:prstClr val="black"/>
                </a:solidFill>
              </a:rPr>
              <a:t> de plus en plus grands, puis à l’élaboration d’un </a:t>
            </a:r>
            <a:r>
              <a:rPr lang="fr-FR" sz="1600" b="1" dirty="0">
                <a:solidFill>
                  <a:prstClr val="black"/>
                </a:solidFill>
              </a:rPr>
              <a:t>modèle mental dynamique consolidé de haute qualité </a:t>
            </a:r>
            <a:r>
              <a:rPr lang="fr-FR" sz="1600" dirty="0">
                <a:solidFill>
                  <a:prstClr val="black"/>
                </a:solidFill>
              </a:rPr>
              <a:t>(phase 5).</a:t>
            </a:r>
          </a:p>
          <a:p>
            <a:endParaRPr lang="fr-FR" sz="1600" dirty="0">
              <a:solidFill>
                <a:prstClr val="black"/>
              </a:solidFill>
            </a:endParaRPr>
          </a:p>
          <a:p>
            <a:r>
              <a:rPr lang="fr-FR" sz="1600" dirty="0">
                <a:solidFill>
                  <a:prstClr val="black"/>
                </a:solidFill>
              </a:rPr>
              <a:t>Un modèle mental de qualité élevée est réalisé lorsque l’apprenant comprend le fonctionnement d’un système ou d’une procédure dans des situations variées. </a:t>
            </a:r>
          </a:p>
        </p:txBody>
      </p:sp>
      <p:pic>
        <p:nvPicPr>
          <p:cNvPr id="2" name="Image 1"/>
          <p:cNvPicPr>
            <a:picLocks noChangeAspect="1"/>
          </p:cNvPicPr>
          <p:nvPr/>
        </p:nvPicPr>
        <p:blipFill rotWithShape="1">
          <a:blip r:embed="rId4"/>
          <a:srcRect l="21999" t="12912" r="22000" b="10175"/>
          <a:stretch/>
        </p:blipFill>
        <p:spPr>
          <a:xfrm>
            <a:off x="180182" y="664311"/>
            <a:ext cx="5072916" cy="3919114"/>
          </a:xfrm>
          <a:prstGeom prst="rect">
            <a:avLst/>
          </a:prstGeom>
        </p:spPr>
      </p:pic>
    </p:spTree>
    <p:extLst>
      <p:ext uri="{BB962C8B-B14F-4D97-AF65-F5344CB8AC3E}">
        <p14:creationId xmlns:p14="http://schemas.microsoft.com/office/powerpoint/2010/main" val="1437708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163954" y="2265217"/>
            <a:ext cx="8980046" cy="471487"/>
          </a:xfrm>
        </p:spPr>
        <p:txBody>
          <a:bodyPr>
            <a:normAutofit/>
          </a:bodyPr>
          <a:lstStyle/>
          <a:p>
            <a:pPr algn="ctr"/>
            <a:r>
              <a:rPr lang="fr-FR" b="1" dirty="0"/>
              <a:t>3. Conclusion</a:t>
            </a:r>
          </a:p>
        </p:txBody>
      </p:sp>
    </p:spTree>
    <p:extLst>
      <p:ext uri="{BB962C8B-B14F-4D97-AF65-F5344CB8AC3E}">
        <p14:creationId xmlns:p14="http://schemas.microsoft.com/office/powerpoint/2010/main" val="2307923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7BAA-E514-4747-8BDB-95044F3307B9}"/>
              </a:ext>
            </a:extLst>
          </p:cNvPr>
          <p:cNvSpPr>
            <a:spLocks noGrp="1"/>
          </p:cNvSpPr>
          <p:nvPr>
            <p:ph type="title"/>
          </p:nvPr>
        </p:nvSpPr>
        <p:spPr>
          <a:xfrm>
            <a:off x="628649" y="273844"/>
            <a:ext cx="7886699" cy="619774"/>
          </a:xfrm>
        </p:spPr>
        <p:txBody>
          <a:bodyPr>
            <a:normAutofit fontScale="90000"/>
          </a:bodyPr>
          <a:lstStyle/>
          <a:p>
            <a:pPr algn="ctr"/>
            <a:r>
              <a:rPr lang="fr-FR" b="1" dirty="0"/>
              <a:t>Réaliser une vidéo procédurale est un art difficile !</a:t>
            </a:r>
          </a:p>
        </p:txBody>
      </p:sp>
      <p:sp>
        <p:nvSpPr>
          <p:cNvPr id="3" name="Espace réservé du contenu 2">
            <a:extLst>
              <a:ext uri="{FF2B5EF4-FFF2-40B4-BE49-F238E27FC236}">
                <a16:creationId xmlns:a16="http://schemas.microsoft.com/office/drawing/2014/main" id="{388B2863-53E3-354D-A5A6-8A13BD47D383}"/>
              </a:ext>
            </a:extLst>
          </p:cNvPr>
          <p:cNvSpPr>
            <a:spLocks noGrp="1"/>
          </p:cNvSpPr>
          <p:nvPr>
            <p:ph idx="1"/>
          </p:nvPr>
        </p:nvSpPr>
        <p:spPr>
          <a:xfrm>
            <a:off x="628649" y="1068404"/>
            <a:ext cx="8349095" cy="3155253"/>
          </a:xfrm>
        </p:spPr>
        <p:txBody>
          <a:bodyPr>
            <a:normAutofit fontScale="92500" lnSpcReduction="20000"/>
          </a:bodyPr>
          <a:lstStyle/>
          <a:p>
            <a:pPr>
              <a:spcBef>
                <a:spcPts val="2400"/>
              </a:spcBef>
            </a:pPr>
            <a:r>
              <a:rPr lang="fr-FR" dirty="0"/>
              <a:t>La question « les vidéos sont-elles plus efficaces que…? » n’était probablement pas bien posée. </a:t>
            </a:r>
          </a:p>
          <a:p>
            <a:pPr>
              <a:spcBef>
                <a:spcPts val="2400"/>
              </a:spcBef>
            </a:pPr>
            <a:r>
              <a:rPr lang="fr-FR" dirty="0"/>
              <a:t>Le questionnement est désormais de savoir quand les vidéos sont efficaces ? (ex : mains/absence de mains, variation des angles de vue, présence/absence de l’enseignant, …).</a:t>
            </a:r>
          </a:p>
          <a:p>
            <a:pPr>
              <a:spcBef>
                <a:spcPts val="2400"/>
              </a:spcBef>
            </a:pPr>
            <a:r>
              <a:rPr lang="fr-FR" dirty="0"/>
              <a:t>Phase actuelle : découverte</a:t>
            </a:r>
          </a:p>
          <a:p>
            <a:pPr>
              <a:spcBef>
                <a:spcPts val="2400"/>
              </a:spcBef>
            </a:pPr>
            <a:r>
              <a:rPr lang="fr-FR" dirty="0"/>
              <a:t>Phase suivante : début de normalisation </a:t>
            </a:r>
            <a:r>
              <a:rPr lang="fr-FR" dirty="0">
                <a:solidFill>
                  <a:srgbClr val="0070C0"/>
                </a:solidFill>
              </a:rPr>
              <a:t>(Tricot, 2015)</a:t>
            </a:r>
          </a:p>
          <a:p>
            <a:pPr>
              <a:spcBef>
                <a:spcPts val="2400"/>
              </a:spcBef>
            </a:pPr>
            <a:r>
              <a:rPr lang="fr-FR" dirty="0"/>
              <a:t>Travail d’équipe devant associer des « communicateurs techniques » </a:t>
            </a:r>
            <a:r>
              <a:rPr lang="fr-FR" dirty="0">
                <a:solidFill>
                  <a:srgbClr val="0070C0"/>
                </a:solidFill>
              </a:rPr>
              <a:t>(</a:t>
            </a:r>
            <a:r>
              <a:rPr lang="fr-FR" dirty="0" err="1">
                <a:solidFill>
                  <a:srgbClr val="0070C0"/>
                </a:solidFill>
              </a:rPr>
              <a:t>Lannon</a:t>
            </a:r>
            <a:r>
              <a:rPr lang="fr-FR" dirty="0">
                <a:solidFill>
                  <a:srgbClr val="0070C0"/>
                </a:solidFill>
              </a:rPr>
              <a:t>, 2014)</a:t>
            </a:r>
          </a:p>
          <a:p>
            <a:endParaRPr lang="fr-FR" dirty="0"/>
          </a:p>
          <a:p>
            <a:endParaRPr lang="fr-FR" dirty="0"/>
          </a:p>
        </p:txBody>
      </p:sp>
    </p:spTree>
    <p:extLst>
      <p:ext uri="{BB962C8B-B14F-4D97-AF65-F5344CB8AC3E}">
        <p14:creationId xmlns:p14="http://schemas.microsoft.com/office/powerpoint/2010/main" val="2973472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29" name="Ellipse 28"/>
          <p:cNvSpPr/>
          <p:nvPr/>
        </p:nvSpPr>
        <p:spPr>
          <a:xfrm>
            <a:off x="1751129" y="2276964"/>
            <a:ext cx="3344873" cy="2412705"/>
          </a:xfrm>
          <a:prstGeom prst="ellipse">
            <a:avLst/>
          </a:prstGeom>
          <a:solidFill>
            <a:srgbClr val="7030A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882737" y="3172876"/>
            <a:ext cx="2645841" cy="461665"/>
          </a:xfrm>
          <a:prstGeom prst="rect">
            <a:avLst/>
          </a:prstGeom>
          <a:noFill/>
        </p:spPr>
        <p:txBody>
          <a:bodyPr wrap="square">
            <a:spAutoFit/>
          </a:bodyPr>
          <a:lstStyle/>
          <a:p>
            <a:pPr algn="ctr"/>
            <a:r>
              <a:rPr lang="fr-FR" sz="2400" b="1" dirty="0"/>
              <a:t>Sciences du sport</a:t>
            </a:r>
          </a:p>
        </p:txBody>
      </p:sp>
      <p:sp>
        <p:nvSpPr>
          <p:cNvPr id="31" name="Ellipse 30"/>
          <p:cNvSpPr/>
          <p:nvPr/>
        </p:nvSpPr>
        <p:spPr>
          <a:xfrm>
            <a:off x="4422006" y="2093695"/>
            <a:ext cx="2893937" cy="231652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4623321" y="2966802"/>
            <a:ext cx="2645841" cy="830997"/>
          </a:xfrm>
          <a:prstGeom prst="rect">
            <a:avLst/>
          </a:prstGeom>
          <a:noFill/>
        </p:spPr>
        <p:txBody>
          <a:bodyPr wrap="square">
            <a:spAutoFit/>
          </a:bodyPr>
          <a:lstStyle/>
          <a:p>
            <a:pPr algn="ctr"/>
            <a:r>
              <a:rPr lang="fr-FR" sz="2400" b="1" dirty="0"/>
              <a:t>Neurosciences </a:t>
            </a:r>
          </a:p>
          <a:p>
            <a:pPr algn="ctr"/>
            <a:r>
              <a:rPr lang="fr-FR" sz="2400" b="1" dirty="0"/>
              <a:t>cognitives</a:t>
            </a:r>
          </a:p>
        </p:txBody>
      </p:sp>
      <p:grpSp>
        <p:nvGrpSpPr>
          <p:cNvPr id="33" name="Groupe 32"/>
          <p:cNvGrpSpPr/>
          <p:nvPr/>
        </p:nvGrpSpPr>
        <p:grpSpPr>
          <a:xfrm>
            <a:off x="3503233" y="302223"/>
            <a:ext cx="3293247" cy="2621974"/>
            <a:chOff x="770056" y="1061451"/>
            <a:chExt cx="2518161" cy="1787237"/>
          </a:xfrm>
        </p:grpSpPr>
        <p:sp>
          <p:nvSpPr>
            <p:cNvPr id="34" name="Ellipse 33"/>
            <p:cNvSpPr/>
            <p:nvPr/>
          </p:nvSpPr>
          <p:spPr>
            <a:xfrm>
              <a:off x="856744" y="1061451"/>
              <a:ext cx="2431473" cy="1787237"/>
            </a:xfrm>
            <a:prstGeom prst="ellipse">
              <a:avLst/>
            </a:prstGeom>
            <a:solidFill>
              <a:srgbClr val="DEEBF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770056" y="1541349"/>
              <a:ext cx="2341575" cy="566439"/>
            </a:xfrm>
            <a:prstGeom prst="rect">
              <a:avLst/>
            </a:prstGeom>
            <a:noFill/>
          </p:spPr>
          <p:txBody>
            <a:bodyPr wrap="square">
              <a:spAutoFit/>
            </a:bodyPr>
            <a:lstStyle/>
            <a:p>
              <a:pPr algn="ctr"/>
              <a:r>
                <a:rPr lang="fr-FR" sz="2400" b="1" dirty="0"/>
                <a:t>Psychologie  </a:t>
              </a:r>
            </a:p>
            <a:p>
              <a:pPr algn="ctr"/>
              <a:r>
                <a:rPr lang="fr-FR" sz="2400" b="1" dirty="0"/>
                <a:t>cognitive </a:t>
              </a:r>
            </a:p>
          </p:txBody>
        </p:sp>
      </p:grpSp>
      <p:sp>
        <p:nvSpPr>
          <p:cNvPr id="36" name="Ellipse 35"/>
          <p:cNvSpPr/>
          <p:nvPr/>
        </p:nvSpPr>
        <p:spPr>
          <a:xfrm>
            <a:off x="5952046" y="827378"/>
            <a:ext cx="3072160" cy="2096819"/>
          </a:xfrm>
          <a:prstGeom prst="ellipse">
            <a:avLst/>
          </a:prstGeom>
          <a:solidFill>
            <a:schemeClr val="accent6">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6312334" y="1083464"/>
            <a:ext cx="2760037" cy="830997"/>
          </a:xfrm>
          <a:prstGeom prst="rect">
            <a:avLst/>
          </a:prstGeom>
          <a:noFill/>
        </p:spPr>
        <p:txBody>
          <a:bodyPr wrap="square">
            <a:spAutoFit/>
          </a:bodyPr>
          <a:lstStyle/>
          <a:p>
            <a:pPr algn="ctr"/>
            <a:r>
              <a:rPr lang="fr-FR" sz="2400" b="1" dirty="0"/>
              <a:t>Sciences </a:t>
            </a:r>
          </a:p>
          <a:p>
            <a:pPr algn="ctr"/>
            <a:r>
              <a:rPr lang="fr-FR" sz="2400" b="1" dirty="0"/>
              <a:t>cognitives</a:t>
            </a:r>
          </a:p>
        </p:txBody>
      </p:sp>
      <p:sp>
        <p:nvSpPr>
          <p:cNvPr id="38" name="Rectangle 37"/>
          <p:cNvSpPr/>
          <p:nvPr/>
        </p:nvSpPr>
        <p:spPr>
          <a:xfrm>
            <a:off x="4635781" y="2177296"/>
            <a:ext cx="2009887" cy="523220"/>
          </a:xfrm>
          <a:prstGeom prst="rect">
            <a:avLst/>
          </a:prstGeom>
          <a:solidFill>
            <a:srgbClr val="F2F2F2">
              <a:alpha val="60000"/>
            </a:srgbClr>
          </a:solidFill>
          <a:ln>
            <a:solidFill>
              <a:schemeClr val="tx1"/>
            </a:solidFill>
          </a:ln>
        </p:spPr>
        <p:txBody>
          <a:bodyPr wrap="square">
            <a:spAutoFit/>
          </a:bodyPr>
          <a:lstStyle/>
          <a:p>
            <a:pPr algn="ctr"/>
            <a:r>
              <a:rPr lang="fr-FR" sz="2800" b="1" dirty="0">
                <a:solidFill>
                  <a:srgbClr val="FF0000"/>
                </a:solidFill>
                <a:effectLst>
                  <a:outerShdw blurRad="38100" dist="38100" dir="2700000" algn="tl">
                    <a:srgbClr val="000000">
                      <a:alpha val="43137"/>
                    </a:srgbClr>
                  </a:outerShdw>
                </a:effectLst>
              </a:rPr>
              <a:t>COGNITION</a:t>
            </a:r>
          </a:p>
        </p:txBody>
      </p:sp>
      <p:sp>
        <p:nvSpPr>
          <p:cNvPr id="39" name="Rectangle 38"/>
          <p:cNvSpPr/>
          <p:nvPr/>
        </p:nvSpPr>
        <p:spPr>
          <a:xfrm>
            <a:off x="3406519" y="2551795"/>
            <a:ext cx="1380749" cy="523220"/>
          </a:xfrm>
          <a:prstGeom prst="rect">
            <a:avLst/>
          </a:prstGeom>
          <a:solidFill>
            <a:srgbClr val="F2F2F2">
              <a:alpha val="60000"/>
            </a:srgbClr>
          </a:solidFill>
          <a:ln>
            <a:solidFill>
              <a:schemeClr val="tx1"/>
            </a:solidFill>
          </a:ln>
        </p:spPr>
        <p:txBody>
          <a:bodyPr wrap="square">
            <a:spAutoFit/>
          </a:bodyPr>
          <a:lstStyle/>
          <a:p>
            <a:pPr algn="ctr"/>
            <a:r>
              <a:rPr lang="fr-FR" sz="2800" b="1" dirty="0">
                <a:solidFill>
                  <a:srgbClr val="7030A0"/>
                </a:solidFill>
                <a:effectLst>
                  <a:outerShdw blurRad="38100" dist="38100" dir="2700000" algn="tl">
                    <a:srgbClr val="000000">
                      <a:alpha val="43137"/>
                    </a:srgbClr>
                  </a:outerShdw>
                </a:effectLst>
              </a:rPr>
              <a:t>CORPS</a:t>
            </a:r>
          </a:p>
        </p:txBody>
      </p:sp>
      <p:sp>
        <p:nvSpPr>
          <p:cNvPr id="15" name="Rectangle 14"/>
          <p:cNvSpPr/>
          <p:nvPr/>
        </p:nvSpPr>
        <p:spPr>
          <a:xfrm>
            <a:off x="91968" y="95334"/>
            <a:ext cx="3234951" cy="2062103"/>
          </a:xfrm>
          <a:prstGeom prst="rect">
            <a:avLst/>
          </a:prstGeom>
          <a:noFill/>
          <a:ln>
            <a:solidFill>
              <a:schemeClr val="tx1"/>
            </a:solidFill>
          </a:ln>
        </p:spPr>
        <p:txBody>
          <a:bodyPr wrap="square">
            <a:spAutoFit/>
          </a:bodyPr>
          <a:lstStyle/>
          <a:p>
            <a:r>
              <a:rPr lang="fr-FR" sz="1600" dirty="0"/>
              <a:t>« L’action est le parent pauvre de la cognition » </a:t>
            </a:r>
            <a:r>
              <a:rPr lang="fr-FR" sz="1600" dirty="0">
                <a:solidFill>
                  <a:srgbClr val="0070C0"/>
                </a:solidFill>
              </a:rPr>
              <a:t>(Brouillet, 2019). </a:t>
            </a:r>
          </a:p>
          <a:p>
            <a:endParaRPr lang="fr-FR" sz="1600" dirty="0"/>
          </a:p>
          <a:p>
            <a:r>
              <a:rPr lang="fr-FR" sz="1600" dirty="0"/>
              <a:t>Une partie de la psychologie cognitive actuelle s’oriente vers l’étude de cognition incarnée (</a:t>
            </a:r>
            <a:r>
              <a:rPr lang="fr-FR" sz="1600" i="1" dirty="0" err="1"/>
              <a:t>embodied</a:t>
            </a:r>
            <a:r>
              <a:rPr lang="fr-FR" sz="1600" i="1" dirty="0"/>
              <a:t> </a:t>
            </a:r>
            <a:r>
              <a:rPr lang="fr-FR" sz="1600" i="1" dirty="0" err="1"/>
              <a:t>mind</a:t>
            </a:r>
            <a:r>
              <a:rPr lang="fr-FR" sz="1600" i="1" dirty="0"/>
              <a:t>)</a:t>
            </a:r>
            <a:r>
              <a:rPr lang="fr-FR" sz="1600" dirty="0"/>
              <a:t> et s’inscrit dans un courant </a:t>
            </a:r>
            <a:r>
              <a:rPr lang="fr-FR" sz="1600" b="1" dirty="0" err="1"/>
              <a:t>énactiviste</a:t>
            </a:r>
            <a:r>
              <a:rPr lang="fr-FR" sz="1600" dirty="0"/>
              <a:t>. </a:t>
            </a:r>
          </a:p>
        </p:txBody>
      </p:sp>
    </p:spTree>
    <p:extLst>
      <p:ext uri="{BB962C8B-B14F-4D97-AF65-F5344CB8AC3E}">
        <p14:creationId xmlns:p14="http://schemas.microsoft.com/office/powerpoint/2010/main" val="24398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3"/>
          <a:srcRect l="17407" t="21358" r="30556" b="25638"/>
          <a:stretch/>
        </p:blipFill>
        <p:spPr>
          <a:xfrm>
            <a:off x="1497777" y="1298418"/>
            <a:ext cx="3149282" cy="1804393"/>
          </a:xfrm>
          <a:prstGeom prst="rect">
            <a:avLst/>
          </a:prstGeom>
        </p:spPr>
      </p:pic>
      <p:pic>
        <p:nvPicPr>
          <p:cNvPr id="5" name="Image 4"/>
          <p:cNvPicPr>
            <a:picLocks noChangeAspect="1"/>
          </p:cNvPicPr>
          <p:nvPr/>
        </p:nvPicPr>
        <p:blipFill rotWithShape="1">
          <a:blip r:embed="rId4"/>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5</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7" name="Image 6" descr="Résultat de recherche d'images pour &quot;changer la cartouche flèche&quot;"/>
          <p:cNvPicPr/>
          <p:nvPr/>
        </p:nvPicPr>
        <p:blipFill rotWithShape="1">
          <a:blip r:embed="rId5">
            <a:extLst>
              <a:ext uri="{28A0092B-C50C-407E-A947-70E740481C1C}">
                <a14:useLocalDpi xmlns:a14="http://schemas.microsoft.com/office/drawing/2010/main" val="0"/>
              </a:ext>
            </a:extLst>
          </a:blip>
          <a:srcRect l="49170"/>
          <a:stretch/>
        </p:blipFill>
        <p:spPr bwMode="auto">
          <a:xfrm rot="832812">
            <a:off x="6540714" y="220128"/>
            <a:ext cx="1775602" cy="1659957"/>
          </a:xfrm>
          <a:prstGeom prst="rect">
            <a:avLst/>
          </a:prstGeom>
          <a:noFill/>
          <a:ln>
            <a:solidFill>
              <a:schemeClr val="tx1"/>
            </a:solidFill>
          </a:ln>
          <a:extLst>
            <a:ext uri="{53640926-AAD7-44D8-BBD7-CCE9431645EC}">
              <a14:shadowObscured xmlns:a14="http://schemas.microsoft.com/office/drawing/2010/main"/>
            </a:ext>
          </a:extLst>
        </p:spPr>
      </p:pic>
      <p:pic>
        <p:nvPicPr>
          <p:cNvPr id="8" name="Image 7"/>
          <p:cNvPicPr/>
          <p:nvPr/>
        </p:nvPicPr>
        <p:blipFill rotWithShape="1">
          <a:blip r:embed="rId6" cstate="print">
            <a:extLst>
              <a:ext uri="{28A0092B-C50C-407E-A947-70E740481C1C}">
                <a14:useLocalDpi xmlns:a14="http://schemas.microsoft.com/office/drawing/2010/main" val="0"/>
              </a:ext>
            </a:extLst>
          </a:blip>
          <a:srcRect r="46943"/>
          <a:stretch/>
        </p:blipFill>
        <p:spPr bwMode="auto">
          <a:xfrm rot="21398212">
            <a:off x="179919" y="1486637"/>
            <a:ext cx="2048360" cy="2755817"/>
          </a:xfrm>
          <a:prstGeom prst="rect">
            <a:avLst/>
          </a:prstGeom>
          <a:noFill/>
          <a:ln>
            <a:solidFill>
              <a:schemeClr val="tx1"/>
            </a:solidFill>
          </a:ln>
        </p:spPr>
      </p:pic>
      <p:pic>
        <p:nvPicPr>
          <p:cNvPr id="10" name="Image 9"/>
          <p:cNvPicPr/>
          <p:nvPr/>
        </p:nvPicPr>
        <p:blipFill rotWithShape="1">
          <a:blip r:embed="rId7">
            <a:lum bright="-20000" contrast="40000"/>
          </a:blip>
          <a:srcRect r="3462"/>
          <a:stretch/>
        </p:blipFill>
        <p:spPr bwMode="auto">
          <a:xfrm rot="672851">
            <a:off x="2721517" y="2661238"/>
            <a:ext cx="2062501" cy="2147457"/>
          </a:xfrm>
          <a:prstGeom prst="rect">
            <a:avLst/>
          </a:prstGeom>
          <a:ln>
            <a:solidFill>
              <a:schemeClr val="tx1"/>
            </a:solidFill>
          </a:ln>
          <a:extLst>
            <a:ext uri="{53640926-AAD7-44D8-BBD7-CCE9431645EC}">
              <a14:shadowObscured xmlns:a14="http://schemas.microsoft.com/office/drawing/2010/main"/>
            </a:ext>
          </a:extLst>
        </p:spPr>
      </p:pic>
      <p:pic>
        <p:nvPicPr>
          <p:cNvPr id="11" name="Image 10"/>
          <p:cNvPicPr/>
          <p:nvPr/>
        </p:nvPicPr>
        <p:blipFill rotWithShape="1">
          <a:blip r:embed="rId8"/>
          <a:srcRect l="24537" t="21650" r="22634" b="23182"/>
          <a:stretch/>
        </p:blipFill>
        <p:spPr bwMode="auto">
          <a:xfrm>
            <a:off x="3596203" y="212497"/>
            <a:ext cx="2749550" cy="1615287"/>
          </a:xfrm>
          <a:prstGeom prst="rect">
            <a:avLst/>
          </a:prstGeom>
          <a:ln>
            <a:noFill/>
          </a:ln>
          <a:extLst>
            <a:ext uri="{53640926-AAD7-44D8-BBD7-CCE9431645EC}">
              <a14:shadowObscured xmlns:a14="http://schemas.microsoft.com/office/drawing/2010/main"/>
            </a:ext>
          </a:extLst>
        </p:spPr>
      </p:pic>
      <p:pic>
        <p:nvPicPr>
          <p:cNvPr id="12" name="Image 11"/>
          <p:cNvPicPr/>
          <p:nvPr/>
        </p:nvPicPr>
        <p:blipFill rotWithShape="1">
          <a:blip r:embed="rId9"/>
          <a:srcRect l="21101" t="55307" r="55091" b="5973"/>
          <a:stretch/>
        </p:blipFill>
        <p:spPr bwMode="auto">
          <a:xfrm>
            <a:off x="2156892" y="115652"/>
            <a:ext cx="1381690" cy="1182766"/>
          </a:xfrm>
          <a:prstGeom prst="rect">
            <a:avLst/>
          </a:prstGeom>
          <a:ln>
            <a:solidFill>
              <a:schemeClr val="tx1"/>
            </a:solidFill>
          </a:ln>
          <a:extLst>
            <a:ext uri="{53640926-AAD7-44D8-BBD7-CCE9431645EC}">
              <a14:shadowObscured xmlns:a14="http://schemas.microsoft.com/office/drawing/2010/main"/>
            </a:ext>
          </a:extLst>
        </p:spPr>
      </p:pic>
      <p:pic>
        <p:nvPicPr>
          <p:cNvPr id="14" name="Image 13"/>
          <p:cNvPicPr/>
          <p:nvPr/>
        </p:nvPicPr>
        <p:blipFill rotWithShape="1">
          <a:blip r:embed="rId10"/>
          <a:srcRect l="41817" t="60129" r="49672" b="28662"/>
          <a:stretch/>
        </p:blipFill>
        <p:spPr bwMode="auto">
          <a:xfrm>
            <a:off x="919654" y="3217983"/>
            <a:ext cx="1753496" cy="1404136"/>
          </a:xfrm>
          <a:prstGeom prst="rect">
            <a:avLst/>
          </a:prstGeom>
          <a:ln>
            <a:solidFill>
              <a:schemeClr val="tx1"/>
            </a:solidFill>
          </a:ln>
          <a:extLst>
            <a:ext uri="{53640926-AAD7-44D8-BBD7-CCE9431645EC}">
              <a14:shadowObscured xmlns:a14="http://schemas.microsoft.com/office/drawing/2010/main"/>
            </a:ext>
          </a:extLst>
        </p:spPr>
      </p:pic>
      <p:pic>
        <p:nvPicPr>
          <p:cNvPr id="15" name="Image 14" descr="The How to Vote By Post guide has a pencil and hand indicating the Remain box'"/>
          <p:cNvPicPr/>
          <p:nvPr/>
        </p:nvPicPr>
        <p:blipFill rotWithShape="1">
          <a:blip r:embed="rId11">
            <a:extLst>
              <a:ext uri="{28A0092B-C50C-407E-A947-70E740481C1C}">
                <a14:useLocalDpi xmlns:a14="http://schemas.microsoft.com/office/drawing/2010/main" val="0"/>
              </a:ext>
            </a:extLst>
          </a:blip>
          <a:srcRect l="5054"/>
          <a:stretch/>
        </p:blipFill>
        <p:spPr bwMode="auto">
          <a:xfrm>
            <a:off x="4010769" y="3120364"/>
            <a:ext cx="2873521" cy="1850833"/>
          </a:xfrm>
          <a:prstGeom prst="rect">
            <a:avLst/>
          </a:prstGeom>
          <a:noFill/>
          <a:ln>
            <a:noFill/>
          </a:ln>
          <a:extLst>
            <a:ext uri="{53640926-AAD7-44D8-BBD7-CCE9431645EC}">
              <a14:shadowObscured xmlns:a14="http://schemas.microsoft.com/office/drawing/2010/main"/>
            </a:ext>
          </a:extLst>
        </p:spPr>
      </p:pic>
      <p:pic>
        <p:nvPicPr>
          <p:cNvPr id="16" name="Image 15"/>
          <p:cNvPicPr/>
          <p:nvPr/>
        </p:nvPicPr>
        <p:blipFill rotWithShape="1">
          <a:blip r:embed="rId12">
            <a:extLst>
              <a:ext uri="{28A0092B-C50C-407E-A947-70E740481C1C}">
                <a14:useLocalDpi xmlns:a14="http://schemas.microsoft.com/office/drawing/2010/main" val="0"/>
              </a:ext>
            </a:extLst>
          </a:blip>
          <a:srcRect l="1964" t="41931" r="76094" b="43029"/>
          <a:stretch/>
        </p:blipFill>
        <p:spPr bwMode="auto">
          <a:xfrm rot="21050846">
            <a:off x="4472119" y="1743416"/>
            <a:ext cx="1420874" cy="1186356"/>
          </a:xfrm>
          <a:prstGeom prst="rect">
            <a:avLst/>
          </a:prstGeom>
          <a:noFill/>
        </p:spPr>
      </p:pic>
      <p:pic>
        <p:nvPicPr>
          <p:cNvPr id="17" name="Image 16"/>
          <p:cNvPicPr/>
          <p:nvPr/>
        </p:nvPicPr>
        <p:blipFill rotWithShape="1">
          <a:blip r:embed="rId13" cstate="print">
            <a:extLst>
              <a:ext uri="{28A0092B-C50C-407E-A947-70E740481C1C}">
                <a14:useLocalDpi xmlns:a14="http://schemas.microsoft.com/office/drawing/2010/main" val="0"/>
              </a:ext>
            </a:extLst>
          </a:blip>
          <a:srcRect t="62547" r="50593" b="7034"/>
          <a:stretch/>
        </p:blipFill>
        <p:spPr bwMode="auto">
          <a:xfrm rot="2231962">
            <a:off x="7589466" y="327206"/>
            <a:ext cx="1413961" cy="985214"/>
          </a:xfrm>
          <a:prstGeom prst="rect">
            <a:avLst/>
          </a:prstGeom>
          <a:noFill/>
        </p:spPr>
      </p:pic>
      <p:pic>
        <p:nvPicPr>
          <p:cNvPr id="9" name="Image 8"/>
          <p:cNvPicPr/>
          <p:nvPr/>
        </p:nvPicPr>
        <p:blipFill rotWithShape="1">
          <a:blip r:embed="rId12">
            <a:extLst>
              <a:ext uri="{28A0092B-C50C-407E-A947-70E740481C1C}">
                <a14:useLocalDpi xmlns:a14="http://schemas.microsoft.com/office/drawing/2010/main" val="0"/>
              </a:ext>
            </a:extLst>
          </a:blip>
          <a:srcRect l="50989" t="62547" b="8048"/>
          <a:stretch/>
        </p:blipFill>
        <p:spPr bwMode="auto">
          <a:xfrm rot="429030">
            <a:off x="6101892" y="1928631"/>
            <a:ext cx="2667187" cy="1871831"/>
          </a:xfrm>
          <a:prstGeom prst="rect">
            <a:avLst/>
          </a:prstGeom>
          <a:noFill/>
        </p:spPr>
      </p:pic>
      <p:pic>
        <p:nvPicPr>
          <p:cNvPr id="1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40675">
            <a:off x="7501630" y="3367420"/>
            <a:ext cx="1426779" cy="156515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151439">
            <a:off x="181475" y="244904"/>
            <a:ext cx="1577583" cy="128195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1" name="Titre 1"/>
          <p:cNvSpPr txBox="1">
            <a:spLocks/>
          </p:cNvSpPr>
          <p:nvPr/>
        </p:nvSpPr>
        <p:spPr>
          <a:xfrm>
            <a:off x="642096" y="201404"/>
            <a:ext cx="6737345" cy="1643616"/>
          </a:xfrm>
          <a:prstGeom prst="rect">
            <a:avLst/>
          </a:prstGeom>
          <a:solidFill>
            <a:schemeClr val="accent4">
              <a:lumMod val="40000"/>
              <a:lumOff val="60000"/>
            </a:schemeClr>
          </a:solidFill>
          <a:effectLst>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5600"/>
            <a:r>
              <a:rPr lang="fr-FR" sz="2400" b="1" dirty="0"/>
              <a:t>Procédure ≠ Document créé pour la communiquer</a:t>
            </a:r>
            <a:endParaRPr lang="fr-FR" sz="2400" b="1" dirty="0">
              <a:latin typeface="+mn-lt"/>
            </a:endParaRPr>
          </a:p>
          <a:p>
            <a:endParaRPr lang="fr-FR" sz="2400" b="1" dirty="0">
              <a:latin typeface="+mn-lt"/>
            </a:endParaRPr>
          </a:p>
          <a:p>
            <a:endParaRPr lang="fr-FR" sz="2400" b="1" dirty="0">
              <a:latin typeface="+mn-lt"/>
            </a:endParaRPr>
          </a:p>
        </p:txBody>
      </p:sp>
      <p:sp>
        <p:nvSpPr>
          <p:cNvPr id="23" name="Titre 1"/>
          <p:cNvSpPr txBox="1">
            <a:spLocks/>
          </p:cNvSpPr>
          <p:nvPr/>
        </p:nvSpPr>
        <p:spPr>
          <a:xfrm>
            <a:off x="346235" y="1790525"/>
            <a:ext cx="3439493" cy="2937591"/>
          </a:xfrm>
          <a:prstGeom prst="rect">
            <a:avLst/>
          </a:prstGeom>
          <a:solidFill>
            <a:schemeClr val="accent4">
              <a:lumMod val="40000"/>
              <a:lumOff val="60000"/>
            </a:schemeClr>
          </a:solidFill>
          <a:effectLst>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latin typeface="+mn-lt"/>
              </a:rPr>
              <a:t>La procédure est abstraite</a:t>
            </a:r>
          </a:p>
          <a:p>
            <a:pPr algn="l"/>
            <a:r>
              <a:rPr lang="fr-FR" sz="2000" dirty="0">
                <a:latin typeface="+mn-lt"/>
              </a:rPr>
              <a:t>Actions/opérations mentales à réaliser/ne pas réaliser pour atteindre (le plus efficacement possible) un but.</a:t>
            </a:r>
          </a:p>
          <a:p>
            <a:pPr algn="l"/>
            <a:endParaRPr lang="fr-FR" sz="2000" dirty="0">
              <a:latin typeface="+mn-lt"/>
            </a:endParaRPr>
          </a:p>
          <a:p>
            <a:pPr algn="l"/>
            <a:endParaRPr lang="fr-FR" sz="2000" dirty="0">
              <a:latin typeface="+mn-lt"/>
            </a:endParaRPr>
          </a:p>
          <a:p>
            <a:pPr algn="l"/>
            <a:r>
              <a:rPr lang="fr-FR" sz="2000" dirty="0">
                <a:latin typeface="+mn-lt"/>
              </a:rPr>
              <a:t>Sujette à péremption</a:t>
            </a:r>
          </a:p>
          <a:p>
            <a:pPr algn="l"/>
            <a:r>
              <a:rPr lang="fr-FR" sz="2000" dirty="0">
                <a:latin typeface="+mn-lt"/>
              </a:rPr>
              <a:t>Perfectible</a:t>
            </a:r>
          </a:p>
          <a:p>
            <a:pPr algn="l"/>
            <a:endParaRPr lang="fr-FR" sz="2000" dirty="0"/>
          </a:p>
        </p:txBody>
      </p:sp>
      <p:sp>
        <p:nvSpPr>
          <p:cNvPr id="24" name="Titre 1"/>
          <p:cNvSpPr txBox="1">
            <a:spLocks/>
          </p:cNvSpPr>
          <p:nvPr/>
        </p:nvSpPr>
        <p:spPr>
          <a:xfrm>
            <a:off x="4540048" y="1836163"/>
            <a:ext cx="3439493" cy="3005171"/>
          </a:xfrm>
          <a:prstGeom prst="rect">
            <a:avLst/>
          </a:prstGeom>
          <a:solidFill>
            <a:schemeClr val="accent4">
              <a:lumMod val="40000"/>
              <a:lumOff val="60000"/>
            </a:schemeClr>
          </a:solidFill>
          <a:effectLst>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2000" b="1" dirty="0"/>
          </a:p>
          <a:p>
            <a:endParaRPr lang="fr-FR" sz="2000" b="1" dirty="0"/>
          </a:p>
          <a:p>
            <a:r>
              <a:rPr lang="fr-FR" sz="2000" b="1" dirty="0">
                <a:latin typeface="+mn-lt"/>
              </a:rPr>
              <a:t>Le document est concret</a:t>
            </a:r>
          </a:p>
          <a:p>
            <a:pPr algn="l"/>
            <a:r>
              <a:rPr lang="fr-FR" sz="2000" dirty="0">
                <a:latin typeface="+mn-lt"/>
              </a:rPr>
              <a:t>Le document est une réification particulière « choisie » au détriment de toutes celles qui auraient pu être utilisées à sa place.</a:t>
            </a:r>
          </a:p>
          <a:p>
            <a:pPr algn="l"/>
            <a:endParaRPr lang="fr-FR" sz="2000" b="1" dirty="0">
              <a:latin typeface="+mn-lt"/>
            </a:endParaRPr>
          </a:p>
          <a:p>
            <a:pPr algn="l"/>
            <a:r>
              <a:rPr lang="fr-FR" sz="2000" dirty="0">
                <a:latin typeface="+mn-lt"/>
              </a:rPr>
              <a:t>Sujet à péremption</a:t>
            </a:r>
          </a:p>
          <a:p>
            <a:pPr algn="l"/>
            <a:r>
              <a:rPr lang="fr-FR" sz="2000" dirty="0">
                <a:latin typeface="+mn-lt"/>
              </a:rPr>
              <a:t>Perfectible</a:t>
            </a:r>
          </a:p>
          <a:p>
            <a:pPr algn="l"/>
            <a:endParaRPr lang="fr-FR" sz="2400" dirty="0">
              <a:latin typeface="+mn-lt"/>
            </a:endParaRPr>
          </a:p>
        </p:txBody>
      </p:sp>
    </p:spTree>
    <p:extLst>
      <p:ext uri="{BB962C8B-B14F-4D97-AF65-F5344CB8AC3E}">
        <p14:creationId xmlns:p14="http://schemas.microsoft.com/office/powerpoint/2010/main" val="22149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6" name="Titre 1">
            <a:extLst>
              <a:ext uri="{FF2B5EF4-FFF2-40B4-BE49-F238E27FC236}">
                <a16:creationId xmlns:a16="http://schemas.microsoft.com/office/drawing/2014/main" id="{C54D7BAA-E514-4747-8BDB-95044F3307B9}"/>
              </a:ext>
            </a:extLst>
          </p:cNvPr>
          <p:cNvSpPr>
            <a:spLocks noGrp="1"/>
          </p:cNvSpPr>
          <p:nvPr>
            <p:ph type="title"/>
          </p:nvPr>
        </p:nvSpPr>
        <p:spPr>
          <a:xfrm>
            <a:off x="0" y="-5623"/>
            <a:ext cx="9143999" cy="454099"/>
          </a:xfrm>
        </p:spPr>
        <p:txBody>
          <a:bodyPr>
            <a:normAutofit/>
          </a:bodyPr>
          <a:lstStyle/>
          <a:p>
            <a:pPr algn="ctr"/>
            <a:r>
              <a:rPr lang="fr-FR" sz="2800" b="1" dirty="0"/>
              <a:t>Des tutoriels vidéo adaptés à chaque phase</a:t>
            </a:r>
          </a:p>
        </p:txBody>
      </p:sp>
      <p:grpSp>
        <p:nvGrpSpPr>
          <p:cNvPr id="20" name="Groupe 19"/>
          <p:cNvGrpSpPr>
            <a:grpSpLocks/>
          </p:cNvGrpSpPr>
          <p:nvPr/>
        </p:nvGrpSpPr>
        <p:grpSpPr bwMode="auto">
          <a:xfrm>
            <a:off x="791886" y="2797197"/>
            <a:ext cx="8092530" cy="1953148"/>
            <a:chOff x="1108895" y="2218450"/>
            <a:chExt cx="7073103" cy="4051531"/>
          </a:xfrm>
        </p:grpSpPr>
        <p:sp>
          <p:nvSpPr>
            <p:cNvPr id="24" name="ZoneTexte 26"/>
            <p:cNvSpPr txBox="1">
              <a:spLocks noChangeArrowheads="1"/>
            </p:cNvSpPr>
            <p:nvPr/>
          </p:nvSpPr>
          <p:spPr bwMode="auto">
            <a:xfrm>
              <a:off x="6648659" y="2218450"/>
              <a:ext cx="1533339" cy="76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fr-FR" altLang="en-US" sz="1800" b="1" dirty="0">
                  <a:solidFill>
                    <a:srgbClr val="008000"/>
                  </a:solidFill>
                  <a:latin typeface="Arial" panose="020B0604020202020204" pitchFamily="34" charset="0"/>
                  <a:cs typeface="Arial" panose="020B0604020202020204" pitchFamily="34" charset="0"/>
                </a:rPr>
                <a:t>EXPERT</a:t>
              </a:r>
            </a:p>
          </p:txBody>
        </p:sp>
        <p:sp>
          <p:nvSpPr>
            <p:cNvPr id="27" name="Flèche vers le haut 26"/>
            <p:cNvSpPr/>
            <p:nvPr/>
          </p:nvSpPr>
          <p:spPr bwMode="auto">
            <a:xfrm rot="4628062">
              <a:off x="4223155" y="2010654"/>
              <a:ext cx="830949" cy="4783677"/>
            </a:xfrm>
            <a:prstGeom prst="upArrow">
              <a:avLst/>
            </a:prstGeom>
            <a:gradFill>
              <a:gsLst>
                <a:gs pos="31000">
                  <a:srgbClr val="33CC33"/>
                </a:gs>
                <a:gs pos="100000">
                  <a:srgbClr val="FF0000"/>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p:spPr>
          <p:txBody>
            <a:bodyPr/>
            <a:lstStyle/>
            <a:p>
              <a:pPr>
                <a:defRPr/>
              </a:pPr>
              <a:endParaRPr lang="fr-FR">
                <a:solidFill>
                  <a:prstClr val="black"/>
                </a:solidFill>
              </a:endParaRPr>
            </a:p>
          </p:txBody>
        </p:sp>
        <p:sp>
          <p:nvSpPr>
            <p:cNvPr id="21" name="ZoneTexte 26"/>
            <p:cNvSpPr txBox="1">
              <a:spLocks noChangeArrowheads="1"/>
            </p:cNvSpPr>
            <p:nvPr/>
          </p:nvSpPr>
          <p:spPr bwMode="auto">
            <a:xfrm>
              <a:off x="1108895" y="5503854"/>
              <a:ext cx="959572" cy="766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fr-FR" altLang="en-US" sz="1800" b="1" dirty="0">
                  <a:solidFill>
                    <a:srgbClr val="FF0000"/>
                  </a:solidFill>
                  <a:latin typeface="Arial" panose="020B0604020202020204" pitchFamily="34" charset="0"/>
                  <a:cs typeface="Arial" panose="020B0604020202020204" pitchFamily="34" charset="0"/>
                </a:rPr>
                <a:t>NOVICE</a:t>
              </a:r>
            </a:p>
          </p:txBody>
        </p:sp>
      </p:grpSp>
      <p:grpSp>
        <p:nvGrpSpPr>
          <p:cNvPr id="28" name="Groupe 6"/>
          <p:cNvGrpSpPr>
            <a:grpSpLocks/>
          </p:cNvGrpSpPr>
          <p:nvPr/>
        </p:nvGrpSpPr>
        <p:grpSpPr bwMode="auto">
          <a:xfrm>
            <a:off x="3104199" y="3437702"/>
            <a:ext cx="3452303" cy="659631"/>
            <a:chOff x="2663985" y="3155396"/>
            <a:chExt cx="3024336" cy="1368425"/>
          </a:xfrm>
        </p:grpSpPr>
        <p:sp>
          <p:nvSpPr>
            <p:cNvPr id="29" name="Rectangle à coins arrondis 28"/>
            <p:cNvSpPr/>
            <p:nvPr/>
          </p:nvSpPr>
          <p:spPr bwMode="auto">
            <a:xfrm>
              <a:off x="2663985" y="3155396"/>
              <a:ext cx="3024336" cy="136842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fr-FR">
                <a:solidFill>
                  <a:srgbClr val="FFFFFF"/>
                </a:solidFill>
              </a:endParaRPr>
            </a:p>
          </p:txBody>
        </p:sp>
        <p:sp>
          <p:nvSpPr>
            <p:cNvPr id="30" name="ZoneTexte 2"/>
            <p:cNvSpPr txBox="1">
              <a:spLocks noChangeArrowheads="1"/>
            </p:cNvSpPr>
            <p:nvPr/>
          </p:nvSpPr>
          <p:spPr bwMode="auto">
            <a:xfrm>
              <a:off x="2815005" y="3471283"/>
              <a:ext cx="2757622" cy="766191"/>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fr-FR" altLang="en-US" sz="1800" b="1" dirty="0">
                  <a:solidFill>
                    <a:srgbClr val="000000"/>
                  </a:solidFill>
                  <a:latin typeface="Arial" panose="020B0604020202020204" pitchFamily="34" charset="0"/>
                  <a:cs typeface="Arial" panose="020B0604020202020204" pitchFamily="34" charset="0"/>
                </a:rPr>
                <a:t>Apprenant adulte</a:t>
              </a:r>
            </a:p>
          </p:txBody>
        </p:sp>
      </p:grpSp>
      <p:sp>
        <p:nvSpPr>
          <p:cNvPr id="11" name="Titre 1"/>
          <p:cNvSpPr txBox="1">
            <a:spLocks/>
          </p:cNvSpPr>
          <p:nvPr/>
        </p:nvSpPr>
        <p:spPr>
          <a:xfrm>
            <a:off x="35670" y="2350167"/>
            <a:ext cx="2496456" cy="1941657"/>
          </a:xfrm>
          <a:prstGeom prst="rect">
            <a:avLst/>
          </a:prstGeom>
          <a:solidFill>
            <a:schemeClr val="accent4">
              <a:lumMod val="40000"/>
              <a:lumOff val="60000"/>
            </a:schemeClr>
          </a:solidFill>
          <a:effectLst>
            <a:softEdge rad="3175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a:solidFill>
                  <a:srgbClr val="0070C0"/>
                </a:solidFill>
                <a:latin typeface="+mn-lt"/>
              </a:rPr>
              <a:t>Expliquer</a:t>
            </a:r>
          </a:p>
          <a:p>
            <a:r>
              <a:rPr lang="fr-FR" sz="2400" dirty="0">
                <a:solidFill>
                  <a:srgbClr val="0070C0"/>
                </a:solidFill>
                <a:latin typeface="+mn-lt"/>
              </a:rPr>
              <a:t>(compréhension)</a:t>
            </a:r>
          </a:p>
          <a:p>
            <a:r>
              <a:rPr lang="fr-FR" sz="2400" dirty="0">
                <a:solidFill>
                  <a:srgbClr val="0070C0"/>
                </a:solidFill>
                <a:latin typeface="+mn-lt"/>
              </a:rPr>
              <a:t>…</a:t>
            </a:r>
            <a:endParaRPr lang="fr-FR" sz="2400" b="1" dirty="0">
              <a:latin typeface="+mn-lt"/>
            </a:endParaRPr>
          </a:p>
          <a:p>
            <a:endParaRPr lang="fr-FR" sz="2400" b="1" dirty="0">
              <a:latin typeface="+mn-lt"/>
            </a:endParaRPr>
          </a:p>
        </p:txBody>
      </p:sp>
      <p:sp>
        <p:nvSpPr>
          <p:cNvPr id="12" name="Titre 1"/>
          <p:cNvSpPr txBox="1">
            <a:spLocks/>
          </p:cNvSpPr>
          <p:nvPr/>
        </p:nvSpPr>
        <p:spPr>
          <a:xfrm>
            <a:off x="2262556" y="388350"/>
            <a:ext cx="3938659" cy="3212036"/>
          </a:xfrm>
          <a:prstGeom prst="rect">
            <a:avLst/>
          </a:prstGeom>
          <a:solidFill>
            <a:schemeClr val="accent4">
              <a:lumMod val="40000"/>
              <a:lumOff val="60000"/>
            </a:schemeClr>
          </a:solidFill>
          <a:effectLst>
            <a:softEdge rad="3175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a:solidFill>
                  <a:srgbClr val="0070C0"/>
                </a:solidFill>
                <a:latin typeface="+mn-lt"/>
              </a:rPr>
              <a:t>Entraîner</a:t>
            </a:r>
          </a:p>
          <a:p>
            <a:r>
              <a:rPr lang="fr-FR" sz="2400" dirty="0">
                <a:solidFill>
                  <a:srgbClr val="0070C0"/>
                </a:solidFill>
                <a:latin typeface="+mn-lt"/>
              </a:rPr>
              <a:t>(automatisation)</a:t>
            </a:r>
          </a:p>
          <a:p>
            <a:pPr>
              <a:spcBef>
                <a:spcPts val="600"/>
              </a:spcBef>
            </a:pPr>
            <a:r>
              <a:rPr lang="fr-FR" sz="2400" b="1" dirty="0">
                <a:solidFill>
                  <a:srgbClr val="0070C0"/>
                </a:solidFill>
                <a:latin typeface="+mn-lt"/>
              </a:rPr>
              <a:t>Diversifier</a:t>
            </a:r>
          </a:p>
          <a:p>
            <a:r>
              <a:rPr lang="fr-FR" sz="2400" dirty="0">
                <a:solidFill>
                  <a:srgbClr val="0070C0"/>
                </a:solidFill>
                <a:latin typeface="+mn-lt"/>
              </a:rPr>
              <a:t>(particularisation)</a:t>
            </a:r>
          </a:p>
          <a:p>
            <a:pPr>
              <a:spcBef>
                <a:spcPts val="600"/>
              </a:spcBef>
            </a:pPr>
            <a:r>
              <a:rPr lang="fr-FR" sz="2400" b="1" dirty="0">
                <a:solidFill>
                  <a:srgbClr val="0070C0"/>
                </a:solidFill>
                <a:latin typeface="+mn-lt"/>
              </a:rPr>
              <a:t>Rappeler</a:t>
            </a:r>
          </a:p>
          <a:p>
            <a:r>
              <a:rPr lang="fr-FR" sz="2400" dirty="0">
                <a:solidFill>
                  <a:srgbClr val="0070C0"/>
                </a:solidFill>
                <a:latin typeface="+mn-lt"/>
              </a:rPr>
              <a:t>(lutte contre l’oubli)</a:t>
            </a:r>
          </a:p>
          <a:p>
            <a:r>
              <a:rPr lang="fr-FR" sz="2400" dirty="0">
                <a:solidFill>
                  <a:srgbClr val="0070C0"/>
                </a:solidFill>
                <a:latin typeface="+mn-lt"/>
              </a:rPr>
              <a:t>…</a:t>
            </a:r>
            <a:endParaRPr lang="fr-FR" sz="2400" b="1" dirty="0">
              <a:latin typeface="+mn-lt"/>
            </a:endParaRPr>
          </a:p>
          <a:p>
            <a:endParaRPr lang="fr-FR" sz="2400" b="1" dirty="0">
              <a:latin typeface="+mn-lt"/>
            </a:endParaRPr>
          </a:p>
        </p:txBody>
      </p:sp>
      <p:sp>
        <p:nvSpPr>
          <p:cNvPr id="13" name="Titre 1"/>
          <p:cNvSpPr txBox="1">
            <a:spLocks/>
          </p:cNvSpPr>
          <p:nvPr/>
        </p:nvSpPr>
        <p:spPr>
          <a:xfrm>
            <a:off x="6201215" y="388349"/>
            <a:ext cx="2764365" cy="2492011"/>
          </a:xfrm>
          <a:prstGeom prst="rect">
            <a:avLst/>
          </a:prstGeom>
          <a:solidFill>
            <a:schemeClr val="accent4">
              <a:lumMod val="40000"/>
              <a:lumOff val="60000"/>
            </a:schemeClr>
          </a:solidFill>
          <a:effectLst>
            <a:softEdge rad="3175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a:solidFill>
                  <a:srgbClr val="0070C0"/>
                </a:solidFill>
                <a:latin typeface="+mn-lt"/>
              </a:rPr>
              <a:t>Affiner</a:t>
            </a:r>
          </a:p>
          <a:p>
            <a:r>
              <a:rPr lang="fr-FR" sz="2400" dirty="0">
                <a:solidFill>
                  <a:srgbClr val="0070C0"/>
                </a:solidFill>
                <a:latin typeface="+mn-lt"/>
              </a:rPr>
              <a:t>(micro-réglages)</a:t>
            </a:r>
          </a:p>
          <a:p>
            <a:pPr>
              <a:spcBef>
                <a:spcPts val="600"/>
              </a:spcBef>
            </a:pPr>
            <a:r>
              <a:rPr lang="fr-FR" sz="2400" b="1" dirty="0">
                <a:solidFill>
                  <a:srgbClr val="0070C0"/>
                </a:solidFill>
                <a:latin typeface="+mn-lt"/>
              </a:rPr>
              <a:t>Mettre à jour</a:t>
            </a:r>
          </a:p>
          <a:p>
            <a:r>
              <a:rPr lang="fr-FR" sz="2400" dirty="0">
                <a:solidFill>
                  <a:srgbClr val="0070C0"/>
                </a:solidFill>
                <a:latin typeface="+mn-lt"/>
              </a:rPr>
              <a:t>(actualisation)</a:t>
            </a:r>
          </a:p>
          <a:p>
            <a:r>
              <a:rPr lang="fr-FR" sz="2400" dirty="0">
                <a:solidFill>
                  <a:srgbClr val="0070C0"/>
                </a:solidFill>
                <a:latin typeface="+mn-lt"/>
              </a:rPr>
              <a:t>…</a:t>
            </a:r>
          </a:p>
          <a:p>
            <a:endParaRPr lang="fr-FR" sz="2400" dirty="0">
              <a:latin typeface="+mn-lt"/>
            </a:endParaRPr>
          </a:p>
        </p:txBody>
      </p:sp>
    </p:spTree>
    <p:extLst>
      <p:ext uri="{BB962C8B-B14F-4D97-AF65-F5344CB8AC3E}">
        <p14:creationId xmlns:p14="http://schemas.microsoft.com/office/powerpoint/2010/main" val="13407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3EEDD-8DCC-E84D-857C-709870A915FD}"/>
              </a:ext>
            </a:extLst>
          </p:cNvPr>
          <p:cNvSpPr txBox="1">
            <a:spLocks/>
          </p:cNvSpPr>
          <p:nvPr/>
        </p:nvSpPr>
        <p:spPr>
          <a:xfrm>
            <a:off x="2010230" y="2328743"/>
            <a:ext cx="5609770" cy="486013"/>
          </a:xfrm>
          <a:prstGeom prst="rect">
            <a:avLst/>
          </a:prstGeom>
          <a:effectLst>
            <a:outerShdw blurRad="50800" dist="38100" dir="2700000" algn="tl" rotWithShape="0">
              <a:prstClr val="black">
                <a:alpha val="40000"/>
              </a:prstClr>
            </a:outerShdw>
          </a:effectLst>
        </p:spPr>
        <p:txBody>
          <a:bodyPr>
            <a:normAutofit lnSpcReduction="10000"/>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i="1" dirty="0">
                <a:solidFill>
                  <a:srgbClr val="002060"/>
                </a:solidFill>
                <a:latin typeface="+mn-lt"/>
              </a:rPr>
              <a:t>Merci pour votre attention</a:t>
            </a:r>
          </a:p>
        </p:txBody>
      </p:sp>
    </p:spTree>
    <p:extLst>
      <p:ext uri="{BB962C8B-B14F-4D97-AF65-F5344CB8AC3E}">
        <p14:creationId xmlns:p14="http://schemas.microsoft.com/office/powerpoint/2010/main" val="2286522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3EEDD-8DCC-E84D-857C-709870A915FD}"/>
              </a:ext>
            </a:extLst>
          </p:cNvPr>
          <p:cNvSpPr txBox="1">
            <a:spLocks/>
          </p:cNvSpPr>
          <p:nvPr/>
        </p:nvSpPr>
        <p:spPr>
          <a:xfrm>
            <a:off x="2010230" y="2328743"/>
            <a:ext cx="5609770" cy="486013"/>
          </a:xfrm>
          <a:prstGeom prst="rect">
            <a:avLst/>
          </a:prstGeom>
          <a:effectLst>
            <a:outerShdw blurRad="50800" dist="38100" dir="2700000" algn="tl" rotWithShape="0">
              <a:prstClr val="black">
                <a:alpha val="40000"/>
              </a:prstClr>
            </a:outerShdw>
          </a:effectLst>
        </p:spPr>
        <p:txBody>
          <a:bodyPr>
            <a:normAutofit lnSpcReduction="10000"/>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dirty="0">
                <a:solidFill>
                  <a:srgbClr val="002060"/>
                </a:solidFill>
                <a:latin typeface="+mn-lt"/>
              </a:rPr>
              <a:t>Supplément</a:t>
            </a:r>
          </a:p>
        </p:txBody>
      </p:sp>
    </p:spTree>
    <p:extLst>
      <p:ext uri="{BB962C8B-B14F-4D97-AF65-F5344CB8AC3E}">
        <p14:creationId xmlns:p14="http://schemas.microsoft.com/office/powerpoint/2010/main" val="3130925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53</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23" name="Image 2"/>
          <p:cNvPicPr>
            <a:picLocks noChangeAspect="1"/>
          </p:cNvPicPr>
          <p:nvPr/>
        </p:nvPicPr>
        <p:blipFill>
          <a:blip r:embed="rId3">
            <a:extLst>
              <a:ext uri="{28A0092B-C50C-407E-A947-70E740481C1C}">
                <a14:useLocalDpi xmlns:a14="http://schemas.microsoft.com/office/drawing/2010/main" val="0"/>
              </a:ext>
            </a:extLst>
          </a:blip>
          <a:srcRect l="22838" t="45906" r="39311" b="15277"/>
          <a:stretch>
            <a:fillRect/>
          </a:stretch>
        </p:blipFill>
        <p:spPr bwMode="auto">
          <a:xfrm>
            <a:off x="256309" y="2757622"/>
            <a:ext cx="4069597" cy="234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309" y="0"/>
            <a:ext cx="4198892" cy="201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p:nvPr/>
        </p:nvPicPr>
        <p:blipFill rotWithShape="1">
          <a:blip r:embed="rId5"/>
          <a:srcRect l="23261" t="19363" r="46475" b="7752"/>
          <a:stretch/>
        </p:blipFill>
        <p:spPr bwMode="auto">
          <a:xfrm>
            <a:off x="5082646" y="39853"/>
            <a:ext cx="3642299" cy="5063794"/>
          </a:xfrm>
          <a:prstGeom prst="rect">
            <a:avLst/>
          </a:prstGeom>
          <a:ln>
            <a:solidFill>
              <a:sysClr val="windowText" lastClr="000000"/>
            </a:solidFill>
          </a:ln>
          <a:extLst>
            <a:ext uri="{53640926-AAD7-44D8-BBD7-CCE9431645EC}">
              <a14:shadowObscured xmlns:a14="http://schemas.microsoft.com/office/drawing/2010/main"/>
            </a:ext>
          </a:extLst>
        </p:spPr>
      </p:pic>
      <p:sp>
        <p:nvSpPr>
          <p:cNvPr id="21" name="Titre 1"/>
          <p:cNvSpPr txBox="1">
            <a:spLocks/>
          </p:cNvSpPr>
          <p:nvPr/>
        </p:nvSpPr>
        <p:spPr>
          <a:xfrm>
            <a:off x="2263246" y="1195095"/>
            <a:ext cx="4807527" cy="2015030"/>
          </a:xfrm>
          <a:prstGeom prst="rect">
            <a:avLst/>
          </a:prstGeom>
          <a:solidFill>
            <a:schemeClr val="accent4">
              <a:lumMod val="40000"/>
              <a:lumOff val="60000"/>
            </a:schemeClr>
          </a:solidFill>
          <a:effectLst>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5600"/>
            <a:r>
              <a:rPr lang="fr-FR" sz="2400" b="1" dirty="0">
                <a:effectLst>
                  <a:outerShdw blurRad="38100" dist="38100" dir="2700000" algn="tl">
                    <a:srgbClr val="000000">
                      <a:alpha val="43137"/>
                    </a:srgbClr>
                  </a:outerShdw>
                </a:effectLst>
              </a:rPr>
              <a:t>Procédure = « objet » qui évolue </a:t>
            </a:r>
          </a:p>
          <a:p>
            <a:pPr marL="355600"/>
            <a:r>
              <a:rPr lang="fr-FR" sz="2400" b="1" dirty="0"/>
              <a:t>(objet perfectible, sujet à péremption et à controverses) </a:t>
            </a:r>
            <a:endParaRPr lang="fr-FR" sz="2400" b="1" dirty="0">
              <a:latin typeface="+mn-lt"/>
            </a:endParaRPr>
          </a:p>
          <a:p>
            <a:endParaRPr lang="fr-FR" sz="2400" b="1" dirty="0">
              <a:latin typeface="+mn-lt"/>
            </a:endParaRPr>
          </a:p>
        </p:txBody>
      </p:sp>
    </p:spTree>
    <p:extLst>
      <p:ext uri="{BB962C8B-B14F-4D97-AF65-F5344CB8AC3E}">
        <p14:creationId xmlns:p14="http://schemas.microsoft.com/office/powerpoint/2010/main" val="288216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54</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383" y="288585"/>
            <a:ext cx="5580970" cy="4196156"/>
          </a:xfrm>
          <a:prstGeom prst="rect">
            <a:avLst/>
          </a:prstGeom>
        </p:spPr>
      </p:pic>
    </p:spTree>
    <p:extLst>
      <p:ext uri="{BB962C8B-B14F-4D97-AF65-F5344CB8AC3E}">
        <p14:creationId xmlns:p14="http://schemas.microsoft.com/office/powerpoint/2010/main" val="2364846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55</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383" y="288585"/>
            <a:ext cx="5744737" cy="4196156"/>
          </a:xfrm>
          <a:prstGeom prst="rect">
            <a:avLst/>
          </a:prstGeom>
        </p:spPr>
      </p:pic>
    </p:spTree>
    <p:extLst>
      <p:ext uri="{BB962C8B-B14F-4D97-AF65-F5344CB8AC3E}">
        <p14:creationId xmlns:p14="http://schemas.microsoft.com/office/powerpoint/2010/main" val="3349800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schemeClr val="tx1">
                    <a:lumMod val="75000"/>
                    <a:lumOff val="25000"/>
                  </a:schemeClr>
                </a:solidFill>
              </a:rPr>
              <a:pPr algn="ctr"/>
              <a:t>56</a:t>
            </a:fld>
            <a:r>
              <a:rPr lang="fr-FR" sz="1050" b="1">
                <a:solidFill>
                  <a:schemeClr val="tx1">
                    <a:lumMod val="75000"/>
                    <a:lumOff val="25000"/>
                  </a:schemeClr>
                </a:solidFill>
              </a:rPr>
              <a:t> </a:t>
            </a:r>
            <a:endParaRPr lang="fr-FR" sz="1050" b="1" dirty="0">
              <a:solidFill>
                <a:schemeClr val="tx1">
                  <a:lumMod val="75000"/>
                  <a:lumOff val="25000"/>
                </a:schemeClr>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842963"/>
            <a:ext cx="3756346" cy="2743766"/>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30" y="825613"/>
            <a:ext cx="3672339" cy="2761116"/>
          </a:xfrm>
          <a:prstGeom prst="rect">
            <a:avLst/>
          </a:prstGeom>
        </p:spPr>
      </p:pic>
      <p:sp>
        <p:nvSpPr>
          <p:cNvPr id="4" name="ZoneTexte 3"/>
          <p:cNvSpPr txBox="1"/>
          <p:nvPr/>
        </p:nvSpPr>
        <p:spPr>
          <a:xfrm>
            <a:off x="3802743" y="4122057"/>
            <a:ext cx="1291771" cy="369332"/>
          </a:xfrm>
          <a:prstGeom prst="rect">
            <a:avLst/>
          </a:prstGeom>
          <a:noFill/>
        </p:spPr>
        <p:txBody>
          <a:bodyPr wrap="square" rtlCol="0">
            <a:spAutoFit/>
          </a:bodyPr>
          <a:lstStyle/>
          <a:p>
            <a:r>
              <a:rPr lang="fr-FR" dirty="0">
                <a:hlinkClick r:id="rId6" action="ppaction://hlinkpres?slideindex=1&amp;slidetitle="/>
              </a:rPr>
              <a:t>Interactive</a:t>
            </a:r>
            <a:endParaRPr lang="fr-FR" dirty="0"/>
          </a:p>
        </p:txBody>
      </p:sp>
    </p:spTree>
    <p:extLst>
      <p:ext uri="{BB962C8B-B14F-4D97-AF65-F5344CB8AC3E}">
        <p14:creationId xmlns:p14="http://schemas.microsoft.com/office/powerpoint/2010/main" val="4259918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Dans une vidéo tout n’est pas visible</a:t>
            </a:r>
          </a:p>
        </p:txBody>
      </p:sp>
      <p:sp>
        <p:nvSpPr>
          <p:cNvPr id="11" name="Rectangle 10"/>
          <p:cNvSpPr/>
          <p:nvPr/>
        </p:nvSpPr>
        <p:spPr>
          <a:xfrm>
            <a:off x="0" y="542458"/>
            <a:ext cx="9144000" cy="34289"/>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prstClr val="white"/>
              </a:solidFill>
            </a:endParaRPr>
          </a:p>
        </p:txBody>
      </p:sp>
      <p:pic>
        <p:nvPicPr>
          <p:cNvPr id="3" name="Image 2"/>
          <p:cNvPicPr>
            <a:picLocks noChangeAspect="1"/>
          </p:cNvPicPr>
          <p:nvPr/>
        </p:nvPicPr>
        <p:blipFill rotWithShape="1">
          <a:blip r:embed="rId4"/>
          <a:srcRect l="9263" t="5427" r="8842" b="13544"/>
          <a:stretch/>
        </p:blipFill>
        <p:spPr>
          <a:xfrm>
            <a:off x="1571822" y="1186651"/>
            <a:ext cx="6343469" cy="3530492"/>
          </a:xfrm>
          <a:prstGeom prst="rect">
            <a:avLst/>
          </a:prstGeom>
        </p:spPr>
      </p:pic>
    </p:spTree>
    <p:extLst>
      <p:ext uri="{BB962C8B-B14F-4D97-AF65-F5344CB8AC3E}">
        <p14:creationId xmlns:p14="http://schemas.microsoft.com/office/powerpoint/2010/main" val="3236440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2" name="Titre 1">
            <a:extLst>
              <a:ext uri="{FF2B5EF4-FFF2-40B4-BE49-F238E27FC236}">
                <a16:creationId xmlns:a16="http://schemas.microsoft.com/office/drawing/2014/main" id="{C54D7BAA-E514-4747-8BDB-95044F3307B9}"/>
              </a:ext>
            </a:extLst>
          </p:cNvPr>
          <p:cNvSpPr>
            <a:spLocks noGrp="1"/>
          </p:cNvSpPr>
          <p:nvPr>
            <p:ph type="title"/>
          </p:nvPr>
        </p:nvSpPr>
        <p:spPr>
          <a:xfrm>
            <a:off x="445769" y="68579"/>
            <a:ext cx="8349095" cy="454099"/>
          </a:xfrm>
        </p:spPr>
        <p:txBody>
          <a:bodyPr>
            <a:normAutofit/>
          </a:bodyPr>
          <a:lstStyle/>
          <a:p>
            <a:pPr algn="ctr"/>
            <a:r>
              <a:rPr lang="fr-FR" sz="2800" b="1" dirty="0"/>
              <a:t>Dans une vidéo tout n’est pas visible</a:t>
            </a:r>
          </a:p>
        </p:txBody>
      </p:sp>
      <p:sp>
        <p:nvSpPr>
          <p:cNvPr id="11" name="Rectangle 10"/>
          <p:cNvSpPr/>
          <p:nvPr/>
        </p:nvSpPr>
        <p:spPr>
          <a:xfrm>
            <a:off x="0" y="542458"/>
            <a:ext cx="9144000" cy="34289"/>
          </a:xfrm>
          <a:prstGeom prst="rect">
            <a:avLst/>
          </a:prstGeom>
          <a:gradFill flip="none" rotWithShape="1">
            <a:gsLst>
              <a:gs pos="0">
                <a:schemeClr val="bg1"/>
              </a:gs>
              <a:gs pos="39000">
                <a:schemeClr val="accent1">
                  <a:lumMod val="45000"/>
                  <a:lumOff val="55000"/>
                </a:schemeClr>
              </a:gs>
              <a:gs pos="68000">
                <a:schemeClr val="accent1">
                  <a:lumMod val="45000"/>
                  <a:lumOff val="5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prstClr val="white"/>
              </a:solidFill>
            </a:endParaRPr>
          </a:p>
        </p:txBody>
      </p:sp>
      <p:pic>
        <p:nvPicPr>
          <p:cNvPr id="2" name="Image 1"/>
          <p:cNvPicPr>
            <a:picLocks noChangeAspect="1"/>
          </p:cNvPicPr>
          <p:nvPr/>
        </p:nvPicPr>
        <p:blipFill rotWithShape="1">
          <a:blip r:embed="rId4"/>
          <a:srcRect l="18000" t="9102" r="18736" b="12301"/>
          <a:stretch/>
        </p:blipFill>
        <p:spPr>
          <a:xfrm>
            <a:off x="1456960" y="687038"/>
            <a:ext cx="5784783" cy="4042611"/>
          </a:xfrm>
          <a:prstGeom prst="rect">
            <a:avLst/>
          </a:prstGeom>
        </p:spPr>
      </p:pic>
    </p:spTree>
    <p:extLst>
      <p:ext uri="{BB962C8B-B14F-4D97-AF65-F5344CB8AC3E}">
        <p14:creationId xmlns:p14="http://schemas.microsoft.com/office/powerpoint/2010/main" val="3526676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subTitle" idx="4294967295"/>
          </p:nvPr>
        </p:nvSpPr>
        <p:spPr>
          <a:xfrm>
            <a:off x="1212850" y="80566"/>
            <a:ext cx="2216150" cy="319484"/>
          </a:xfrm>
        </p:spPr>
        <p:txBody>
          <a:bodyPr/>
          <a:lstStyle/>
          <a:p>
            <a:pPr marL="0" indent="0">
              <a:lnSpc>
                <a:spcPct val="105000"/>
              </a:lnSpc>
              <a:spcBef>
                <a:spcPct val="0"/>
              </a:spcBef>
              <a:buClr>
                <a:schemeClr val="bg2"/>
              </a:buClr>
              <a:buNone/>
              <a:tabLst>
                <a:tab pos="2014538" algn="l"/>
                <a:tab pos="4714875" algn="l"/>
              </a:tabLst>
              <a:defRPr/>
            </a:pPr>
            <a:r>
              <a:rPr lang="fr-FR" sz="1350" b="1">
                <a:solidFill>
                  <a:schemeClr val="accent4">
                    <a:lumMod val="85000"/>
                    <a:lumOff val="15000"/>
                  </a:schemeClr>
                </a:solidFill>
              </a:rPr>
              <a:t>3. Acquisition</a:t>
            </a:r>
            <a:endParaRPr lang="fr-FR" sz="1350" b="1" dirty="0">
              <a:solidFill>
                <a:schemeClr val="accent4">
                  <a:lumMod val="85000"/>
                  <a:lumOff val="15000"/>
                </a:schemeClr>
              </a:solidFill>
            </a:endParaRPr>
          </a:p>
        </p:txBody>
      </p:sp>
      <p:sp>
        <p:nvSpPr>
          <p:cNvPr id="13" name="Espace réservé du numéro de diapositive 3"/>
          <p:cNvSpPr txBox="1">
            <a:spLocks/>
          </p:cNvSpPr>
          <p:nvPr/>
        </p:nvSpPr>
        <p:spPr bwMode="auto">
          <a:xfrm>
            <a:off x="7537451" y="67469"/>
            <a:ext cx="406400" cy="29448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fr-FR"/>
            </a:defPPr>
            <a:lvl1pPr algn="r" rtl="0" eaLnBrk="1" fontAlgn="base" hangingPunct="1">
              <a:spcBef>
                <a:spcPct val="0"/>
              </a:spcBef>
              <a:spcAft>
                <a:spcPct val="0"/>
              </a:spcAft>
              <a:defRPr sz="14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defTabSz="685800">
              <a:defRPr/>
            </a:pPr>
            <a:fld id="{6F65BCDE-3DC5-4569-B352-78904B2E30CA}" type="slidenum">
              <a:rPr lang="fr-FR" sz="1050" b="1">
                <a:solidFill>
                  <a:srgbClr val="002060"/>
                </a:solidFill>
              </a:rPr>
              <a:pPr defTabSz="685800">
                <a:defRPr/>
              </a:pPr>
              <a:t>59</a:t>
            </a:fld>
            <a:endParaRPr lang="fr-FR" sz="1050" b="1">
              <a:solidFill>
                <a:srgbClr val="002060"/>
              </a:solidFill>
            </a:endParaRPr>
          </a:p>
        </p:txBody>
      </p:sp>
      <p:sp>
        <p:nvSpPr>
          <p:cNvPr id="6" name="Rectangle 5"/>
          <p:cNvSpPr>
            <a:spLocks noChangeArrowheads="1"/>
          </p:cNvSpPr>
          <p:nvPr/>
        </p:nvSpPr>
        <p:spPr bwMode="auto">
          <a:xfrm>
            <a:off x="868681" y="573003"/>
            <a:ext cx="7075170" cy="4381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64294" algn="ctr" defTabSz="685800" fontAlgn="base">
              <a:lnSpc>
                <a:spcPct val="107000"/>
              </a:lnSpc>
              <a:spcBef>
                <a:spcPts val="1800"/>
              </a:spcBef>
              <a:spcAft>
                <a:spcPct val="0"/>
              </a:spcAft>
              <a:defRPr/>
            </a:pPr>
            <a:r>
              <a:rPr lang="fr-FR" sz="2100" b="1" dirty="0">
                <a:solidFill>
                  <a:srgbClr val="000000"/>
                </a:solidFill>
                <a:ea typeface="Calibri" pitchFamily="34" charset="0"/>
                <a:cs typeface="Times New Roman" pitchFamily="18" charset="0"/>
              </a:rPr>
              <a:t>Apprentissage d’un geste (</a:t>
            </a:r>
            <a:r>
              <a:rPr lang="fr-FR" sz="2100" b="1" dirty="0" err="1">
                <a:solidFill>
                  <a:srgbClr val="002060"/>
                </a:solidFill>
                <a:ea typeface="Calibri" pitchFamily="34" charset="0"/>
                <a:cs typeface="Times New Roman" pitchFamily="18" charset="0"/>
              </a:rPr>
              <a:t>Delignières</a:t>
            </a:r>
            <a:r>
              <a:rPr lang="fr-FR" sz="2100" b="1" dirty="0">
                <a:solidFill>
                  <a:srgbClr val="002060"/>
                </a:solidFill>
                <a:ea typeface="Calibri" pitchFamily="34" charset="0"/>
                <a:cs typeface="Times New Roman" pitchFamily="18" charset="0"/>
              </a:rPr>
              <a:t> et al.) </a:t>
            </a:r>
          </a:p>
        </p:txBody>
      </p:sp>
      <p:pic>
        <p:nvPicPr>
          <p:cNvPr id="7" name="Image 6"/>
          <p:cNvPicPr/>
          <p:nvPr/>
        </p:nvPicPr>
        <p:blipFill rotWithShape="1">
          <a:blip r:embed="rId3"/>
          <a:srcRect l="20088" t="18393" r="54063" b="28843"/>
          <a:stretch/>
        </p:blipFill>
        <p:spPr bwMode="auto">
          <a:xfrm>
            <a:off x="1624330" y="1029971"/>
            <a:ext cx="1657350" cy="1884680"/>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429000" y="988021"/>
            <a:ext cx="4410037" cy="2031325"/>
          </a:xfrm>
          <a:prstGeom prst="rect">
            <a:avLst/>
          </a:prstGeom>
          <a:noFill/>
        </p:spPr>
        <p:txBody>
          <a:bodyPr wrap="square" rtlCol="0">
            <a:spAutoFit/>
          </a:bodyPr>
          <a:lstStyle/>
          <a:p>
            <a:pPr defTabSz="685800" eaLnBrk="0" fontAlgn="base" hangingPunct="0">
              <a:spcBef>
                <a:spcPct val="0"/>
              </a:spcBef>
              <a:spcAft>
                <a:spcPct val="0"/>
              </a:spcAft>
            </a:pPr>
            <a:r>
              <a:rPr lang="fr-FR" sz="1050" dirty="0">
                <a:solidFill>
                  <a:srgbClr val="000000"/>
                </a:solidFill>
              </a:rPr>
              <a:t>l’apprentissage débute par une </a:t>
            </a:r>
            <a:r>
              <a:rPr lang="fr-FR" sz="1050" b="1" dirty="0">
                <a:solidFill>
                  <a:srgbClr val="000000"/>
                </a:solidFill>
              </a:rPr>
              <a:t>phase initiale « novice »</a:t>
            </a:r>
            <a:r>
              <a:rPr lang="fr-FR" sz="1050" dirty="0">
                <a:solidFill>
                  <a:srgbClr val="000000"/>
                </a:solidFill>
              </a:rPr>
              <a:t> au cours de laquelle l’apprenant confronté à une tâche nouvelle produit un comportement « de débutant » qui se caractérise par des coordinations spontanées qui tendent à synchroniser les oscillations des différents segments corporels. Au début de l’apprentissage, le débutant doit être considéré comme un système complexe doté d’habiletés préalables qui peuvent faciliter ou contrecarrer l’apprentissage de la nouvelle tâche. Ce « déjà-existant » ne doit pas être minoré car il constitue « la toile de fond », et même la « tête de pont » sur laquelle l’apprentissage se construit. L’évolution du comportement lors de cette phase peut être assez lente, car ralentie par une résistance au changement, et peut perdurée sur plus de 50 essais. </a:t>
            </a:r>
          </a:p>
        </p:txBody>
      </p:sp>
      <p:pic>
        <p:nvPicPr>
          <p:cNvPr id="9" name="Image 8"/>
          <p:cNvPicPr/>
          <p:nvPr/>
        </p:nvPicPr>
        <p:blipFill rotWithShape="1">
          <a:blip r:embed="rId4"/>
          <a:srcRect l="24338" t="43017" r="8126" b="18041"/>
          <a:stretch/>
        </p:blipFill>
        <p:spPr bwMode="auto">
          <a:xfrm>
            <a:off x="1372196" y="3003546"/>
            <a:ext cx="6068140" cy="205105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2703195" y="2996263"/>
            <a:ext cx="1748790"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
        <p:nvSpPr>
          <p:cNvPr id="10" name="Rectangle 9"/>
          <p:cNvSpPr/>
          <p:nvPr/>
        </p:nvSpPr>
        <p:spPr>
          <a:xfrm>
            <a:off x="4967604" y="2914651"/>
            <a:ext cx="1748790"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Tree>
    <p:extLst>
      <p:ext uri="{BB962C8B-B14F-4D97-AF65-F5344CB8AC3E}">
        <p14:creationId xmlns:p14="http://schemas.microsoft.com/office/powerpoint/2010/main" val="690695988"/>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565D-7CFF-CE4F-BA70-0744F0D71AA1}"/>
              </a:ext>
            </a:extLst>
          </p:cNvPr>
          <p:cNvSpPr>
            <a:spLocks noGrp="1"/>
          </p:cNvSpPr>
          <p:nvPr>
            <p:ph type="ctrTitle"/>
          </p:nvPr>
        </p:nvSpPr>
        <p:spPr>
          <a:xfrm>
            <a:off x="446138" y="1172497"/>
            <a:ext cx="8517193" cy="1936463"/>
          </a:xfrm>
        </p:spPr>
        <p:txBody>
          <a:bodyPr>
            <a:normAutofit/>
          </a:bodyPr>
          <a:lstStyle/>
          <a:p>
            <a:pPr algn="ctr"/>
            <a:r>
              <a:rPr lang="fr-FR" sz="2400" b="1" dirty="0"/>
              <a:t>Pourquoi en suis-je venu à m’intéresser aux tutoriels vidéo procéduraux ?</a:t>
            </a:r>
            <a:br>
              <a:rPr lang="fr-FR" sz="2400" b="1" dirty="0"/>
            </a:br>
            <a:br>
              <a:rPr lang="fr-FR" sz="2400" b="1" dirty="0"/>
            </a:br>
            <a:endParaRPr lang="fr-FR" sz="2400" b="1" dirty="0"/>
          </a:p>
        </p:txBody>
      </p:sp>
    </p:spTree>
    <p:extLst>
      <p:ext uri="{BB962C8B-B14F-4D97-AF65-F5344CB8AC3E}">
        <p14:creationId xmlns:p14="http://schemas.microsoft.com/office/powerpoint/2010/main" val="4291634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subTitle" idx="4294967295"/>
          </p:nvPr>
        </p:nvSpPr>
        <p:spPr>
          <a:xfrm>
            <a:off x="1212850" y="80566"/>
            <a:ext cx="2216150" cy="319484"/>
          </a:xfrm>
        </p:spPr>
        <p:txBody>
          <a:bodyPr/>
          <a:lstStyle/>
          <a:p>
            <a:pPr marL="0" indent="0">
              <a:lnSpc>
                <a:spcPct val="105000"/>
              </a:lnSpc>
              <a:spcBef>
                <a:spcPct val="0"/>
              </a:spcBef>
              <a:buClr>
                <a:schemeClr val="bg2"/>
              </a:buClr>
              <a:buNone/>
              <a:tabLst>
                <a:tab pos="2014538" algn="l"/>
                <a:tab pos="4714875" algn="l"/>
              </a:tabLst>
              <a:defRPr/>
            </a:pPr>
            <a:r>
              <a:rPr lang="fr-FR" sz="1350" b="1">
                <a:solidFill>
                  <a:schemeClr val="accent4">
                    <a:lumMod val="85000"/>
                    <a:lumOff val="15000"/>
                  </a:schemeClr>
                </a:solidFill>
              </a:rPr>
              <a:t>3. Acquisition</a:t>
            </a:r>
            <a:endParaRPr lang="fr-FR" sz="1350" b="1" dirty="0">
              <a:solidFill>
                <a:schemeClr val="accent4">
                  <a:lumMod val="85000"/>
                  <a:lumOff val="15000"/>
                </a:schemeClr>
              </a:solidFill>
            </a:endParaRPr>
          </a:p>
        </p:txBody>
      </p:sp>
      <p:sp>
        <p:nvSpPr>
          <p:cNvPr id="13" name="Espace réservé du numéro de diapositive 3"/>
          <p:cNvSpPr txBox="1">
            <a:spLocks/>
          </p:cNvSpPr>
          <p:nvPr/>
        </p:nvSpPr>
        <p:spPr bwMode="auto">
          <a:xfrm>
            <a:off x="7537451" y="67469"/>
            <a:ext cx="406400" cy="29448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fr-FR"/>
            </a:defPPr>
            <a:lvl1pPr algn="r" rtl="0" eaLnBrk="1" fontAlgn="base" hangingPunct="1">
              <a:spcBef>
                <a:spcPct val="0"/>
              </a:spcBef>
              <a:spcAft>
                <a:spcPct val="0"/>
              </a:spcAft>
              <a:defRPr sz="14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defTabSz="685800">
              <a:defRPr/>
            </a:pPr>
            <a:fld id="{6F65BCDE-3DC5-4569-B352-78904B2E30CA}" type="slidenum">
              <a:rPr lang="fr-FR" sz="1050" b="1">
                <a:solidFill>
                  <a:srgbClr val="002060"/>
                </a:solidFill>
              </a:rPr>
              <a:pPr defTabSz="685800">
                <a:defRPr/>
              </a:pPr>
              <a:t>60</a:t>
            </a:fld>
            <a:endParaRPr lang="fr-FR" sz="1050" b="1">
              <a:solidFill>
                <a:srgbClr val="002060"/>
              </a:solidFill>
            </a:endParaRPr>
          </a:p>
        </p:txBody>
      </p:sp>
      <p:sp>
        <p:nvSpPr>
          <p:cNvPr id="6" name="Rectangle 5"/>
          <p:cNvSpPr>
            <a:spLocks noChangeArrowheads="1"/>
          </p:cNvSpPr>
          <p:nvPr/>
        </p:nvSpPr>
        <p:spPr bwMode="auto">
          <a:xfrm>
            <a:off x="868681" y="573003"/>
            <a:ext cx="7075170" cy="4381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64294" algn="ctr" defTabSz="685800" fontAlgn="base">
              <a:lnSpc>
                <a:spcPct val="107000"/>
              </a:lnSpc>
              <a:spcBef>
                <a:spcPts val="1800"/>
              </a:spcBef>
              <a:spcAft>
                <a:spcPct val="0"/>
              </a:spcAft>
              <a:defRPr/>
            </a:pPr>
            <a:r>
              <a:rPr lang="fr-FR" sz="2100" b="1" dirty="0">
                <a:solidFill>
                  <a:srgbClr val="000000"/>
                </a:solidFill>
                <a:ea typeface="Calibri" pitchFamily="34" charset="0"/>
                <a:cs typeface="Times New Roman" pitchFamily="18" charset="0"/>
              </a:rPr>
              <a:t>Apprentissage d’un geste (</a:t>
            </a:r>
            <a:r>
              <a:rPr lang="fr-FR" sz="2100" b="1" dirty="0" err="1">
                <a:solidFill>
                  <a:srgbClr val="002060"/>
                </a:solidFill>
                <a:ea typeface="Calibri" pitchFamily="34" charset="0"/>
                <a:cs typeface="Times New Roman" pitchFamily="18" charset="0"/>
              </a:rPr>
              <a:t>Delignières</a:t>
            </a:r>
            <a:r>
              <a:rPr lang="fr-FR" sz="2100" b="1" dirty="0">
                <a:solidFill>
                  <a:srgbClr val="002060"/>
                </a:solidFill>
                <a:ea typeface="Calibri" pitchFamily="34" charset="0"/>
                <a:cs typeface="Times New Roman" pitchFamily="18" charset="0"/>
              </a:rPr>
              <a:t> et al.) </a:t>
            </a:r>
          </a:p>
        </p:txBody>
      </p:sp>
      <p:pic>
        <p:nvPicPr>
          <p:cNvPr id="7" name="Image 6"/>
          <p:cNvPicPr/>
          <p:nvPr/>
        </p:nvPicPr>
        <p:blipFill rotWithShape="1">
          <a:blip r:embed="rId3"/>
          <a:srcRect l="20088" t="18393" r="54063" b="28843"/>
          <a:stretch/>
        </p:blipFill>
        <p:spPr bwMode="auto">
          <a:xfrm>
            <a:off x="1624330" y="1029971"/>
            <a:ext cx="1657350" cy="1884680"/>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533814" y="1025949"/>
            <a:ext cx="4410037" cy="1223412"/>
          </a:xfrm>
          <a:prstGeom prst="rect">
            <a:avLst/>
          </a:prstGeom>
          <a:noFill/>
        </p:spPr>
        <p:txBody>
          <a:bodyPr wrap="square" rtlCol="0">
            <a:spAutoFit/>
          </a:bodyPr>
          <a:lstStyle/>
          <a:p>
            <a:pPr defTabSz="685800" eaLnBrk="0" fontAlgn="base" hangingPunct="0">
              <a:spcBef>
                <a:spcPct val="0"/>
              </a:spcBef>
              <a:spcAft>
                <a:spcPct val="0"/>
              </a:spcAft>
            </a:pPr>
            <a:r>
              <a:rPr lang="fr-FR" sz="1050" dirty="0">
                <a:solidFill>
                  <a:srgbClr val="000000"/>
                </a:solidFill>
              </a:rPr>
              <a:t>La deuxième phase est une « </a:t>
            </a:r>
            <a:r>
              <a:rPr lang="fr-FR" sz="1050" b="1" dirty="0">
                <a:solidFill>
                  <a:srgbClr val="000000"/>
                </a:solidFill>
              </a:rPr>
              <a:t>phase de transition</a:t>
            </a:r>
            <a:r>
              <a:rPr lang="fr-FR" sz="1050" dirty="0">
                <a:solidFill>
                  <a:srgbClr val="000000"/>
                </a:solidFill>
              </a:rPr>
              <a:t> », graduelle, relativement longue (plusieurs centaines d’essais),  au cours de laquelle on assiste à une oscillation entre un comportement « novice » et un comportement « expert ». Cette alternance entre les deux types de comportements s’apparente à la fois à une compétition et à une coopération entre deux « attracteurs » qui peut intervenir au sein d’un même essai. </a:t>
            </a:r>
          </a:p>
        </p:txBody>
      </p:sp>
      <p:grpSp>
        <p:nvGrpSpPr>
          <p:cNvPr id="4" name="Groupe 3"/>
          <p:cNvGrpSpPr/>
          <p:nvPr/>
        </p:nvGrpSpPr>
        <p:grpSpPr>
          <a:xfrm>
            <a:off x="1201308" y="3003545"/>
            <a:ext cx="6239028" cy="2074133"/>
            <a:chOff x="77743" y="4004728"/>
            <a:chExt cx="8318704" cy="2765510"/>
          </a:xfrm>
        </p:grpSpPr>
        <p:pic>
          <p:nvPicPr>
            <p:cNvPr id="8" name="Image 7"/>
            <p:cNvPicPr/>
            <p:nvPr/>
          </p:nvPicPr>
          <p:blipFill rotWithShape="1">
            <a:blip r:embed="rId4"/>
            <a:srcRect l="24338" t="43017" r="8126" b="18041"/>
            <a:stretch/>
          </p:blipFill>
          <p:spPr bwMode="auto">
            <a:xfrm>
              <a:off x="305594" y="4004728"/>
              <a:ext cx="8090853" cy="2734733"/>
            </a:xfrm>
            <a:prstGeom prst="rect">
              <a:avLst/>
            </a:prstGeom>
            <a:ln>
              <a:noFill/>
            </a:ln>
            <a:extLst>
              <a:ext uri="{53640926-AAD7-44D8-BBD7-CCE9431645EC}">
                <a14:shadowObscured xmlns:a14="http://schemas.microsoft.com/office/drawing/2010/main"/>
              </a:ext>
            </a:extLst>
          </p:spPr>
        </p:pic>
        <p:sp>
          <p:nvSpPr>
            <p:cNvPr id="3" name="ZoneTexte 2"/>
            <p:cNvSpPr txBox="1"/>
            <p:nvPr/>
          </p:nvSpPr>
          <p:spPr>
            <a:xfrm>
              <a:off x="4012353" y="6462462"/>
              <a:ext cx="1032933" cy="307776"/>
            </a:xfrm>
            <a:prstGeom prst="rect">
              <a:avLst/>
            </a:prstGeom>
            <a:noFill/>
          </p:spPr>
          <p:txBody>
            <a:bodyPr wrap="square" rtlCol="0">
              <a:spAutoFit/>
            </a:bodyPr>
            <a:lstStyle/>
            <a:p>
              <a:pPr algn="ctr" defTabSz="685800" eaLnBrk="0" fontAlgn="base" hangingPunct="0">
                <a:spcBef>
                  <a:spcPct val="0"/>
                </a:spcBef>
                <a:spcAft>
                  <a:spcPct val="0"/>
                </a:spcAft>
              </a:pPr>
              <a:r>
                <a:rPr lang="fr-FR" sz="900" dirty="0">
                  <a:solidFill>
                    <a:srgbClr val="000000"/>
                  </a:solidFill>
                </a:rPr>
                <a:t>ESSAIS</a:t>
              </a:r>
            </a:p>
          </p:txBody>
        </p:sp>
        <p:sp>
          <p:nvSpPr>
            <p:cNvPr id="9" name="ZoneTexte 8"/>
            <p:cNvSpPr txBox="1"/>
            <p:nvPr/>
          </p:nvSpPr>
          <p:spPr>
            <a:xfrm rot="16200000">
              <a:off x="-873692" y="4956163"/>
              <a:ext cx="2210646" cy="307776"/>
            </a:xfrm>
            <a:prstGeom prst="rect">
              <a:avLst/>
            </a:prstGeom>
            <a:noFill/>
          </p:spPr>
          <p:txBody>
            <a:bodyPr wrap="square" rtlCol="0">
              <a:spAutoFit/>
            </a:bodyPr>
            <a:lstStyle/>
            <a:p>
              <a:pPr algn="ctr" defTabSz="685800" eaLnBrk="0" fontAlgn="base" hangingPunct="0">
                <a:spcBef>
                  <a:spcPct val="0"/>
                </a:spcBef>
                <a:spcAft>
                  <a:spcPct val="0"/>
                </a:spcAft>
              </a:pPr>
              <a:r>
                <a:rPr lang="fr-FR" sz="900" dirty="0">
                  <a:solidFill>
                    <a:srgbClr val="000000"/>
                  </a:solidFill>
                </a:rPr>
                <a:t>Coefficient d’amortissement</a:t>
              </a:r>
            </a:p>
          </p:txBody>
        </p:sp>
      </p:grpSp>
      <p:sp>
        <p:nvSpPr>
          <p:cNvPr id="11" name="Rectangle 10"/>
          <p:cNvSpPr/>
          <p:nvPr/>
        </p:nvSpPr>
        <p:spPr>
          <a:xfrm>
            <a:off x="1880235" y="2956602"/>
            <a:ext cx="677228"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
        <p:nvSpPr>
          <p:cNvPr id="12" name="Rectangle 11"/>
          <p:cNvSpPr/>
          <p:nvPr/>
        </p:nvSpPr>
        <p:spPr>
          <a:xfrm>
            <a:off x="5009198" y="2914651"/>
            <a:ext cx="1748790"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Tree>
    <p:extLst>
      <p:ext uri="{BB962C8B-B14F-4D97-AF65-F5344CB8AC3E}">
        <p14:creationId xmlns:p14="http://schemas.microsoft.com/office/powerpoint/2010/main" val="4029234266"/>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subTitle" idx="4294967295"/>
          </p:nvPr>
        </p:nvSpPr>
        <p:spPr>
          <a:xfrm>
            <a:off x="1212850" y="80566"/>
            <a:ext cx="2216150" cy="319484"/>
          </a:xfrm>
        </p:spPr>
        <p:txBody>
          <a:bodyPr/>
          <a:lstStyle/>
          <a:p>
            <a:pPr marL="0" indent="0">
              <a:lnSpc>
                <a:spcPct val="105000"/>
              </a:lnSpc>
              <a:spcBef>
                <a:spcPct val="0"/>
              </a:spcBef>
              <a:buClr>
                <a:schemeClr val="bg2"/>
              </a:buClr>
              <a:buNone/>
              <a:tabLst>
                <a:tab pos="2014538" algn="l"/>
                <a:tab pos="4714875" algn="l"/>
              </a:tabLst>
              <a:defRPr/>
            </a:pPr>
            <a:r>
              <a:rPr lang="fr-FR" sz="1350" b="1">
                <a:solidFill>
                  <a:schemeClr val="accent4">
                    <a:lumMod val="85000"/>
                    <a:lumOff val="15000"/>
                  </a:schemeClr>
                </a:solidFill>
              </a:rPr>
              <a:t>3. Acquisition</a:t>
            </a:r>
            <a:endParaRPr lang="fr-FR" sz="1350" b="1" dirty="0">
              <a:solidFill>
                <a:schemeClr val="accent4">
                  <a:lumMod val="85000"/>
                  <a:lumOff val="15000"/>
                </a:schemeClr>
              </a:solidFill>
            </a:endParaRPr>
          </a:p>
        </p:txBody>
      </p:sp>
      <p:sp>
        <p:nvSpPr>
          <p:cNvPr id="13" name="Espace réservé du numéro de diapositive 3"/>
          <p:cNvSpPr txBox="1">
            <a:spLocks/>
          </p:cNvSpPr>
          <p:nvPr/>
        </p:nvSpPr>
        <p:spPr bwMode="auto">
          <a:xfrm>
            <a:off x="7537451" y="67469"/>
            <a:ext cx="406400" cy="29448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fr-FR"/>
            </a:defPPr>
            <a:lvl1pPr algn="r" rtl="0" eaLnBrk="1" fontAlgn="base" hangingPunct="1">
              <a:spcBef>
                <a:spcPct val="0"/>
              </a:spcBef>
              <a:spcAft>
                <a:spcPct val="0"/>
              </a:spcAft>
              <a:defRPr sz="14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defTabSz="685800">
              <a:defRPr/>
            </a:pPr>
            <a:fld id="{6F65BCDE-3DC5-4569-B352-78904B2E30CA}" type="slidenum">
              <a:rPr lang="fr-FR" sz="1050" b="1">
                <a:solidFill>
                  <a:srgbClr val="002060"/>
                </a:solidFill>
              </a:rPr>
              <a:pPr defTabSz="685800">
                <a:defRPr/>
              </a:pPr>
              <a:t>61</a:t>
            </a:fld>
            <a:endParaRPr lang="fr-FR" sz="1050" b="1">
              <a:solidFill>
                <a:srgbClr val="002060"/>
              </a:solidFill>
            </a:endParaRPr>
          </a:p>
        </p:txBody>
      </p:sp>
      <p:sp>
        <p:nvSpPr>
          <p:cNvPr id="6" name="Rectangle 5"/>
          <p:cNvSpPr>
            <a:spLocks noChangeArrowheads="1"/>
          </p:cNvSpPr>
          <p:nvPr/>
        </p:nvSpPr>
        <p:spPr bwMode="auto">
          <a:xfrm>
            <a:off x="868681" y="573003"/>
            <a:ext cx="7075170" cy="4381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64294" algn="ctr" defTabSz="685800" fontAlgn="base">
              <a:lnSpc>
                <a:spcPct val="107000"/>
              </a:lnSpc>
              <a:spcBef>
                <a:spcPts val="1800"/>
              </a:spcBef>
              <a:spcAft>
                <a:spcPct val="0"/>
              </a:spcAft>
              <a:defRPr/>
            </a:pPr>
            <a:r>
              <a:rPr lang="fr-FR" sz="2100" b="1" dirty="0">
                <a:solidFill>
                  <a:srgbClr val="000000"/>
                </a:solidFill>
                <a:ea typeface="Calibri" pitchFamily="34" charset="0"/>
                <a:cs typeface="Times New Roman" pitchFamily="18" charset="0"/>
              </a:rPr>
              <a:t>Apprentissage d’un geste (</a:t>
            </a:r>
            <a:r>
              <a:rPr lang="fr-FR" sz="2100" b="1" dirty="0" err="1">
                <a:solidFill>
                  <a:srgbClr val="002060"/>
                </a:solidFill>
                <a:ea typeface="Calibri" pitchFamily="34" charset="0"/>
                <a:cs typeface="Times New Roman" pitchFamily="18" charset="0"/>
              </a:rPr>
              <a:t>Delignières</a:t>
            </a:r>
            <a:r>
              <a:rPr lang="fr-FR" sz="2100" b="1" dirty="0">
                <a:solidFill>
                  <a:srgbClr val="002060"/>
                </a:solidFill>
                <a:ea typeface="Calibri" pitchFamily="34" charset="0"/>
                <a:cs typeface="Times New Roman" pitchFamily="18" charset="0"/>
              </a:rPr>
              <a:t> et al.) </a:t>
            </a:r>
          </a:p>
        </p:txBody>
      </p:sp>
      <p:pic>
        <p:nvPicPr>
          <p:cNvPr id="7" name="Image 6"/>
          <p:cNvPicPr/>
          <p:nvPr/>
        </p:nvPicPr>
        <p:blipFill rotWithShape="1">
          <a:blip r:embed="rId3"/>
          <a:srcRect l="20088" t="18393" r="54063" b="28843"/>
          <a:stretch/>
        </p:blipFill>
        <p:spPr bwMode="auto">
          <a:xfrm>
            <a:off x="1624330" y="1029971"/>
            <a:ext cx="1657350" cy="1884680"/>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533814" y="1025949"/>
            <a:ext cx="4410037" cy="900246"/>
          </a:xfrm>
          <a:prstGeom prst="rect">
            <a:avLst/>
          </a:prstGeom>
          <a:noFill/>
        </p:spPr>
        <p:txBody>
          <a:bodyPr wrap="square" rtlCol="0">
            <a:spAutoFit/>
          </a:bodyPr>
          <a:lstStyle/>
          <a:p>
            <a:pPr defTabSz="685800" eaLnBrk="0" fontAlgn="base" hangingPunct="0">
              <a:spcBef>
                <a:spcPct val="0"/>
              </a:spcBef>
              <a:spcAft>
                <a:spcPct val="0"/>
              </a:spcAft>
            </a:pPr>
            <a:r>
              <a:rPr lang="fr-FR" sz="1050" dirty="0">
                <a:solidFill>
                  <a:srgbClr val="000000"/>
                </a:solidFill>
              </a:rPr>
              <a:t>La troisième phase correspond à la </a:t>
            </a:r>
            <a:r>
              <a:rPr lang="fr-FR" sz="1050" b="1" dirty="0">
                <a:solidFill>
                  <a:srgbClr val="000000"/>
                </a:solidFill>
              </a:rPr>
              <a:t>phase « experte »</a:t>
            </a:r>
            <a:r>
              <a:rPr lang="fr-FR" sz="1050" dirty="0">
                <a:solidFill>
                  <a:srgbClr val="000000"/>
                </a:solidFill>
              </a:rPr>
              <a:t>. Elle apparaît selon les apprenants, après plusieurs dizaines, voire plusieurs centaines d’essais, et se manifeste par un comportement efficient et stable. </a:t>
            </a:r>
          </a:p>
          <a:p>
            <a:pPr defTabSz="685800" eaLnBrk="0" fontAlgn="base" hangingPunct="0">
              <a:spcBef>
                <a:spcPct val="0"/>
              </a:spcBef>
              <a:spcAft>
                <a:spcPct val="0"/>
              </a:spcAft>
            </a:pPr>
            <a:endParaRPr lang="fr-FR" sz="1050" dirty="0">
              <a:solidFill>
                <a:srgbClr val="000000"/>
              </a:solidFill>
            </a:endParaRPr>
          </a:p>
        </p:txBody>
      </p:sp>
      <p:pic>
        <p:nvPicPr>
          <p:cNvPr id="9" name="Image 8"/>
          <p:cNvPicPr/>
          <p:nvPr/>
        </p:nvPicPr>
        <p:blipFill rotWithShape="1">
          <a:blip r:embed="rId4"/>
          <a:srcRect l="24338" t="43017" r="8126" b="18041"/>
          <a:stretch/>
        </p:blipFill>
        <p:spPr bwMode="auto">
          <a:xfrm>
            <a:off x="1372196" y="3003546"/>
            <a:ext cx="6068140" cy="205105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703195" y="2996263"/>
            <a:ext cx="1748790"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
        <p:nvSpPr>
          <p:cNvPr id="10" name="Rectangle 9"/>
          <p:cNvSpPr/>
          <p:nvPr/>
        </p:nvSpPr>
        <p:spPr>
          <a:xfrm>
            <a:off x="1900237" y="3003547"/>
            <a:ext cx="665798" cy="51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fr-FR" sz="1350">
              <a:solidFill>
                <a:srgbClr val="FFFFFF"/>
              </a:solidFill>
            </a:endParaRPr>
          </a:p>
        </p:txBody>
      </p:sp>
    </p:spTree>
    <p:extLst>
      <p:ext uri="{BB962C8B-B14F-4D97-AF65-F5344CB8AC3E}">
        <p14:creationId xmlns:p14="http://schemas.microsoft.com/office/powerpoint/2010/main" val="4131869442"/>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7" name="Rectangle 16"/>
          <p:cNvSpPr/>
          <p:nvPr/>
        </p:nvSpPr>
        <p:spPr>
          <a:xfrm>
            <a:off x="5504756" y="4097725"/>
            <a:ext cx="3137647" cy="830997"/>
          </a:xfrm>
          <a:prstGeom prst="rect">
            <a:avLst/>
          </a:prstGeom>
        </p:spPr>
        <p:txBody>
          <a:bodyPr wrap="square">
            <a:spAutoFit/>
          </a:bodyPr>
          <a:lstStyle/>
          <a:p>
            <a:r>
              <a:rPr lang="fr-FR" sz="1200" dirty="0"/>
              <a:t>Source : Norauto </a:t>
            </a:r>
            <a:r>
              <a:rPr lang="fr-FR" sz="1200" dirty="0">
                <a:hlinkClick r:id="rId4"/>
              </a:rPr>
              <a:t>http://conseils.norauto.fr/comment-monter-ses-chaines-neige/</a:t>
            </a:r>
            <a:endParaRPr lang="fr-FR" sz="1200" dirty="0"/>
          </a:p>
          <a:p>
            <a:endParaRPr lang="fr-FR" sz="1200" dirty="0"/>
          </a:p>
        </p:txBody>
      </p:sp>
      <p:pic>
        <p:nvPicPr>
          <p:cNvPr id="6" name="Image 5"/>
          <p:cNvPicPr>
            <a:picLocks noChangeAspect="1"/>
          </p:cNvPicPr>
          <p:nvPr/>
        </p:nvPicPr>
        <p:blipFill rotWithShape="1">
          <a:blip r:embed="rId5"/>
          <a:srcRect l="12857" t="12134" r="38254"/>
          <a:stretch/>
        </p:blipFill>
        <p:spPr>
          <a:xfrm>
            <a:off x="159657" y="0"/>
            <a:ext cx="4470400" cy="4519386"/>
          </a:xfrm>
          <a:prstGeom prst="rect">
            <a:avLst/>
          </a:prstGeom>
        </p:spPr>
      </p:pic>
      <p:sp>
        <p:nvSpPr>
          <p:cNvPr id="18" name="Titre 1">
            <a:extLst>
              <a:ext uri="{FF2B5EF4-FFF2-40B4-BE49-F238E27FC236}">
                <a16:creationId xmlns:a16="http://schemas.microsoft.com/office/drawing/2014/main" id="{B48E565D-7CFF-CE4F-BA70-0744F0D71AA1}"/>
              </a:ext>
            </a:extLst>
          </p:cNvPr>
          <p:cNvSpPr txBox="1">
            <a:spLocks/>
          </p:cNvSpPr>
          <p:nvPr/>
        </p:nvSpPr>
        <p:spPr>
          <a:xfrm>
            <a:off x="4789715" y="649983"/>
            <a:ext cx="4343576" cy="2290232"/>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sz="2400" b="1" dirty="0"/>
              <a:t>… parce que je n’arrivais pas à monter mes chaînes à partir du mode d’emploi présenté en format statique</a:t>
            </a:r>
            <a:br>
              <a:rPr lang="fr-FR" sz="2400" b="1" dirty="0"/>
            </a:br>
            <a:endParaRPr lang="fr-FR" sz="2400" b="1" dirty="0"/>
          </a:p>
        </p:txBody>
      </p:sp>
    </p:spTree>
    <p:extLst>
      <p:ext uri="{BB962C8B-B14F-4D97-AF65-F5344CB8AC3E}">
        <p14:creationId xmlns:p14="http://schemas.microsoft.com/office/powerpoint/2010/main" val="240329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18" name="Titre 1">
            <a:extLst>
              <a:ext uri="{FF2B5EF4-FFF2-40B4-BE49-F238E27FC236}">
                <a16:creationId xmlns:a16="http://schemas.microsoft.com/office/drawing/2014/main" id="{B48E565D-7CFF-CE4F-BA70-0744F0D71AA1}"/>
              </a:ext>
            </a:extLst>
          </p:cNvPr>
          <p:cNvSpPr txBox="1">
            <a:spLocks/>
          </p:cNvSpPr>
          <p:nvPr/>
        </p:nvSpPr>
        <p:spPr>
          <a:xfrm>
            <a:off x="6902605" y="448476"/>
            <a:ext cx="2062974" cy="2325369"/>
          </a:xfrm>
          <a:prstGeom prst="rect">
            <a:avLst/>
          </a:prstGeom>
        </p:spPr>
        <p:txBody>
          <a:bodyPr vert="horz" lIns="0" tIns="0" rIns="0" bIns="0" rtlCol="0" anchor="b" anchorCtr="0">
            <a:normAutofit/>
          </a:bodyPr>
          <a:lst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a:lstStyle>
          <a:p>
            <a:pPr algn="ctr"/>
            <a:r>
              <a:rPr lang="fr-FR" sz="2000" dirty="0">
                <a:latin typeface="+mn-lt"/>
              </a:rPr>
              <a:t>… étant quelqu’un de pressé… et en proie au fantasme du </a:t>
            </a:r>
            <a:r>
              <a:rPr lang="fr-FR" sz="2000" i="1" dirty="0">
                <a:latin typeface="+mn-lt"/>
              </a:rPr>
              <a:t>speed </a:t>
            </a:r>
            <a:r>
              <a:rPr lang="fr-FR" sz="2000" i="1" dirty="0" err="1">
                <a:latin typeface="+mn-lt"/>
              </a:rPr>
              <a:t>learning</a:t>
            </a:r>
            <a:r>
              <a:rPr lang="fr-FR" sz="2000" i="1" dirty="0">
                <a:latin typeface="+mn-lt"/>
              </a:rPr>
              <a:t> </a:t>
            </a:r>
            <a:r>
              <a:rPr lang="fr-FR" sz="2000" dirty="0">
                <a:latin typeface="+mn-lt"/>
              </a:rPr>
              <a:t>…. </a:t>
            </a:r>
            <a:br>
              <a:rPr lang="fr-FR" sz="2000" dirty="0">
                <a:latin typeface="+mn-lt"/>
              </a:rPr>
            </a:br>
            <a:endParaRPr lang="fr-FR" sz="2000" dirty="0">
              <a:latin typeface="+mn-lt"/>
            </a:endParaRPr>
          </a:p>
        </p:txBody>
      </p:sp>
      <p:pic>
        <p:nvPicPr>
          <p:cNvPr id="7" name="Image 6"/>
          <p:cNvPicPr>
            <a:picLocks noChangeAspect="1"/>
          </p:cNvPicPr>
          <p:nvPr/>
        </p:nvPicPr>
        <p:blipFill rotWithShape="1">
          <a:blip r:embed="rId4"/>
          <a:srcRect l="32683" t="19946" r="18658" b="27585"/>
          <a:stretch/>
        </p:blipFill>
        <p:spPr>
          <a:xfrm>
            <a:off x="0" y="448476"/>
            <a:ext cx="6779941" cy="4112373"/>
          </a:xfrm>
          <a:prstGeom prst="rect">
            <a:avLst/>
          </a:prstGeom>
        </p:spPr>
      </p:pic>
    </p:spTree>
    <p:extLst>
      <p:ext uri="{BB962C8B-B14F-4D97-AF65-F5344CB8AC3E}">
        <p14:creationId xmlns:p14="http://schemas.microsoft.com/office/powerpoint/2010/main" val="183517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2810" t="83500" r="20557"/>
          <a:stretch/>
        </p:blipFill>
        <p:spPr>
          <a:xfrm>
            <a:off x="1" y="4928722"/>
            <a:ext cx="1773382" cy="214778"/>
          </a:xfrm>
          <a:prstGeom prst="rect">
            <a:avLst/>
          </a:prstGeom>
        </p:spPr>
      </p:pic>
      <p:sp>
        <p:nvSpPr>
          <p:cNvPr id="6" name="Espace réservé du numéro de diapositive 4"/>
          <p:cNvSpPr txBox="1">
            <a:spLocks/>
          </p:cNvSpPr>
          <p:nvPr/>
        </p:nvSpPr>
        <p:spPr>
          <a:xfrm>
            <a:off x="8282032" y="6359132"/>
            <a:ext cx="4429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4A64C3-5541-404F-A4F7-EDE316669FB4}" type="slidenum">
              <a:rPr lang="fr-FR" sz="1050" b="1" smtClean="0">
                <a:solidFill>
                  <a:prstClr val="black">
                    <a:lumMod val="75000"/>
                    <a:lumOff val="25000"/>
                  </a:prstClr>
                </a:solidFill>
              </a:rPr>
              <a:pPr algn="ctr"/>
              <a:t>9</a:t>
            </a:fld>
            <a:r>
              <a:rPr lang="fr-FR" sz="1050" b="1">
                <a:solidFill>
                  <a:prstClr val="black">
                    <a:lumMod val="75000"/>
                    <a:lumOff val="25000"/>
                  </a:prstClr>
                </a:solidFill>
              </a:rPr>
              <a:t> </a:t>
            </a:r>
            <a:endParaRPr lang="fr-FR" sz="1050" b="1" dirty="0">
              <a:solidFill>
                <a:prstClr val="black">
                  <a:lumMod val="75000"/>
                  <a:lumOff val="25000"/>
                </a:prstClr>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383" y="288585"/>
            <a:ext cx="5580970" cy="4196156"/>
          </a:xfrm>
          <a:prstGeom prst="rect">
            <a:avLst/>
          </a:prstGeom>
        </p:spPr>
      </p:pic>
    </p:spTree>
    <p:extLst>
      <p:ext uri="{BB962C8B-B14F-4D97-AF65-F5344CB8AC3E}">
        <p14:creationId xmlns:p14="http://schemas.microsoft.com/office/powerpoint/2010/main" val="54587046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2767</TotalTime>
  <Words>3698</Words>
  <Application>Microsoft Macintosh PowerPoint</Application>
  <PresentationFormat>Affichage à l'écran (16:9)</PresentationFormat>
  <Paragraphs>501</Paragraphs>
  <Slides>61</Slides>
  <Notes>45</Notes>
  <HiddenSlides>0</HiddenSlides>
  <MMClips>0</MMClips>
  <ScaleCrop>false</ScaleCrop>
  <HeadingPairs>
    <vt:vector size="8" baseType="variant">
      <vt:variant>
        <vt:lpstr>Polices utilisées</vt:lpstr>
      </vt:variant>
      <vt:variant>
        <vt:i4>6</vt:i4>
      </vt:variant>
      <vt:variant>
        <vt:lpstr>Thème</vt:lpstr>
      </vt:variant>
      <vt:variant>
        <vt:i4>5</vt:i4>
      </vt:variant>
      <vt:variant>
        <vt:lpstr>Serveurs OLE incorporés</vt:lpstr>
      </vt:variant>
      <vt:variant>
        <vt:i4>2</vt:i4>
      </vt:variant>
      <vt:variant>
        <vt:lpstr>Titres des diapositives</vt:lpstr>
      </vt:variant>
      <vt:variant>
        <vt:i4>61</vt:i4>
      </vt:variant>
    </vt:vector>
  </HeadingPairs>
  <TitlesOfParts>
    <vt:vector size="74" baseType="lpstr">
      <vt:lpstr>Arial</vt:lpstr>
      <vt:lpstr>Calibri</vt:lpstr>
      <vt:lpstr>Calibri Light</vt:lpstr>
      <vt:lpstr>Times</vt:lpstr>
      <vt:lpstr>Times New Roman</vt:lpstr>
      <vt:lpstr>Wingdings</vt:lpstr>
      <vt:lpstr>Thème Office</vt:lpstr>
      <vt:lpstr>Modèle par défaut</vt:lpstr>
      <vt:lpstr>1_Thème Office</vt:lpstr>
      <vt:lpstr>2_Thème Office</vt:lpstr>
      <vt:lpstr>3_Thème Office</vt:lpstr>
      <vt:lpstr>Clip</vt:lpstr>
      <vt:lpstr>Document</vt:lpstr>
      <vt:lpstr>Présentation PowerPoint</vt:lpstr>
      <vt:lpstr>Tutoriels vidéos : place des neurosciences  Laurent Heurley</vt:lpstr>
      <vt:lpstr>Tutoriels vidéos procéduraux : apports de la psychologie cognitive et des neurosciences cognitives  </vt:lpstr>
      <vt:lpstr>Présentation PowerPoint</vt:lpstr>
      <vt:lpstr>Présentation PowerPoint</vt:lpstr>
      <vt:lpstr>Pourquoi en suis-je venu à m’intéresser aux tutoriels vidéo procéduraux ?  </vt:lpstr>
      <vt:lpstr>Présentation PowerPoint</vt:lpstr>
      <vt:lpstr>Présentation PowerPoint</vt:lpstr>
      <vt:lpstr>Présentation PowerPoint</vt:lpstr>
      <vt:lpstr>PLAN</vt:lpstr>
      <vt:lpstr>1. L’apprentissage des habiletés : généralités</vt:lpstr>
      <vt:lpstr>Présentation PowerPoint</vt:lpstr>
      <vt:lpstr>Présentation PowerPoint</vt:lpstr>
      <vt:lpstr>Psychologie cognitive          Neurosciences cognitives</vt:lpstr>
      <vt:lpstr>Experts / Novices</vt:lpstr>
      <vt:lpstr>Experts / Novices : différences comportementales</vt:lpstr>
      <vt:lpstr>Experts / Novices : fonctionnement cérébral différent</vt:lpstr>
      <vt:lpstr>Experts / Novices : fonctionnement cérébral différent</vt:lpstr>
      <vt:lpstr>Experts / Novices : fonctionnement cérébral différent</vt:lpstr>
      <vt:lpstr>Comment devient-on expert ?</vt:lpstr>
      <vt:lpstr>Connaissances déclaratives / Connaissances procédurales</vt:lpstr>
      <vt:lpstr>Comment devient-on expert ?</vt:lpstr>
      <vt:lpstr>Phase cognitive / novice</vt:lpstr>
      <vt:lpstr>Phase associative / intermédiaire</vt:lpstr>
      <vt:lpstr>Phase autonome / experte</vt:lpstr>
      <vt:lpstr>Présentation PowerPoint</vt:lpstr>
      <vt:lpstr>À quel moment intervient le document ?</vt:lpstr>
      <vt:lpstr>Principaux types de documents étudiés en psychologie cognitive</vt:lpstr>
      <vt:lpstr>2. Images statiques / animations &amp; vidéos procédurales </vt:lpstr>
      <vt:lpstr>Les animations et les vidéos sont-elles toujours plus efficaces que les autres types de documents ?</vt:lpstr>
      <vt:lpstr>Présentation PowerPoint</vt:lpstr>
      <vt:lpstr>2.1. Exemples d’études réalisées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GIFs animés procéduraux : effet du rythme  (Heurley, Guéant, Quaglino &amp; Hainselin, 2015)</vt:lpstr>
      <vt:lpstr>Présentation PowerPoint</vt:lpstr>
      <vt:lpstr>GIFs animés procéduraux : effet du rythme (Guéant, 2012)</vt:lpstr>
      <vt:lpstr>2.2. Les modèles </vt:lpstr>
      <vt:lpstr>Présentation PowerPoint</vt:lpstr>
      <vt:lpstr>Présentation PowerPoint</vt:lpstr>
      <vt:lpstr>3. Conclusion</vt:lpstr>
      <vt:lpstr>Réaliser une vidéo procédurale est un art difficile !</vt:lpstr>
      <vt:lpstr>Présentation PowerPoint</vt:lpstr>
      <vt:lpstr>Des tutoriels vidéo adaptés à chaque phase</vt:lpstr>
      <vt:lpstr>Présentation PowerPoint</vt:lpstr>
      <vt:lpstr>Présentation PowerPoint</vt:lpstr>
      <vt:lpstr>Présentation PowerPoint</vt:lpstr>
      <vt:lpstr>Présentation PowerPoint</vt:lpstr>
      <vt:lpstr>Présentation PowerPoint</vt:lpstr>
      <vt:lpstr>Présentation PowerPoint</vt:lpstr>
      <vt:lpstr>Dans une vidéo tout n’est pas visible</vt:lpstr>
      <vt:lpstr>Dans une vidéo tout n’est pas visible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Berndt</dc:creator>
  <cp:lastModifiedBy>Quentin Buchberger</cp:lastModifiedBy>
  <cp:revision>165</cp:revision>
  <cp:lastPrinted>2019-11-27T05:46:28Z</cp:lastPrinted>
  <dcterms:created xsi:type="dcterms:W3CDTF">2019-06-12T16:05:48Z</dcterms:created>
  <dcterms:modified xsi:type="dcterms:W3CDTF">2019-12-13T08:53:32Z</dcterms:modified>
</cp:coreProperties>
</file>