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2"/>
  </p:notesMasterIdLst>
  <p:handoutMasterIdLst>
    <p:handoutMasterId r:id="rId53"/>
  </p:handoutMasterIdLst>
  <p:sldIdLst>
    <p:sldId id="263" r:id="rId2"/>
    <p:sldId id="264" r:id="rId3"/>
    <p:sldId id="423" r:id="rId4"/>
    <p:sldId id="424" r:id="rId5"/>
    <p:sldId id="425" r:id="rId6"/>
    <p:sldId id="280" r:id="rId7"/>
    <p:sldId id="273" r:id="rId8"/>
    <p:sldId id="288" r:id="rId9"/>
    <p:sldId id="325" r:id="rId10"/>
    <p:sldId id="275" r:id="rId11"/>
    <p:sldId id="319" r:id="rId12"/>
    <p:sldId id="321" r:id="rId13"/>
    <p:sldId id="313" r:id="rId14"/>
    <p:sldId id="384" r:id="rId15"/>
    <p:sldId id="385" r:id="rId16"/>
    <p:sldId id="372" r:id="rId17"/>
    <p:sldId id="389" r:id="rId18"/>
    <p:sldId id="312" r:id="rId19"/>
    <p:sldId id="373" r:id="rId20"/>
    <p:sldId id="374" r:id="rId21"/>
    <p:sldId id="309" r:id="rId22"/>
    <p:sldId id="381" r:id="rId23"/>
    <p:sldId id="310" r:id="rId24"/>
    <p:sldId id="311" r:id="rId25"/>
    <p:sldId id="315" r:id="rId26"/>
    <p:sldId id="386" r:id="rId27"/>
    <p:sldId id="316" r:id="rId28"/>
    <p:sldId id="322" r:id="rId29"/>
    <p:sldId id="390" r:id="rId30"/>
    <p:sldId id="391" r:id="rId31"/>
    <p:sldId id="419" r:id="rId32"/>
    <p:sldId id="279" r:id="rId33"/>
    <p:sldId id="282" r:id="rId34"/>
    <p:sldId id="285" r:id="rId35"/>
    <p:sldId id="286" r:id="rId36"/>
    <p:sldId id="278" r:id="rId37"/>
    <p:sldId id="323" r:id="rId38"/>
    <p:sldId id="427" r:id="rId39"/>
    <p:sldId id="428" r:id="rId40"/>
    <p:sldId id="392" r:id="rId41"/>
    <p:sldId id="290" r:id="rId42"/>
    <p:sldId id="331" r:id="rId43"/>
    <p:sldId id="332" r:id="rId44"/>
    <p:sldId id="426" r:id="rId45"/>
    <p:sldId id="349" r:id="rId46"/>
    <p:sldId id="352" r:id="rId47"/>
    <p:sldId id="393" r:id="rId48"/>
    <p:sldId id="357" r:id="rId49"/>
    <p:sldId id="341" r:id="rId50"/>
    <p:sldId id="342" r:id="rId5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NHAO7DIXrdxa3T4ZvIvBQ==" hashData="cU5OUOfPtYEhE9nKB95NyvfNdizKsl28ePtRkSCoWT24CoN+wsmf5EWpBEsMe+mdTOzSDWRtmRyMPvXXz5VFrQ=="/>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D8C7"/>
    <a:srgbClr val="00FDFF"/>
    <a:srgbClr val="A4C456"/>
    <a:srgbClr val="22B69A"/>
    <a:srgbClr val="FF95A0"/>
    <a:srgbClr val="FF6B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0"/>
    <p:restoredTop sz="95787"/>
  </p:normalViewPr>
  <p:slideViewPr>
    <p:cSldViewPr snapToGrid="0" snapToObjects="1" showGuides="1">
      <p:cViewPr varScale="1">
        <p:scale>
          <a:sx n="158" d="100"/>
          <a:sy n="158" d="100"/>
        </p:scale>
        <p:origin x="328" y="184"/>
      </p:cViewPr>
      <p:guideLst>
        <p:guide orient="horz" pos="1620"/>
        <p:guide pos="288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52" d="100"/>
          <a:sy n="152" d="100"/>
        </p:scale>
        <p:origin x="692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A3648B5-39F2-F94F-BE42-CCD62080F7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B2A9AC0-3B07-6245-B9F6-5FCD3C7CC8B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641A17-C137-0342-B5AD-11019F07D387}" type="datetimeFigureOut">
              <a:rPr lang="fr-FR" smtClean="0"/>
              <a:t>13/12/2019</a:t>
            </a:fld>
            <a:endParaRPr lang="fr-FR"/>
          </a:p>
        </p:txBody>
      </p:sp>
      <p:sp>
        <p:nvSpPr>
          <p:cNvPr id="4" name="Espace réservé du pied de page 3">
            <a:extLst>
              <a:ext uri="{FF2B5EF4-FFF2-40B4-BE49-F238E27FC236}">
                <a16:creationId xmlns:a16="http://schemas.microsoft.com/office/drawing/2014/main" id="{B3E962FF-F550-3C4E-9758-7C4650D76C2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9F8FAF0-BEDE-284D-9C29-E189BCD6DE9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E26267-C2CD-1C4B-A3B7-9BFA8BBE184F}" type="slidenum">
              <a:rPr lang="fr-FR" smtClean="0"/>
              <a:t>‹N°›</a:t>
            </a:fld>
            <a:endParaRPr lang="fr-FR"/>
          </a:p>
        </p:txBody>
      </p:sp>
    </p:spTree>
    <p:extLst>
      <p:ext uri="{BB962C8B-B14F-4D97-AF65-F5344CB8AC3E}">
        <p14:creationId xmlns:p14="http://schemas.microsoft.com/office/powerpoint/2010/main" val="171163695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1T13:05:34.472"/>
    </inkml:context>
    <inkml:brush xml:id="br0">
      <inkml:brushProperty name="width" value="0.1" units="cm"/>
      <inkml:brushProperty name="height" value="0.1" units="cm"/>
      <inkml:brushProperty name="color" value="#AE198D"/>
      <inkml:brushProperty name="inkEffects" value="galaxy"/>
      <inkml:brushProperty name="anchorX" value="-2840.04492"/>
      <inkml:brushProperty name="anchorY" value="-10012.45801"/>
      <inkml:brushProperty name="scaleFactor" value="0.5"/>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1-21T13:06:04.311"/>
    </inkml:context>
    <inkml:brush xml:id="br0">
      <inkml:brushProperty name="width" value="0.1" units="cm"/>
      <inkml:brushProperty name="height" value="0.6" units="cm"/>
      <inkml:brushProperty name="color" value="#849398"/>
      <inkml:brushProperty name="inkEffects" value="pencil"/>
    </inkml:brush>
  </inkml:definitions>
  <inkml:trace contextRef="#ctx0" brushRef="#br0">556 1041 12123 180000 90000,'-78'-35'0'0'0,"19"3"0"0"0,18-1 0 0 0,10-5 0 0 0,-3-10 0 0 0,-3-10 0 0 0,-4-10 0 0 0,0-7 0 0 0,3 1 0 0 0,4 1 0 0 0,4 6 0 0 0,4 1 0 0 0,5 7 0 0 0,4 6 0 0 0,5 5 0 0 0,4 6 0 0 0,3 4 0 0 0,3 7 0 0 0,1 3 0 0 0,4-9 0 0 0,0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1-21T13:06:04.367"/>
    </inkml:context>
    <inkml:brush xml:id="br0">
      <inkml:brushProperty name="width" value="0.1" units="cm"/>
      <inkml:brushProperty name="height" value="0.6" units="cm"/>
      <inkml:brushProperty name="color" value="#849398"/>
      <inkml:brushProperty name="inkEffects" value="pencil"/>
    </inkml:brush>
  </inkml:definitions>
  <inkml:trace contextRef="#ctx0" brushRef="#br0">1079 540 12123 180000 90000,'-4'67'0'0'0,"-8"-20"0"0"0,-11-23 0 0 0,-11-20 0 0 0,-10-15 0 0 0,-12-17 0 0 0,-11-16 0 0 0,-10-11 0 0 0,34 23 0 0 0,0-1 0 0 0,-3-2 0 0 0,0-1 0 0 0,-1 0 0 0 0,0 0 0 0 0,3 2 0 0 0,2 2 0 0 0,-33-24 0 0 0,7 8 0 0 0,4 4 0 0 0,4 5 0 0 0,8 6 0 0 0,11 8 0 0 0,-3 1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1-21T13:06:06.552"/>
    </inkml:context>
    <inkml:brush xml:id="br0">
      <inkml:brushProperty name="width" value="0.1" units="cm"/>
      <inkml:brushProperty name="height" value="0.6" units="cm"/>
      <inkml:brushProperty name="color" value="#849398"/>
      <inkml:brushProperty name="inkEffects" value="pencil"/>
    </inkml:brush>
  </inkml:definitions>
  <inkml:trace contextRef="#ctx0" brushRef="#br0">796 716 12123 180000 90000,'-59'-39'0'0'0,"1"0"0"0"0,-1-1 0 0 0,-22-14 0 0 0,10 3 0 0 0,7-8 0 0 0,-2-1 0 0 0,13 10 0 0 0,-4-5 0 0 0,9 8 0 0 0,8 7 0 0 0,4 6 0 0 0,7 5 0 0 0,2 2 0 0 0,6 7 0 0 0,8 5 0 0 0,3 4 0 0 0,6 0 0 0 0,12-4 0 0 0,4-4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11-21T13:06:09.729"/>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12123 180000 90000,'53'41'0'0'0,"-7"-12"0"0"0,-5-10 0 0 0,-4-1 0 0 0,7 8 0 0 0,5 5 0 0 0,3 4 0 0 0,5 6 0 0 0,-1 0 0 0 0,-1 3 0 0 0,-8-5 0 0 0,-1-1 0 0 0,-4-4 0 0 0,4 3 0 0 0,-10-12 0 0 0,-3-3 0 0 0,-2-3 0 0 0,2-1 0 0 0,-3-3 0 0 0,0-6 0 0 0,0-1 0 0 0,-14-5 0 0 0,-1 0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1-21T13:04:36.101"/>
    </inkml:context>
    <inkml:brush xml:id="br0">
      <inkml:brushProperty name="width" value="0.3" units="cm"/>
      <inkml:brushProperty name="height" value="0.6" units="cm"/>
      <inkml:brushProperty name="color" value="#FEFF90"/>
      <inkml:brushProperty name="tip" value="rectangle"/>
      <inkml:brushProperty name="rasterOp" value="maskPen"/>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A7B299-128B-E14B-B45F-0D0B888479E0}" type="datetimeFigureOut">
              <a:rPr lang="fr-FR" smtClean="0"/>
              <a:t>13/12/2019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30E17-5B64-F84D-B360-5C5A3F8FCB06}" type="slidenum">
              <a:rPr lang="fr-FR" smtClean="0"/>
              <a:t>‹N°›</a:t>
            </a:fld>
            <a:endParaRPr lang="fr-FR"/>
          </a:p>
        </p:txBody>
      </p:sp>
    </p:spTree>
    <p:extLst>
      <p:ext uri="{BB962C8B-B14F-4D97-AF65-F5344CB8AC3E}">
        <p14:creationId xmlns:p14="http://schemas.microsoft.com/office/powerpoint/2010/main" val="3266143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fr.wikipedia.org/wiki/Mathieu_Vidard"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fr.wikipedia.org/wiki/Fake_news"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NEMITZ Amiens 1977 création des CESU</a:t>
            </a:r>
          </a:p>
          <a:p>
            <a:endParaRPr lang="fr-FR" dirty="0"/>
          </a:p>
          <a:p>
            <a:r>
              <a:rPr lang="fr-FR" dirty="0"/>
              <a:t>Claude VAROQUI Hôpital virtuel de lorraine</a:t>
            </a:r>
          </a:p>
          <a:p>
            <a:endParaRPr lang="fr-FR" dirty="0"/>
          </a:p>
          <a:p>
            <a:r>
              <a:rPr lang="fr-FR" dirty="0"/>
              <a:t>François Braun Verdun cme 95-03</a:t>
            </a:r>
          </a:p>
          <a:p>
            <a:endParaRPr lang="fr-FR" dirty="0"/>
          </a:p>
          <a:p>
            <a:r>
              <a:rPr lang="fr-FR" dirty="0"/>
              <a:t>POSU</a:t>
            </a:r>
          </a:p>
          <a:p>
            <a:endParaRPr lang="fr-FR" dirty="0"/>
          </a:p>
          <a:p>
            <a:r>
              <a:rPr lang="fr-FR" dirty="0"/>
              <a:t>sujet inhabituel pour moi.......</a:t>
            </a:r>
            <a:r>
              <a:rPr lang="fr-FR" dirty="0" err="1"/>
              <a:t>experience</a:t>
            </a:r>
            <a:r>
              <a:rPr lang="fr-FR" dirty="0"/>
              <a:t> du congres de NANCY  2011  Mme GIL GEORGE</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1</a:t>
            </a:fld>
            <a:endParaRPr lang="fr-FR" dirty="0"/>
          </a:p>
        </p:txBody>
      </p:sp>
    </p:spTree>
    <p:extLst>
      <p:ext uri="{BB962C8B-B14F-4D97-AF65-F5344CB8AC3E}">
        <p14:creationId xmlns:p14="http://schemas.microsoft.com/office/powerpoint/2010/main" val="3305667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veine ombilicale et 2 artères ombilicales</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12</a:t>
            </a:fld>
            <a:endParaRPr lang="fr-FR"/>
          </a:p>
        </p:txBody>
      </p:sp>
    </p:spTree>
    <p:extLst>
      <p:ext uri="{BB962C8B-B14F-4D97-AF65-F5344CB8AC3E}">
        <p14:creationId xmlns:p14="http://schemas.microsoft.com/office/powerpoint/2010/main" val="305658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KAUFMANN. St DIZIER ANDRE BRETON 1916 "interne"</a:t>
            </a:r>
          </a:p>
          <a:p>
            <a:r>
              <a:rPr lang="fr-FR"/>
              <a:t>nef des fous </a:t>
            </a:r>
            <a:r>
              <a:rPr lang="fr-FR" err="1"/>
              <a:t>ceramique</a:t>
            </a:r>
            <a:r>
              <a:rPr lang="fr-FR"/>
              <a:t> réalisée par des malades sous la direction du Dr Dell VALLIN</a:t>
            </a:r>
          </a:p>
          <a:p>
            <a:r>
              <a:rPr lang="fr-FR"/>
              <a:t>PALMER thriller un médecin donne à son père un nouveau médicament et découvre ensuite des effets secondaires combat avec le labo</a:t>
            </a:r>
          </a:p>
          <a:p>
            <a:r>
              <a:rPr lang="fr-FR"/>
              <a:t>Louis RAMOND  (1941). et  </a:t>
            </a:r>
            <a:r>
              <a:rPr lang="fr-FR" err="1"/>
              <a:t>medecin</a:t>
            </a:r>
            <a:endParaRPr lang="fr-FR"/>
          </a:p>
          <a:p>
            <a:r>
              <a:rPr lang="fr-FR"/>
              <a:t>MONDOR (1928) style alerte et </a:t>
            </a:r>
            <a:r>
              <a:rPr lang="fr-FR" err="1"/>
              <a:t>chatié</a:t>
            </a:r>
            <a:r>
              <a:rPr lang="fr-FR"/>
              <a:t> maintient constamment l'</a:t>
            </a:r>
            <a:r>
              <a:rPr lang="fr-FR" err="1"/>
              <a:t>interet</a:t>
            </a:r>
            <a:endParaRPr lang="fr-FR"/>
          </a:p>
          <a:p>
            <a:r>
              <a:rPr lang="fr-FR"/>
              <a:t>Lou DELVIG.  = Delphine de Vigan AUTOBIOGRAPHIE</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13</a:t>
            </a:fld>
            <a:endParaRPr lang="fr-FR"/>
          </a:p>
        </p:txBody>
      </p:sp>
    </p:spTree>
    <p:extLst>
      <p:ext uri="{BB962C8B-B14F-4D97-AF65-F5344CB8AC3E}">
        <p14:creationId xmlns:p14="http://schemas.microsoft.com/office/powerpoint/2010/main" val="3028176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Winckler</a:t>
            </a:r>
            <a:r>
              <a:rPr lang="fr-FR"/>
              <a:t> médecin</a:t>
            </a:r>
          </a:p>
          <a:p>
            <a:endParaRPr lang="fr-FR"/>
          </a:p>
          <a:p>
            <a:r>
              <a:rPr lang="fr-FR"/>
              <a:t>ordre des </a:t>
            </a:r>
            <a:r>
              <a:rPr lang="fr-FR" err="1"/>
              <a:t>medecins</a:t>
            </a:r>
            <a:r>
              <a:rPr lang="fr-FR"/>
              <a:t> </a:t>
            </a:r>
            <a:r>
              <a:rPr lang="fr-FR" err="1"/>
              <a:t>pb</a:t>
            </a:r>
            <a:r>
              <a:rPr lang="fr-FR"/>
              <a:t> d'un médecin qui soigne sa mère</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15</a:t>
            </a:fld>
            <a:endParaRPr lang="fr-FR"/>
          </a:p>
        </p:txBody>
      </p:sp>
    </p:spTree>
    <p:extLst>
      <p:ext uri="{BB962C8B-B14F-4D97-AF65-F5344CB8AC3E}">
        <p14:creationId xmlns:p14="http://schemas.microsoft.com/office/powerpoint/2010/main" val="2228305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livre de Paul RICHER  L'art et la médecine 1902</a:t>
            </a:r>
          </a:p>
          <a:p>
            <a:r>
              <a:rPr lang="fr-FR"/>
              <a:t>neurologue historien de la médecine anatomiste</a:t>
            </a:r>
          </a:p>
          <a:p>
            <a:endParaRPr lang="fr-FR"/>
          </a:p>
          <a:p>
            <a:r>
              <a:rPr lang="fr-FR"/>
              <a:t>CHICOTOT médecin </a:t>
            </a:r>
            <a:r>
              <a:rPr lang="fr-FR" err="1"/>
              <a:t>scene</a:t>
            </a:r>
            <a:r>
              <a:rPr lang="fr-FR"/>
              <a:t> de Bretonneau Dr JOSIAS</a:t>
            </a:r>
          </a:p>
          <a:p>
            <a:r>
              <a:rPr lang="fr-FR"/>
              <a:t>enfant atteint du croup diphtérie laryngée musée de l'APHP</a:t>
            </a:r>
          </a:p>
          <a:p>
            <a:endParaRPr lang="fr-FR"/>
          </a:p>
          <a:p>
            <a:r>
              <a:rPr lang="fr-FR"/>
              <a:t>GERVEX ou Dr </a:t>
            </a:r>
            <a:r>
              <a:rPr lang="fr-FR" err="1"/>
              <a:t>Pean</a:t>
            </a:r>
            <a:r>
              <a:rPr lang="fr-FR"/>
              <a:t> enseignant à l'</a:t>
            </a:r>
            <a:r>
              <a:rPr lang="fr-FR" err="1"/>
              <a:t>hopital</a:t>
            </a:r>
            <a:r>
              <a:rPr lang="fr-FR"/>
              <a:t> saint louis sa découverte du pincement des vaisseaux. intimité du Bloc !</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16</a:t>
            </a:fld>
            <a:endParaRPr lang="fr-FR"/>
          </a:p>
        </p:txBody>
      </p:sp>
    </p:spTree>
    <p:extLst>
      <p:ext uri="{BB962C8B-B14F-4D97-AF65-F5344CB8AC3E}">
        <p14:creationId xmlns:p14="http://schemas.microsoft.com/office/powerpoint/2010/main" val="3997580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Jaffa le </a:t>
            </a:r>
            <a:r>
              <a:rPr lang="fr-FR" err="1"/>
              <a:t>louvre</a:t>
            </a:r>
            <a:r>
              <a:rPr lang="fr-FR"/>
              <a:t> commandé par </a:t>
            </a:r>
            <a:r>
              <a:rPr lang="fr-FR" err="1"/>
              <a:t>bonaparte</a:t>
            </a:r>
            <a:r>
              <a:rPr lang="fr-FR"/>
              <a:t> pour rapporter un fait de 1799 contesté !! Il touche un lépreux main dégantée un médecin essaie de le retenir et un officier se bouche le nez</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17</a:t>
            </a:fld>
            <a:endParaRPr lang="fr-FR"/>
          </a:p>
        </p:txBody>
      </p:sp>
    </p:spTree>
    <p:extLst>
      <p:ext uri="{BB962C8B-B14F-4D97-AF65-F5344CB8AC3E}">
        <p14:creationId xmlns:p14="http://schemas.microsoft.com/office/powerpoint/2010/main" val="1186805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paleur</a:t>
            </a:r>
            <a:r>
              <a:rPr lang="fr-FR"/>
              <a:t> de l'espace du patient</a:t>
            </a:r>
          </a:p>
          <a:p>
            <a:endParaRPr lang="fr-FR"/>
          </a:p>
          <a:p>
            <a:r>
              <a:rPr lang="fr-FR" err="1"/>
              <a:t>pediatrie</a:t>
            </a:r>
            <a:endParaRPr lang="fr-FR"/>
          </a:p>
          <a:p>
            <a:r>
              <a:rPr lang="fr-FR" err="1"/>
              <a:t>picasso</a:t>
            </a:r>
            <a:r>
              <a:rPr lang="fr-FR"/>
              <a:t>. 15 ans</a:t>
            </a:r>
          </a:p>
          <a:p>
            <a:r>
              <a:rPr lang="fr-FR"/>
              <a:t>et DOU pour le regard de la femme</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18</a:t>
            </a:fld>
            <a:endParaRPr lang="fr-FR"/>
          </a:p>
        </p:txBody>
      </p:sp>
    </p:spTree>
    <p:extLst>
      <p:ext uri="{BB962C8B-B14F-4D97-AF65-F5344CB8AC3E}">
        <p14:creationId xmlns:p14="http://schemas.microsoft.com/office/powerpoint/2010/main" val="3864331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les regards..;</a:t>
            </a:r>
          </a:p>
          <a:p>
            <a:r>
              <a:rPr lang="fr-FR"/>
              <a:t>contraste entre la tristesse enfant l'angoisse du père</a:t>
            </a:r>
          </a:p>
          <a:p>
            <a:r>
              <a:rPr lang="fr-FR"/>
              <a:t>et le regard amusée de la femme</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19</a:t>
            </a:fld>
            <a:endParaRPr lang="fr-FR"/>
          </a:p>
        </p:txBody>
      </p:sp>
    </p:spTree>
    <p:extLst>
      <p:ext uri="{BB962C8B-B14F-4D97-AF65-F5344CB8AC3E}">
        <p14:creationId xmlns:p14="http://schemas.microsoft.com/office/powerpoint/2010/main" val="1360984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 médecin qui regarde les urines....</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20</a:t>
            </a:fld>
            <a:endParaRPr lang="fr-FR"/>
          </a:p>
        </p:txBody>
      </p:sp>
    </p:spTree>
    <p:extLst>
      <p:ext uri="{BB962C8B-B14F-4D97-AF65-F5344CB8AC3E}">
        <p14:creationId xmlns:p14="http://schemas.microsoft.com/office/powerpoint/2010/main" val="455305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les désordres psychiques</a:t>
            </a:r>
          </a:p>
          <a:p>
            <a:r>
              <a:rPr lang="fr-FR"/>
              <a:t>et quelques autoportraits</a:t>
            </a:r>
          </a:p>
          <a:p>
            <a:endParaRPr lang="fr-FR"/>
          </a:p>
          <a:p>
            <a:r>
              <a:rPr lang="fr-FR" err="1"/>
              <a:t>gericault</a:t>
            </a:r>
            <a:r>
              <a:rPr lang="fr-FR"/>
              <a:t>. radeaux de la méduse</a:t>
            </a:r>
          </a:p>
          <a:p>
            <a:r>
              <a:rPr lang="fr-FR"/>
              <a:t>10 toiles seules 5 sont connues</a:t>
            </a:r>
          </a:p>
          <a:p>
            <a:r>
              <a:rPr lang="fr-FR"/>
              <a:t>demandées par le d r Georget médecin à la </a:t>
            </a:r>
            <a:r>
              <a:rPr lang="fr-FR" err="1"/>
              <a:t>salpetriére</a:t>
            </a:r>
            <a:r>
              <a:rPr lang="fr-FR"/>
              <a:t> car pour lui il s'agissait d'un excellent sujet de cours à la place des patients!!</a:t>
            </a:r>
          </a:p>
          <a:p>
            <a:endParaRPr lang="fr-FR"/>
          </a:p>
          <a:p>
            <a:r>
              <a:rPr lang="fr-FR"/>
              <a:t>on reconnait facilement le commandement</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21</a:t>
            </a:fld>
            <a:endParaRPr lang="fr-FR"/>
          </a:p>
        </p:txBody>
      </p:sp>
    </p:spTree>
    <p:extLst>
      <p:ext uri="{BB962C8B-B14F-4D97-AF65-F5344CB8AC3E}">
        <p14:creationId xmlns:p14="http://schemas.microsoft.com/office/powerpoint/2010/main" val="353272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babina architecte illustrateur</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22</a:t>
            </a:fld>
            <a:endParaRPr lang="fr-FR"/>
          </a:p>
        </p:txBody>
      </p:sp>
    </p:spTree>
    <p:extLst>
      <p:ext uri="{BB962C8B-B14F-4D97-AF65-F5344CB8AC3E}">
        <p14:creationId xmlns:p14="http://schemas.microsoft.com/office/powerpoint/2010/main" val="1121305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2</a:t>
            </a:fld>
            <a:endParaRPr lang="fr-FR" dirty="0"/>
          </a:p>
        </p:txBody>
      </p:sp>
    </p:spTree>
    <p:extLst>
      <p:ext uri="{BB962C8B-B14F-4D97-AF65-F5344CB8AC3E}">
        <p14:creationId xmlns:p14="http://schemas.microsoft.com/office/powerpoint/2010/main" val="99889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a:p>
            <a:endParaRPr lang="fr-FR"/>
          </a:p>
          <a:p>
            <a:r>
              <a:rPr lang="fr-FR"/>
              <a:t>Courbet (</a:t>
            </a:r>
            <a:r>
              <a:rPr lang="fr-FR" err="1"/>
              <a:t>ornans</a:t>
            </a:r>
            <a:r>
              <a:rPr lang="fr-FR"/>
              <a:t>) a gardé cette toile </a:t>
            </a:r>
            <a:r>
              <a:rPr lang="fr-FR" err="1"/>
              <a:t>pres</a:t>
            </a:r>
            <a:r>
              <a:rPr lang="fr-FR"/>
              <a:t> de lui jusqu'a la fin de sa vie.  clair obscur </a:t>
            </a:r>
            <a:r>
              <a:rPr lang="fr-FR" err="1"/>
              <a:t>caravage</a:t>
            </a:r>
            <a:endParaRPr lang="fr-FR"/>
          </a:p>
          <a:p>
            <a:endParaRPr lang="fr-FR"/>
          </a:p>
          <a:p>
            <a:r>
              <a:rPr lang="fr-FR" err="1"/>
              <a:t>edvard</a:t>
            </a:r>
            <a:r>
              <a:rPr lang="fr-FR"/>
              <a:t> </a:t>
            </a:r>
            <a:r>
              <a:rPr lang="fr-FR" err="1"/>
              <a:t>munch</a:t>
            </a:r>
            <a:r>
              <a:rPr lang="fr-FR"/>
              <a:t> peintre graveur norvégien </a:t>
            </a:r>
            <a:r>
              <a:rPr lang="fr-FR" err="1"/>
              <a:t>decrit</a:t>
            </a:r>
            <a:r>
              <a:rPr lang="fr-FR"/>
              <a:t> dans son journal cet épisode qu'il représenta 1 an plus tard</a:t>
            </a:r>
          </a:p>
          <a:p>
            <a:endParaRPr lang="fr-FR"/>
          </a:p>
          <a:p>
            <a:r>
              <a:rPr lang="fr-FR"/>
              <a:t>Bacon peintre </a:t>
            </a:r>
            <a:r>
              <a:rPr lang="fr-FR" err="1"/>
              <a:t>britanique</a:t>
            </a:r>
            <a:endParaRPr lang="fr-FR"/>
          </a:p>
          <a:p>
            <a:endParaRPr lang="fr-F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23</a:t>
            </a:fld>
            <a:endParaRPr lang="fr-FR"/>
          </a:p>
        </p:txBody>
      </p:sp>
    </p:spTree>
    <p:extLst>
      <p:ext uri="{BB962C8B-B14F-4D97-AF65-F5344CB8AC3E}">
        <p14:creationId xmlns:p14="http://schemas.microsoft.com/office/powerpoint/2010/main" val="3319103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peint ces 3 toiles 2 ans </a:t>
            </a:r>
            <a:r>
              <a:rPr lang="fr-FR" err="1"/>
              <a:t>apres</a:t>
            </a:r>
            <a:r>
              <a:rPr lang="fr-FR"/>
              <a:t> une intervention chirurgicale et une infection post op qui le conduit au fauteuil roulant...</a:t>
            </a:r>
          </a:p>
          <a:p>
            <a:endParaRPr lang="fr-FR"/>
          </a:p>
          <a:p>
            <a:r>
              <a:rPr lang="fr-FR"/>
              <a:t>romantisme</a:t>
            </a:r>
          </a:p>
          <a:p>
            <a:r>
              <a:rPr lang="fr-FR"/>
              <a:t>surréalisme</a:t>
            </a:r>
          </a:p>
          <a:p>
            <a:r>
              <a:rPr lang="fr-FR"/>
              <a:t>réaliste</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24</a:t>
            </a:fld>
            <a:endParaRPr lang="fr-FR"/>
          </a:p>
        </p:txBody>
      </p:sp>
    </p:spTree>
    <p:extLst>
      <p:ext uri="{BB962C8B-B14F-4D97-AF65-F5344CB8AC3E}">
        <p14:creationId xmlns:p14="http://schemas.microsoft.com/office/powerpoint/2010/main" val="3331024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COMMUNICATION SOC FRANC D'HISTOIRE DE LA MÉDECINE. 26/03/88</a:t>
            </a:r>
          </a:p>
          <a:p>
            <a:r>
              <a:rPr lang="fr-FR"/>
              <a:t>LA LITHOTOMIE MUSICALE OU LE THEATRE DE L'OPERATION DE LA TAILLE</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26</a:t>
            </a:fld>
            <a:endParaRPr lang="fr-FR"/>
          </a:p>
        </p:txBody>
      </p:sp>
    </p:spTree>
    <p:extLst>
      <p:ext uri="{BB962C8B-B14F-4D97-AF65-F5344CB8AC3E}">
        <p14:creationId xmlns:p14="http://schemas.microsoft.com/office/powerpoint/2010/main" val="2238773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1556 Franco par la vessie mais unique </a:t>
            </a:r>
            <a:r>
              <a:rPr lang="fr-FR" err="1"/>
              <a:t>experience</a:t>
            </a:r>
            <a:endParaRPr lang="fr-FR"/>
          </a:p>
          <a:p>
            <a:endParaRPr lang="fr-FR"/>
          </a:p>
          <a:p>
            <a:r>
              <a:rPr lang="fr-FR"/>
              <a:t>1750</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27</a:t>
            </a:fld>
            <a:endParaRPr lang="fr-FR"/>
          </a:p>
        </p:txBody>
      </p:sp>
    </p:spTree>
    <p:extLst>
      <p:ext uri="{BB962C8B-B14F-4D97-AF65-F5344CB8AC3E}">
        <p14:creationId xmlns:p14="http://schemas.microsoft.com/office/powerpoint/2010/main" val="1781495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David carter illustrateur secrétaire de l'association des communicateurs scientifiques du </a:t>
            </a:r>
            <a:r>
              <a:rPr lang="fr-FR" err="1"/>
              <a:t>quebec</a:t>
            </a:r>
            <a:endParaRPr lang="fr-F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32</a:t>
            </a:fld>
            <a:endParaRPr lang="fr-FR"/>
          </a:p>
        </p:txBody>
      </p:sp>
    </p:spTree>
    <p:extLst>
      <p:ext uri="{BB962C8B-B14F-4D97-AF65-F5344CB8AC3E}">
        <p14:creationId xmlns:p14="http://schemas.microsoft.com/office/powerpoint/2010/main" val="521157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33</a:t>
            </a:fld>
            <a:endParaRPr lang="fr-FR"/>
          </a:p>
        </p:txBody>
      </p:sp>
    </p:spTree>
    <p:extLst>
      <p:ext uri="{BB962C8B-B14F-4D97-AF65-F5344CB8AC3E}">
        <p14:creationId xmlns:p14="http://schemas.microsoft.com/office/powerpoint/2010/main" val="2673111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arret</a:t>
            </a:r>
            <a:r>
              <a:rPr lang="fr-FR"/>
              <a:t> mercier 1936</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34</a:t>
            </a:fld>
            <a:endParaRPr lang="fr-FR"/>
          </a:p>
        </p:txBody>
      </p:sp>
    </p:spTree>
    <p:extLst>
      <p:ext uri="{BB962C8B-B14F-4D97-AF65-F5344CB8AC3E}">
        <p14:creationId xmlns:p14="http://schemas.microsoft.com/office/powerpoint/2010/main" val="836718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a:t>
            </a:r>
            <a:r>
              <a:rPr lang="fr-FR" err="1"/>
              <a:t>educateur</a:t>
            </a:r>
            <a:r>
              <a:rPr lang="fr-FR"/>
              <a:t> en santé doit s'appuyer sur ces ressorts pour transmettre son savoir</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36</a:t>
            </a:fld>
            <a:endParaRPr lang="fr-FR"/>
          </a:p>
        </p:txBody>
      </p:sp>
    </p:spTree>
    <p:extLst>
      <p:ext uri="{BB962C8B-B14F-4D97-AF65-F5344CB8AC3E}">
        <p14:creationId xmlns:p14="http://schemas.microsoft.com/office/powerpoint/2010/main" val="2240552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david</a:t>
            </a:r>
            <a:r>
              <a:rPr lang="fr-FR"/>
              <a:t> avec la </a:t>
            </a:r>
            <a:r>
              <a:rPr lang="fr-FR" err="1"/>
              <a:t>tete</a:t>
            </a:r>
            <a:r>
              <a:rPr lang="fr-FR"/>
              <a:t> de </a:t>
            </a:r>
            <a:r>
              <a:rPr lang="fr-FR" err="1"/>
              <a:t>goliath</a:t>
            </a:r>
            <a:endParaRPr lang="fr-FR"/>
          </a:p>
          <a:p>
            <a:endParaRPr lang="fr-FR"/>
          </a:p>
          <a:p>
            <a:endParaRPr lang="fr-FR"/>
          </a:p>
          <a:p>
            <a:r>
              <a:rPr lang="fr-FR" err="1"/>
              <a:t>experience</a:t>
            </a:r>
            <a:r>
              <a:rPr lang="fr-FR"/>
              <a:t> rapportée par le figaro regarder les signes et leur donner sens  UN TABLEAU CLINIQUE</a:t>
            </a:r>
          </a:p>
          <a:p>
            <a:r>
              <a:rPr lang="fr-FR"/>
              <a:t>langage grand public</a:t>
            </a:r>
          </a:p>
          <a:p>
            <a:endParaRPr lang="fr-FR"/>
          </a:p>
          <a:p>
            <a:endParaRPr lang="fr-FR"/>
          </a:p>
          <a:p>
            <a:endParaRPr lang="fr-F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37</a:t>
            </a:fld>
            <a:endParaRPr lang="fr-FR"/>
          </a:p>
        </p:txBody>
      </p:sp>
    </p:spTree>
    <p:extLst>
      <p:ext uri="{BB962C8B-B14F-4D97-AF65-F5344CB8AC3E}">
        <p14:creationId xmlns:p14="http://schemas.microsoft.com/office/powerpoint/2010/main" val="2397660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david</a:t>
            </a:r>
            <a:r>
              <a:rPr lang="fr-FR"/>
              <a:t> avec la </a:t>
            </a:r>
            <a:r>
              <a:rPr lang="fr-FR" err="1"/>
              <a:t>tete</a:t>
            </a:r>
            <a:r>
              <a:rPr lang="fr-FR"/>
              <a:t> de </a:t>
            </a:r>
            <a:r>
              <a:rPr lang="fr-FR" err="1"/>
              <a:t>goliath</a:t>
            </a:r>
            <a:endParaRPr lang="fr-FR"/>
          </a:p>
          <a:p>
            <a:endParaRPr lang="fr-FR"/>
          </a:p>
          <a:p>
            <a:endParaRPr lang="fr-FR"/>
          </a:p>
          <a:p>
            <a:r>
              <a:rPr lang="fr-FR" err="1"/>
              <a:t>experience</a:t>
            </a:r>
            <a:r>
              <a:rPr lang="fr-FR"/>
              <a:t> rapportée par le figaro regarder les signes et leur donner sens  UN TABLEAU CLINIQUE</a:t>
            </a:r>
          </a:p>
          <a:p>
            <a:r>
              <a:rPr lang="fr-FR"/>
              <a:t>langage grand public</a:t>
            </a:r>
          </a:p>
          <a:p>
            <a:endParaRPr lang="fr-FR"/>
          </a:p>
          <a:p>
            <a:endParaRPr lang="fr-FR"/>
          </a:p>
          <a:p>
            <a:endParaRPr lang="fr-F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38</a:t>
            </a:fld>
            <a:endParaRPr lang="fr-FR"/>
          </a:p>
        </p:txBody>
      </p:sp>
    </p:spTree>
    <p:extLst>
      <p:ext uri="{BB962C8B-B14F-4D97-AF65-F5344CB8AC3E}">
        <p14:creationId xmlns:p14="http://schemas.microsoft.com/office/powerpoint/2010/main" val="380596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ligne bleue des </a:t>
            </a:r>
            <a:r>
              <a:rPr lang="fr-FR" dirty="0" err="1"/>
              <a:t>vosges</a:t>
            </a:r>
            <a:r>
              <a:rPr lang="fr-FR" dirty="0"/>
              <a:t> vision versus photo</a:t>
            </a:r>
          </a:p>
          <a:p>
            <a:r>
              <a:rPr lang="fr-FR" dirty="0" err="1"/>
              <a:t>rambleur</a:t>
            </a:r>
            <a:r>
              <a:rPr lang="fr-FR" dirty="0"/>
              <a:t> de la marne </a:t>
            </a:r>
          </a:p>
          <a:p>
            <a:endParaRPr lang="fr-FR" dirty="0"/>
          </a:p>
          <a:p>
            <a:r>
              <a:rPr lang="fr-FR" dirty="0"/>
              <a:t>sciences humaines</a:t>
            </a:r>
          </a:p>
          <a:p>
            <a:endParaRPr lang="fr-FR" dirty="0"/>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3</a:t>
            </a:fld>
            <a:endParaRPr lang="fr-FR" dirty="0"/>
          </a:p>
        </p:txBody>
      </p:sp>
    </p:spTree>
    <p:extLst>
      <p:ext uri="{BB962C8B-B14F-4D97-AF65-F5344CB8AC3E}">
        <p14:creationId xmlns:p14="http://schemas.microsoft.com/office/powerpoint/2010/main" val="2156553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david</a:t>
            </a:r>
            <a:r>
              <a:rPr lang="fr-FR"/>
              <a:t> avec la </a:t>
            </a:r>
            <a:r>
              <a:rPr lang="fr-FR" err="1"/>
              <a:t>tete</a:t>
            </a:r>
            <a:r>
              <a:rPr lang="fr-FR"/>
              <a:t> de </a:t>
            </a:r>
            <a:r>
              <a:rPr lang="fr-FR" err="1"/>
              <a:t>goliath</a:t>
            </a:r>
            <a:endParaRPr lang="fr-FR"/>
          </a:p>
          <a:p>
            <a:endParaRPr lang="fr-FR"/>
          </a:p>
          <a:p>
            <a:endParaRPr lang="fr-FR"/>
          </a:p>
          <a:p>
            <a:r>
              <a:rPr lang="fr-FR" err="1"/>
              <a:t>experience</a:t>
            </a:r>
            <a:r>
              <a:rPr lang="fr-FR"/>
              <a:t> rapportée par le figaro regarder les signes et leur donner sens  UN TABLEAU CLINIQUE</a:t>
            </a:r>
          </a:p>
          <a:p>
            <a:r>
              <a:rPr lang="fr-FR"/>
              <a:t>langage grand public</a:t>
            </a:r>
          </a:p>
          <a:p>
            <a:endParaRPr lang="fr-FR"/>
          </a:p>
          <a:p>
            <a:endParaRPr lang="fr-FR"/>
          </a:p>
          <a:p>
            <a:endParaRPr lang="fr-F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39</a:t>
            </a:fld>
            <a:endParaRPr lang="fr-FR"/>
          </a:p>
        </p:txBody>
      </p:sp>
    </p:spTree>
    <p:extLst>
      <p:ext uri="{BB962C8B-B14F-4D97-AF65-F5344CB8AC3E}">
        <p14:creationId xmlns:p14="http://schemas.microsoft.com/office/powerpoint/2010/main" val="3936077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xanthelasma</a:t>
            </a:r>
            <a:endParaRPr lang="fr-FR" dirty="0"/>
          </a:p>
          <a:p>
            <a:endParaRPr lang="fr-FR" dirty="0"/>
          </a:p>
          <a:p>
            <a:r>
              <a:rPr lang="fr-FR" dirty="0"/>
              <a:t>La vieille femme grotesque de </a:t>
            </a:r>
            <a:r>
              <a:rPr lang="fr-FR" dirty="0" err="1"/>
              <a:t>quentin</a:t>
            </a:r>
            <a:r>
              <a:rPr lang="fr-FR" dirty="0"/>
              <a:t> MASSYS 1513 </a:t>
            </a:r>
          </a:p>
          <a:p>
            <a:r>
              <a:rPr lang="fr-FR" dirty="0"/>
              <a:t>maladie osseuse de </a:t>
            </a:r>
            <a:r>
              <a:rPr lang="fr-FR" dirty="0" err="1"/>
              <a:t>paget</a:t>
            </a:r>
            <a:endParaRPr lang="fr-FR" dirty="0"/>
          </a:p>
          <a:p>
            <a:r>
              <a:rPr lang="fr-FR" dirty="0"/>
              <a:t>allégorie  venus et cupidon de </a:t>
            </a:r>
            <a:r>
              <a:rPr lang="fr-FR" dirty="0" err="1"/>
              <a:t>bronzino</a:t>
            </a:r>
            <a:endParaRPr lang="fr-FR" dirty="0"/>
          </a:p>
          <a:p>
            <a:r>
              <a:rPr lang="fr-FR" dirty="0"/>
              <a:t>et les signes de la </a:t>
            </a:r>
            <a:r>
              <a:rPr lang="fr-FR" dirty="0" err="1"/>
              <a:t>syphillis</a:t>
            </a:r>
            <a:r>
              <a:rPr lang="fr-FR" dirty="0"/>
              <a:t> et de l'intox au mercure 1540</a:t>
            </a:r>
          </a:p>
          <a:p>
            <a:r>
              <a:rPr lang="fr-FR" dirty="0" err="1"/>
              <a:t>apres</a:t>
            </a:r>
            <a:r>
              <a:rPr lang="fr-FR" dirty="0"/>
              <a:t> la découverte de </a:t>
            </a:r>
            <a:r>
              <a:rPr lang="fr-FR" dirty="0" err="1"/>
              <a:t>l'amérique</a:t>
            </a:r>
            <a:endParaRPr lang="fr-FR" dirty="0"/>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41</a:t>
            </a:fld>
            <a:endParaRPr lang="fr-FR"/>
          </a:p>
        </p:txBody>
      </p:sp>
    </p:spTree>
    <p:extLst>
      <p:ext uri="{BB962C8B-B14F-4D97-AF65-F5344CB8AC3E}">
        <p14:creationId xmlns:p14="http://schemas.microsoft.com/office/powerpoint/2010/main" val="3812905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a:t>Le journaliste scientifique </a:t>
            </a:r>
            <a:r>
              <a:rPr lang="fr-FR" sz="1200">
                <a:hlinkClick r:id="rId3" tooltip="Mathieu Vidard"/>
              </a:rPr>
              <a:t>Mathieu Vidard</a:t>
            </a:r>
            <a:r>
              <a:rPr lang="fr-FR" sz="1200"/>
              <a:t> résume « si vous souhaitez vous faire connaître à peu de frais, prenez le tableau le plus célèbre du monde, inventez n’importe quelle </a:t>
            </a:r>
            <a:r>
              <a:rPr lang="fr-FR" sz="1200">
                <a:hlinkClick r:id="rId4" tooltip="Fake news"/>
              </a:rPr>
              <a:t>fake news</a:t>
            </a:r>
            <a:r>
              <a:rPr lang="fr-FR" sz="1200"/>
              <a:t> à son   sujet et vous serez certain de tutoyer à votre tour l’ivresse de la célébrité »</a:t>
            </a:r>
            <a:endParaRPr lang="fr-F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42</a:t>
            </a:fld>
            <a:endParaRPr lang="fr-FR"/>
          </a:p>
        </p:txBody>
      </p:sp>
    </p:spTree>
    <p:extLst>
      <p:ext uri="{BB962C8B-B14F-4D97-AF65-F5344CB8AC3E}">
        <p14:creationId xmlns:p14="http://schemas.microsoft.com/office/powerpoint/2010/main" val="2358539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BONDIL </a:t>
            </a:r>
            <a:r>
              <a:rPr lang="fr-FR" dirty="0" err="1"/>
              <a:t>Legion</a:t>
            </a:r>
            <a:r>
              <a:rPr lang="fr-FR" dirty="0"/>
              <a:t> d'honneur 1er Janvier 2019 par Franck RIESTER ministre de la culture</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46</a:t>
            </a:fld>
            <a:endParaRPr lang="fr-FR"/>
          </a:p>
        </p:txBody>
      </p:sp>
    </p:spTree>
    <p:extLst>
      <p:ext uri="{BB962C8B-B14F-4D97-AF65-F5344CB8AC3E}">
        <p14:creationId xmlns:p14="http://schemas.microsoft.com/office/powerpoint/2010/main" val="3107156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andre</a:t>
            </a:r>
            <a:r>
              <a:rPr lang="fr-FR" dirty="0"/>
              <a:t> </a:t>
            </a:r>
            <a:r>
              <a:rPr lang="fr-FR" dirty="0" err="1"/>
              <a:t>forfert</a:t>
            </a:r>
            <a:r>
              <a:rPr lang="fr-FR" dirty="0"/>
              <a:t> 1974</a:t>
            </a:r>
          </a:p>
          <a:p>
            <a:endParaRPr lang="fr-FR" dirty="0"/>
          </a:p>
          <a:p>
            <a:r>
              <a:rPr lang="fr-FR" dirty="0" err="1"/>
              <a:t>brain</a:t>
            </a:r>
            <a:r>
              <a:rPr lang="fr-FR" dirty="0"/>
              <a:t> up 2002</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48</a:t>
            </a:fld>
            <a:endParaRPr lang="fr-FR"/>
          </a:p>
        </p:txBody>
      </p:sp>
    </p:spTree>
    <p:extLst>
      <p:ext uri="{BB962C8B-B14F-4D97-AF65-F5344CB8AC3E}">
        <p14:creationId xmlns:p14="http://schemas.microsoft.com/office/powerpoint/2010/main" val="2737290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49</a:t>
            </a:fld>
            <a:endParaRPr lang="fr-FR"/>
          </a:p>
        </p:txBody>
      </p:sp>
    </p:spTree>
    <p:extLst>
      <p:ext uri="{BB962C8B-B14F-4D97-AF65-F5344CB8AC3E}">
        <p14:creationId xmlns:p14="http://schemas.microsoft.com/office/powerpoint/2010/main" val="2673376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vient </a:t>
            </a:r>
            <a:r>
              <a:rPr lang="fr-FR" err="1"/>
              <a:t>apres</a:t>
            </a:r>
            <a:r>
              <a:rPr lang="fr-FR"/>
              <a:t> NANTES et avant  l'Aventure......</a:t>
            </a:r>
          </a:p>
          <a:p>
            <a:r>
              <a:rPr lang="fr-FR"/>
              <a:t>J'espère qu'il aura contribué à vous éclairer sur le chemin de l'aventure</a:t>
            </a:r>
          </a:p>
          <a:p>
            <a:endParaRPr lang="fr-FR"/>
          </a:p>
          <a:p>
            <a:r>
              <a:rPr lang="fr-FR"/>
              <a:t>pris beaucoup de plaisir à le préparer</a:t>
            </a:r>
          </a:p>
          <a:p>
            <a:endParaRPr lang="fr-FR"/>
          </a:p>
          <a:p>
            <a:r>
              <a:rPr lang="fr-FR"/>
              <a:t>remerciements pour l'écoute</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50</a:t>
            </a:fld>
            <a:endParaRPr lang="fr-FR"/>
          </a:p>
        </p:txBody>
      </p:sp>
    </p:spTree>
    <p:extLst>
      <p:ext uri="{BB962C8B-B14F-4D97-AF65-F5344CB8AC3E}">
        <p14:creationId xmlns:p14="http://schemas.microsoft.com/office/powerpoint/2010/main" val="3051649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art de convaincre</a:t>
            </a:r>
          </a:p>
          <a:p>
            <a:r>
              <a:rPr lang="fr-FR" dirty="0"/>
              <a:t>art </a:t>
            </a:r>
            <a:r>
              <a:rPr lang="fr-FR" dirty="0" err="1"/>
              <a:t>theatral</a:t>
            </a:r>
            <a:endParaRPr lang="fr-FR" dirty="0"/>
          </a:p>
          <a:p>
            <a:r>
              <a:rPr lang="fr-FR" dirty="0"/>
              <a:t>beaux arts</a:t>
            </a:r>
          </a:p>
          <a:p>
            <a:r>
              <a:rPr lang="fr-FR" dirty="0"/>
              <a:t>art nouveau</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4</a:t>
            </a:fld>
            <a:endParaRPr lang="fr-FR" dirty="0"/>
          </a:p>
        </p:txBody>
      </p:sp>
    </p:spTree>
    <p:extLst>
      <p:ext uri="{BB962C8B-B14F-4D97-AF65-F5344CB8AC3E}">
        <p14:creationId xmlns:p14="http://schemas.microsoft.com/office/powerpoint/2010/main" val="1710464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benjamin </a:t>
            </a:r>
            <a:r>
              <a:rPr lang="fr-FR" dirty="0" err="1"/>
              <a:t>vautier</a:t>
            </a:r>
            <a:r>
              <a:rPr lang="fr-FR" dirty="0"/>
              <a:t> </a:t>
            </a:r>
          </a:p>
          <a:p>
            <a:r>
              <a:rPr lang="fr-FR" dirty="0" err="1"/>
              <a:t>ecole</a:t>
            </a:r>
            <a:r>
              <a:rPr lang="fr-FR" dirty="0"/>
              <a:t> de </a:t>
            </a:r>
            <a:r>
              <a:rPr lang="fr-FR" dirty="0" err="1"/>
              <a:t>nice</a:t>
            </a:r>
            <a:r>
              <a:rPr lang="fr-FR" dirty="0"/>
              <a:t> </a:t>
            </a:r>
            <a:r>
              <a:rPr lang="fr-FR" dirty="0" err="1"/>
              <a:t>arman</a:t>
            </a:r>
            <a:r>
              <a:rPr lang="fr-FR" dirty="0"/>
              <a:t> </a:t>
            </a:r>
            <a:r>
              <a:rPr lang="fr-FR" dirty="0" err="1"/>
              <a:t>klein</a:t>
            </a:r>
            <a:r>
              <a:rPr lang="fr-FR" dirty="0"/>
              <a:t> </a:t>
            </a:r>
            <a:r>
              <a:rPr lang="fr-FR" dirty="0" err="1"/>
              <a:t>raysse</a:t>
            </a:r>
            <a:r>
              <a:rPr lang="fr-FR" dirty="0"/>
              <a:t> </a:t>
            </a:r>
            <a:r>
              <a:rPr lang="fr-FR" dirty="0" err="1"/>
              <a:t>cesar</a:t>
            </a:r>
            <a:r>
              <a:rPr lang="fr-FR" dirty="0"/>
              <a:t>.....</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5</a:t>
            </a:fld>
            <a:endParaRPr lang="fr-FR" dirty="0"/>
          </a:p>
        </p:txBody>
      </p:sp>
    </p:spTree>
    <p:extLst>
      <p:ext uri="{BB962C8B-B14F-4D97-AF65-F5344CB8AC3E}">
        <p14:creationId xmlns:p14="http://schemas.microsoft.com/office/powerpoint/2010/main" val="3613594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en 1 phrase ce qui n'est pas art ( en fait Artisanat) et ce qui est art (artiste)</a:t>
            </a:r>
          </a:p>
          <a:p>
            <a:endParaRPr lang="fr-FR"/>
          </a:p>
          <a:p>
            <a:r>
              <a:rPr lang="fr-FR"/>
              <a:t>supplément d'"</a:t>
            </a:r>
            <a:r>
              <a:rPr lang="fr-FR" err="1"/>
              <a:t>ame</a:t>
            </a:r>
            <a:r>
              <a:rPr lang="fr-FR"/>
              <a:t>" ???</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6</a:t>
            </a:fld>
            <a:endParaRPr lang="fr-FR"/>
          </a:p>
        </p:txBody>
      </p:sp>
    </p:spTree>
    <p:extLst>
      <p:ext uri="{BB962C8B-B14F-4D97-AF65-F5344CB8AC3E}">
        <p14:creationId xmlns:p14="http://schemas.microsoft.com/office/powerpoint/2010/main" val="592548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professionnel</a:t>
            </a:r>
          </a:p>
          <a:p>
            <a:r>
              <a:rPr lang="fr-FR"/>
              <a:t>équipes</a:t>
            </a:r>
          </a:p>
          <a:p>
            <a:r>
              <a:rPr lang="fr-FR"/>
              <a:t>patient individuel</a:t>
            </a:r>
          </a:p>
          <a:p>
            <a:r>
              <a:rPr lang="fr-FR"/>
              <a:t> ou en collectivité</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7</a:t>
            </a:fld>
            <a:endParaRPr lang="fr-FR"/>
          </a:p>
        </p:txBody>
      </p:sp>
    </p:spTree>
    <p:extLst>
      <p:ext uri="{BB962C8B-B14F-4D97-AF65-F5344CB8AC3E}">
        <p14:creationId xmlns:p14="http://schemas.microsoft.com/office/powerpoint/2010/main" val="3915350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Pourquoi doit-on rapprocher l'art de la santé??</a:t>
            </a:r>
          </a:p>
          <a:p>
            <a:endParaRPr lang="fr-FR" dirty="0"/>
          </a:p>
          <a:p>
            <a:r>
              <a:rPr lang="fr-FR" dirty="0"/>
              <a:t>serment </a:t>
            </a:r>
            <a:r>
              <a:rPr lang="fr-FR" dirty="0" err="1"/>
              <a:t>d'hippocrate</a:t>
            </a:r>
            <a:r>
              <a:rPr lang="fr-FR" dirty="0"/>
              <a:t> dans sa forme historique traduite </a:t>
            </a:r>
            <a:r>
              <a:rPr lang="fr-FR" dirty="0" err="1"/>
              <a:t>parLittré</a:t>
            </a:r>
            <a:endParaRPr lang="fr-FR" dirty="0"/>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10</a:t>
            </a:fld>
            <a:endParaRPr lang="fr-FR"/>
          </a:p>
        </p:txBody>
      </p:sp>
    </p:spTree>
    <p:extLst>
      <p:ext uri="{BB962C8B-B14F-4D97-AF65-F5344CB8AC3E}">
        <p14:creationId xmlns:p14="http://schemas.microsoft.com/office/powerpoint/2010/main" val="4005022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Pierre de </a:t>
            </a:r>
            <a:r>
              <a:rPr lang="fr-FR" err="1"/>
              <a:t>cortone</a:t>
            </a:r>
            <a:r>
              <a:rPr lang="fr-FR"/>
              <a:t> 1591-1669</a:t>
            </a:r>
          </a:p>
          <a:p>
            <a:r>
              <a:rPr lang="fr-FR"/>
              <a:t>Planches d'anatomie avant d'</a:t>
            </a:r>
            <a:r>
              <a:rPr lang="fr-FR" err="1"/>
              <a:t>etre</a:t>
            </a:r>
            <a:r>
              <a:rPr lang="fr-FR"/>
              <a:t> architecte</a:t>
            </a:r>
          </a:p>
          <a:p>
            <a:r>
              <a:rPr lang="fr-FR"/>
              <a:t>planches réalisées en 1618 mais publiées en 1741</a:t>
            </a:r>
          </a:p>
          <a:p>
            <a:r>
              <a:rPr lang="fr-FR"/>
              <a:t>Charles </a:t>
            </a:r>
            <a:r>
              <a:rPr lang="fr-FR" err="1"/>
              <a:t>estienne</a:t>
            </a:r>
            <a:r>
              <a:rPr lang="fr-FR"/>
              <a:t> mise en scène proche des dessins de </a:t>
            </a:r>
            <a:r>
              <a:rPr lang="fr-FR" err="1"/>
              <a:t>Vesale</a:t>
            </a:r>
            <a:endParaRPr lang="fr-FR"/>
          </a:p>
          <a:p>
            <a:endParaRPr lang="fr-FR"/>
          </a:p>
          <a:p>
            <a:r>
              <a:rPr lang="fr-FR"/>
              <a:t>1ere dissection 13 14 </a:t>
            </a:r>
            <a:r>
              <a:rPr lang="fr-FR" err="1"/>
              <a:t>siecle</a:t>
            </a:r>
            <a:r>
              <a:rPr lang="fr-FR"/>
              <a:t> </a:t>
            </a:r>
          </a:p>
          <a:p>
            <a:endParaRPr lang="fr-FR"/>
          </a:p>
          <a:p>
            <a:r>
              <a:rPr lang="fr-FR"/>
              <a:t>PADOUE. 1590</a:t>
            </a:r>
          </a:p>
        </p:txBody>
      </p:sp>
      <p:sp>
        <p:nvSpPr>
          <p:cNvPr id="4" name="Espace réservé du numéro de diapositive 3"/>
          <p:cNvSpPr>
            <a:spLocks noGrp="1"/>
          </p:cNvSpPr>
          <p:nvPr>
            <p:ph type="sldNum" sz="quarter" idx="5"/>
          </p:nvPr>
        </p:nvSpPr>
        <p:spPr/>
        <p:txBody>
          <a:bodyPr/>
          <a:lstStyle/>
          <a:p>
            <a:fld id="{93830E17-5B64-F84D-B360-5C5A3F8FCB06}" type="slidenum">
              <a:rPr lang="fr-FR" smtClean="0"/>
              <a:t>11</a:t>
            </a:fld>
            <a:endParaRPr lang="fr-FR"/>
          </a:p>
        </p:txBody>
      </p:sp>
    </p:spTree>
    <p:extLst>
      <p:ext uri="{BB962C8B-B14F-4D97-AF65-F5344CB8AC3E}">
        <p14:creationId xmlns:p14="http://schemas.microsoft.com/office/powerpoint/2010/main" val="745730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28650" y="841772"/>
            <a:ext cx="7372350" cy="1790700"/>
          </a:xfrm>
        </p:spPr>
        <p:txBody>
          <a:bodyPr anchor="b"/>
          <a:lstStyle>
            <a:lvl1pPr algn="l">
              <a:defRPr sz="4500"/>
            </a:lvl1pPr>
          </a:lstStyle>
          <a:p>
            <a:r>
              <a:rPr lang="fr-FR" dirty="0"/>
              <a:t>Modifiez le style du titre</a:t>
            </a:r>
            <a:endParaRPr lang="en-US" dirty="0"/>
          </a:p>
        </p:txBody>
      </p:sp>
      <p:sp>
        <p:nvSpPr>
          <p:cNvPr id="3" name="Subtitle 2"/>
          <p:cNvSpPr>
            <a:spLocks noGrp="1"/>
          </p:cNvSpPr>
          <p:nvPr>
            <p:ph type="subTitle" idx="1"/>
          </p:nvPr>
        </p:nvSpPr>
        <p:spPr>
          <a:xfrm>
            <a:off x="628650" y="2701528"/>
            <a:ext cx="7372350" cy="160020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Modifiez le style des sous-titres du masque</a:t>
            </a:r>
            <a:endParaRPr lang="en-US" dirty="0"/>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405149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5"/>
            <a:ext cx="1971675" cy="402949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273845"/>
            <a:ext cx="5800725" cy="402949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4016215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578248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29341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29341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oter Placeholder 5"/>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093881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226966"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Cliquez pour modifier les styles du texte du masque</a:t>
            </a:r>
          </a:p>
        </p:txBody>
      </p:sp>
      <p:sp>
        <p:nvSpPr>
          <p:cNvPr id="4" name="Content Placeholder 3"/>
          <p:cNvSpPr>
            <a:spLocks noGrp="1"/>
          </p:cNvSpPr>
          <p:nvPr>
            <p:ph sz="half" idx="2"/>
          </p:nvPr>
        </p:nvSpPr>
        <p:spPr>
          <a:xfrm>
            <a:off x="629842" y="1878807"/>
            <a:ext cx="3868340" cy="242453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Cliquez pour modifier les styles du texte du masque</a:t>
            </a:r>
          </a:p>
        </p:txBody>
      </p:sp>
      <p:sp>
        <p:nvSpPr>
          <p:cNvPr id="6" name="Content Placeholder 5"/>
          <p:cNvSpPr>
            <a:spLocks noGrp="1"/>
          </p:cNvSpPr>
          <p:nvPr>
            <p:ph sz="quarter" idx="4"/>
          </p:nvPr>
        </p:nvSpPr>
        <p:spPr>
          <a:xfrm>
            <a:off x="4629150" y="1878807"/>
            <a:ext cx="3887391" cy="242453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Footer Placeholder 7"/>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177936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4" name="Footer Placeholder 3"/>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413934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717432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dirty="0"/>
              <a:t>Modifiez le style du titre</a:t>
            </a:r>
            <a:endParaRPr lang="en-US" dirty="0"/>
          </a:p>
        </p:txBody>
      </p:sp>
      <p:sp>
        <p:nvSpPr>
          <p:cNvPr id="3" name="Content Placeholder 2"/>
          <p:cNvSpPr>
            <a:spLocks noGrp="1"/>
          </p:cNvSpPr>
          <p:nvPr>
            <p:ph idx="1"/>
          </p:nvPr>
        </p:nvSpPr>
        <p:spPr>
          <a:xfrm>
            <a:off x="3887391" y="740569"/>
            <a:ext cx="4629150" cy="356277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p:nvPr>
        </p:nvSpPr>
        <p:spPr>
          <a:xfrm>
            <a:off x="629841" y="1543051"/>
            <a:ext cx="2949178" cy="2786390"/>
          </a:xfrm>
        </p:spPr>
        <p:txBody>
          <a:bodyPr/>
          <a:lstStyle>
            <a:lvl1pPr marL="0" indent="0">
              <a:lnSpc>
                <a:spcPct val="90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dirty="0"/>
              <a:t>Cliquez pour modifier les styles du texte du masque</a:t>
            </a:r>
          </a:p>
        </p:txBody>
      </p:sp>
      <p:sp>
        <p:nvSpPr>
          <p:cNvPr id="6" name="Footer Placeholder 5"/>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2129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dirty="0"/>
              <a:t>Modifiez le style du titre</a:t>
            </a:r>
            <a:endParaRPr lang="en-US" dirty="0"/>
          </a:p>
        </p:txBody>
      </p:sp>
      <p:sp>
        <p:nvSpPr>
          <p:cNvPr id="3" name="Picture Placeholder 2"/>
          <p:cNvSpPr>
            <a:spLocks noGrp="1" noChangeAspect="1"/>
          </p:cNvSpPr>
          <p:nvPr>
            <p:ph type="pic" idx="1"/>
          </p:nvPr>
        </p:nvSpPr>
        <p:spPr>
          <a:xfrm>
            <a:off x="3887391" y="740569"/>
            <a:ext cx="4629150" cy="3562773"/>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a:p>
        </p:txBody>
      </p:sp>
      <p:sp>
        <p:nvSpPr>
          <p:cNvPr id="4" name="Text Placeholder 3"/>
          <p:cNvSpPr>
            <a:spLocks noGrp="1"/>
          </p:cNvSpPr>
          <p:nvPr>
            <p:ph type="body" sz="half" idx="2"/>
          </p:nvPr>
        </p:nvSpPr>
        <p:spPr>
          <a:xfrm>
            <a:off x="629841" y="1543051"/>
            <a:ext cx="2949178" cy="2786390"/>
          </a:xfrm>
        </p:spPr>
        <p:txBody>
          <a:bodyPr/>
          <a:lstStyle>
            <a:lvl1pPr marL="0" indent="0">
              <a:lnSpc>
                <a:spcPct val="90000"/>
              </a:lnSpc>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dirty="0"/>
              <a:t>Cliquez pour modifier les styles du texte du masque</a:t>
            </a:r>
          </a:p>
        </p:txBody>
      </p:sp>
      <p:sp>
        <p:nvSpPr>
          <p:cNvPr id="6" name="Footer Placeholder 5"/>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612934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11"/>
          </p:nvPr>
        </p:nvSpPr>
        <p:spPr/>
        <p:txBody>
          <a:bodyPr/>
          <a:lstStyle/>
          <a:p>
            <a:endParaRPr lang="fr-FR"/>
          </a:p>
        </p:txBody>
      </p:sp>
    </p:spTree>
    <p:extLst>
      <p:ext uri="{BB962C8B-B14F-4D97-AF65-F5344CB8AC3E}">
        <p14:creationId xmlns:p14="http://schemas.microsoft.com/office/powerpoint/2010/main" val="3815369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273844"/>
            <a:ext cx="7886699" cy="994172"/>
          </a:xfrm>
          <a:prstGeom prst="rect">
            <a:avLst/>
          </a:prstGeom>
        </p:spPr>
        <p:txBody>
          <a:bodyPr vert="horz" lIns="0" tIns="0" rIns="0" bIns="0" rtlCol="0" anchor="b" anchorCtr="0">
            <a:normAutofit/>
          </a:bodyPr>
          <a:lstStyle/>
          <a:p>
            <a:r>
              <a:rPr lang="fr-FR" dirty="0"/>
              <a:t>Modifiez le style du titre</a:t>
            </a:r>
            <a:endParaRPr lang="en-US" dirty="0"/>
          </a:p>
        </p:txBody>
      </p:sp>
      <p:sp>
        <p:nvSpPr>
          <p:cNvPr id="3" name="Text Placeholder 2"/>
          <p:cNvSpPr>
            <a:spLocks noGrp="1"/>
          </p:cNvSpPr>
          <p:nvPr>
            <p:ph type="body" idx="1"/>
          </p:nvPr>
        </p:nvSpPr>
        <p:spPr>
          <a:xfrm>
            <a:off x="628650" y="1369219"/>
            <a:ext cx="7886700" cy="2934123"/>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628650" y="87478"/>
            <a:ext cx="7886699" cy="186366"/>
          </a:xfrm>
          <a:prstGeom prst="rect">
            <a:avLst/>
          </a:prstGeom>
        </p:spPr>
        <p:txBody>
          <a:bodyPr vert="horz" lIns="0" tIns="0" rIns="0" bIns="0" rtlCol="0" anchor="t" anchorCtr="0"/>
          <a:lstStyle>
            <a:lvl1pPr algn="r">
              <a:defRPr sz="900">
                <a:solidFill>
                  <a:schemeClr val="tx1"/>
                </a:solidFill>
              </a:defRPr>
            </a:lvl1pPr>
          </a:lstStyle>
          <a:p>
            <a:endParaRPr lang="fr-FR"/>
          </a:p>
        </p:txBody>
      </p:sp>
    </p:spTree>
    <p:extLst>
      <p:ext uri="{BB962C8B-B14F-4D97-AF65-F5344CB8AC3E}">
        <p14:creationId xmlns:p14="http://schemas.microsoft.com/office/powerpoint/2010/main" val="23147774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l" defTabSz="685800" rtl="0" eaLnBrk="1" fontAlgn="b" latinLnBrk="0" hangingPunct="1">
        <a:lnSpc>
          <a:spcPct val="80000"/>
        </a:lnSpc>
        <a:spcBef>
          <a:spcPct val="0"/>
        </a:spcBef>
        <a:buNone/>
        <a:defRPr sz="3300" kern="1200">
          <a:solidFill>
            <a:schemeClr val="tx1"/>
          </a:solidFill>
          <a:latin typeface="+mj-lt"/>
          <a:ea typeface="+mj-ea"/>
          <a:cs typeface="+mj-cs"/>
        </a:defRPr>
      </a:lvl1pPr>
    </p:titleStyle>
    <p:bodyStyle>
      <a:lvl1pPr marL="180000" indent="-180000" algn="l" defTabSz="685800" rtl="0" eaLnBrk="1" latinLnBrk="0" hangingPunct="1">
        <a:lnSpc>
          <a:spcPct val="80000"/>
        </a:lnSpc>
        <a:spcBef>
          <a:spcPts val="1000"/>
        </a:spcBef>
        <a:buClr>
          <a:srgbClr val="1B929D"/>
        </a:buClr>
        <a:buFont typeface="Arial" panose="020B0604020202020204" pitchFamily="34" charset="0"/>
        <a:buChar char="•"/>
        <a:defRPr sz="2400" kern="1200">
          <a:solidFill>
            <a:schemeClr val="tx1"/>
          </a:solidFill>
          <a:latin typeface="+mn-lt"/>
          <a:ea typeface="+mn-ea"/>
          <a:cs typeface="+mn-cs"/>
        </a:defRPr>
      </a:lvl1pPr>
      <a:lvl2pPr marL="180000" indent="-180000" algn="l" defTabSz="685800" rtl="0" eaLnBrk="1" latinLnBrk="0" hangingPunct="1">
        <a:lnSpc>
          <a:spcPct val="80000"/>
        </a:lnSpc>
        <a:spcBef>
          <a:spcPts val="375"/>
        </a:spcBef>
        <a:buClr>
          <a:srgbClr val="1B929D"/>
        </a:buClr>
        <a:buFont typeface="Arial" panose="020B0604020202020204" pitchFamily="34" charset="0"/>
        <a:buChar char="•"/>
        <a:defRPr sz="2400" b="1" kern="1200">
          <a:solidFill>
            <a:schemeClr val="tx1"/>
          </a:solidFill>
          <a:latin typeface="+mn-lt"/>
          <a:ea typeface="+mn-ea"/>
          <a:cs typeface="+mn-cs"/>
        </a:defRPr>
      </a:lvl2pPr>
      <a:lvl3pPr marL="180000" indent="-180000" algn="l" defTabSz="685800" rtl="0" eaLnBrk="1" latinLnBrk="0" hangingPunct="1">
        <a:lnSpc>
          <a:spcPct val="80000"/>
        </a:lnSpc>
        <a:spcBef>
          <a:spcPts val="375"/>
        </a:spcBef>
        <a:buClr>
          <a:srgbClr val="1B929D"/>
        </a:buClr>
        <a:buFont typeface="Arial" panose="020B0604020202020204" pitchFamily="34" charset="0"/>
        <a:buChar char="•"/>
        <a:defRPr sz="1800" kern="1200">
          <a:solidFill>
            <a:schemeClr val="tx1"/>
          </a:solidFill>
          <a:latin typeface="+mn-lt"/>
          <a:ea typeface="+mn-ea"/>
          <a:cs typeface="+mn-cs"/>
        </a:defRPr>
      </a:lvl3pPr>
      <a:lvl4pPr marL="180000" indent="-180000" algn="l" defTabSz="685800" rtl="0" eaLnBrk="1" latinLnBrk="0" hangingPunct="1">
        <a:lnSpc>
          <a:spcPct val="80000"/>
        </a:lnSpc>
        <a:spcBef>
          <a:spcPts val="375"/>
        </a:spcBef>
        <a:buClr>
          <a:srgbClr val="1B929D"/>
        </a:buClr>
        <a:buFont typeface="Arial" panose="020B0604020202020204" pitchFamily="34" charset="0"/>
        <a:buChar char="•"/>
        <a:defRPr sz="1800" b="1" kern="1200">
          <a:solidFill>
            <a:schemeClr val="tx1"/>
          </a:solidFill>
          <a:latin typeface="+mn-lt"/>
          <a:ea typeface="+mn-ea"/>
          <a:cs typeface="+mn-cs"/>
        </a:defRPr>
      </a:lvl4pPr>
      <a:lvl5pPr marL="180000" indent="-180000" algn="l" defTabSz="685800" rtl="0" eaLnBrk="1" latinLnBrk="0" hangingPunct="1">
        <a:lnSpc>
          <a:spcPct val="80000"/>
        </a:lnSpc>
        <a:spcBef>
          <a:spcPts val="375"/>
        </a:spcBef>
        <a:buClr>
          <a:srgbClr val="1B929D"/>
        </a:buClr>
        <a:buFont typeface="Arial" panose="020B0604020202020204" pitchFamily="34" charset="0"/>
        <a:buChar char="•"/>
        <a:defRPr sz="1800" kern="1200">
          <a:solidFill>
            <a:schemeClr val="bg1">
              <a:lumMod val="6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hyperlink" Target="https://commons.wikimedia.org/wiki/File:Asklepios.3.jpg?uselang=fr"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openxmlformats.org/officeDocument/2006/relationships/image" Target="../media/image41.png"/><Relationship Id="rId4" Type="http://schemas.microsoft.com/office/2007/relationships/hdphoto" Target="../media/hdphoto2.wdp"/><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ixxqb1_PHlAhUS_RQKHQ16AKQQjRx6BAgBEAQ&amp;url=%2Furl%3Fsa%3Di%26rct%3Dj%26q%3D%26esrc%3Ds%26source%3Dimages%26cd%3D%26ved%3D%26url%3Dhttp%253A%252F%252Fwww.histoiredelafolie.fr%252Fpsychiatrie-neurologie%252Ftheodore-gericault-les-representations-de-la-folie-les-monomanes-1820-album%26psig%3DAOvVaw3yK7hywuL8m38Dbp3DHz_i%26ust%3D1574105118090071&amp;psig=AOvVaw3yK7hywuL8m38Dbp3DHz_i&amp;ust=1574105118090071" TargetMode="External"/><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4.png"/><Relationship Id="rId5" Type="http://schemas.microsoft.com/office/2007/relationships/hdphoto" Target="../media/hdphoto4.wdp"/><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s://www.google.com/url?sa=i&amp;rct=j&amp;q=&amp;esrc=s&amp;source=images&amp;cd=&amp;ved=2ahUKEwixxqb1_PHlAhUS_RQKHQ16AKQQjRx6BAgBEAQ&amp;url=%2Furl%3Fsa%3Di%26rct%3Dj%26q%3D%26esrc%3Ds%26source%3Dimages%26cd%3D%26ved%3D%26url%3Dhttp%253A%252F%252Fwww.histoiredelafolie.fr%252Fpsychiatrie-neurologie%252Ftheodore-gericault-les-representations-de-la-folie-les-monomanes-1820-album%26psig%3DAOvVaw3yK7hywuL8m38Dbp3DHz_i%26ust%3D1574105118090071&amp;psig=AOvVaw3yK7hywuL8m38Dbp3DHz_i&amp;ust=1574105118090071" TargetMode="External"/><Relationship Id="rId7"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6.png"/><Relationship Id="rId5" Type="http://schemas.microsoft.com/office/2007/relationships/hdphoto" Target="../media/hdphoto5.wdp"/><Relationship Id="rId4" Type="http://schemas.openxmlformats.org/officeDocument/2006/relationships/image" Target="../media/image73.pn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9.png"/><Relationship Id="rId11" Type="http://schemas.microsoft.com/office/2007/relationships/hdphoto" Target="../media/hdphoto6.wdp"/><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00.emf"/><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13" Type="http://schemas.openxmlformats.org/officeDocument/2006/relationships/customXml" Target="../ink/ink3.xml"/><Relationship Id="rId18" Type="http://schemas.openxmlformats.org/officeDocument/2006/relationships/image" Target="../media/image122.png"/><Relationship Id="rId3" Type="http://schemas.openxmlformats.org/officeDocument/2006/relationships/image" Target="../media/image111.png"/><Relationship Id="rId12" Type="http://schemas.openxmlformats.org/officeDocument/2006/relationships/image" Target="../media/image134.png"/><Relationship Id="rId17" Type="http://schemas.openxmlformats.org/officeDocument/2006/relationships/customXml" Target="../ink/ink5.xml"/><Relationship Id="rId2" Type="http://schemas.openxmlformats.org/officeDocument/2006/relationships/notesSlide" Target="../notesSlides/notesSlide32.xml"/><Relationship Id="rId16" Type="http://schemas.openxmlformats.org/officeDocument/2006/relationships/image" Target="../media/image136.png"/><Relationship Id="rId1" Type="http://schemas.openxmlformats.org/officeDocument/2006/relationships/slideLayout" Target="../slideLayouts/slideLayout4.xml"/><Relationship Id="rId11" Type="http://schemas.openxmlformats.org/officeDocument/2006/relationships/customXml" Target="../ink/ink2.xml"/><Relationship Id="rId5" Type="http://schemas.openxmlformats.org/officeDocument/2006/relationships/customXml" Target="../ink/ink1.xml"/><Relationship Id="rId15" Type="http://schemas.openxmlformats.org/officeDocument/2006/relationships/customXml" Target="../ink/ink4.xml"/><Relationship Id="rId10" Type="http://schemas.openxmlformats.org/officeDocument/2006/relationships/image" Target="../media/image133.png"/><Relationship Id="rId19" Type="http://schemas.openxmlformats.org/officeDocument/2006/relationships/image" Target="../media/image112.png"/><Relationship Id="rId4" Type="http://schemas.microsoft.com/office/2007/relationships/hdphoto" Target="../media/hdphoto8.wdp"/><Relationship Id="rId14" Type="http://schemas.openxmlformats.org/officeDocument/2006/relationships/image" Target="../media/image135.png"/></Relationships>
</file>

<file path=ppt/slides/_rels/slide43.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13.png"/><Relationship Id="rId1" Type="http://schemas.openxmlformats.org/officeDocument/2006/relationships/slideLayout" Target="../slideLayouts/slideLayout4.xml"/><Relationship Id="rId9" Type="http://schemas.openxmlformats.org/officeDocument/2006/relationships/image" Target="../media/image142.png"/></Relationships>
</file>

<file path=ppt/slides/_rels/slide4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xml"/><Relationship Id="rId4" Type="http://schemas.microsoft.com/office/2007/relationships/hdphoto" Target="../media/hdphoto9.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22.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9.tiff"/><Relationship Id="rId13" Type="http://schemas.openxmlformats.org/officeDocument/2006/relationships/image" Target="../media/image14.tiff"/><Relationship Id="rId18" Type="http://schemas.openxmlformats.org/officeDocument/2006/relationships/image" Target="../media/image18.jpeg"/><Relationship Id="rId3" Type="http://schemas.openxmlformats.org/officeDocument/2006/relationships/image" Target="../media/image5.jpeg"/><Relationship Id="rId21" Type="http://schemas.openxmlformats.org/officeDocument/2006/relationships/image" Target="../media/image20.png"/><Relationship Id="rId7" Type="http://schemas.openxmlformats.org/officeDocument/2006/relationships/image" Target="../media/image8.tiff"/><Relationship Id="rId12" Type="http://schemas.openxmlformats.org/officeDocument/2006/relationships/image" Target="../media/image13.tiff"/><Relationship Id="rId17" Type="http://schemas.openxmlformats.org/officeDocument/2006/relationships/hyperlink" Target="https://www.google.com/imgres?imgurl=https%3A%2F%2Fwww.pourquoidocteur.fr%2Fmedia%2Farticle%2Fthunbs%2Fuploded_istock-974164842-1565172618.jpg&amp;imgrefurl=https%3A%2F%2Fwww.pourquoidocteur.fr%2FArticles%2FQuestion-d-actu%2F29908-Colite-ulcereuse-fumer-n-aide-malades&amp;docid=jOsvPvZDZ0Qz0M&amp;tbnid=1MYsoi3HLqf6BM%3A&amp;vet=10ahUKEwiQ2ff9lejlAhUwDWMBHcTaD_kQMwiAASgnMCc..i&amp;w=540&amp;h=356&amp;safe=active&amp;client=firefox-b-d&amp;bih=1251&amp;biw=1853&amp;q=malades&amp;ved=0ahUKEwiQ2ff9lejlAhUwDWMBHcTaD_kQMwiAASgnMCc&amp;iact=mrc&amp;uact=8" TargetMode="External"/><Relationship Id="rId2" Type="http://schemas.openxmlformats.org/officeDocument/2006/relationships/notesSlide" Target="../notesSlides/notesSlide7.xml"/><Relationship Id="rId16" Type="http://schemas.openxmlformats.org/officeDocument/2006/relationships/image" Target="../media/image17.png"/><Relationship Id="rId20"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7.tiff"/><Relationship Id="rId11" Type="http://schemas.openxmlformats.org/officeDocument/2006/relationships/image" Target="../media/image12.tiff"/><Relationship Id="rId5" Type="http://schemas.microsoft.com/office/2007/relationships/hdphoto" Target="../media/hdphoto1.wdp"/><Relationship Id="rId15" Type="http://schemas.openxmlformats.org/officeDocument/2006/relationships/image" Target="../media/image16.tiff"/><Relationship Id="rId10" Type="http://schemas.openxmlformats.org/officeDocument/2006/relationships/image" Target="../media/image11.tiff"/><Relationship Id="rId19" Type="http://schemas.openxmlformats.org/officeDocument/2006/relationships/hyperlink" Target="https://www.google.com/imgres?imgurl=https%3A%2F%2Fwww.has-sante.fr%2Fupload%2Fdocs%2Fimage%2Fgif%2F2014-03%2Ftravail_equipe.gif&amp;imgrefurl=https%3A%2F%2Fwww.has-sante.fr%2Fjcms%2Fpprd_2974686%2Fen%2Ftravailler-en-equipe-pour-des-soins-plus-surs&amp;docid=OT5qNimTj6z0NM&amp;tbnid=Q7PksnTTms5IHM%3A&amp;vet=12ahUKEwjR-Zq-lujlAhWkDGMBHcL2CYE4ZBAzKCYwJnoECAEQJw..i&amp;w=275&amp;h=168&amp;safe=active&amp;client=firefox-b-d&amp;bih=1251&amp;biw=1853&amp;q=equipes%20de%20soins&amp;ved=2ahUKEwjR-Zq-lujlAhWkDGMBHcL2CYE4ZBAzKCYwJnoECAEQJw&amp;iact=mrc&amp;uact=8" TargetMode="External"/><Relationship Id="rId4" Type="http://schemas.openxmlformats.org/officeDocument/2006/relationships/image" Target="../media/image6.png"/><Relationship Id="rId9" Type="http://schemas.openxmlformats.org/officeDocument/2006/relationships/image" Target="../media/image10.tiff"/><Relationship Id="rId14" Type="http://schemas.openxmlformats.org/officeDocument/2006/relationships/image" Target="../media/image1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8E565D-7CFF-CE4F-BA70-0744F0D71AA1}"/>
              </a:ext>
            </a:extLst>
          </p:cNvPr>
          <p:cNvSpPr>
            <a:spLocks noGrp="1"/>
          </p:cNvSpPr>
          <p:nvPr>
            <p:ph type="ctrTitle"/>
          </p:nvPr>
        </p:nvSpPr>
        <p:spPr>
          <a:xfrm>
            <a:off x="691712" y="21965"/>
            <a:ext cx="7372350" cy="1790700"/>
          </a:xfrm>
        </p:spPr>
        <p:txBody>
          <a:bodyPr>
            <a:normAutofit/>
          </a:bodyPr>
          <a:lstStyle/>
          <a:p>
            <a:pPr algn="ctr"/>
            <a:r>
              <a:rPr lang="fr-FR" sz="6000" dirty="0">
                <a:latin typeface="SignPainter HouseScript" panose="02000006070000020004" pitchFamily="2" charset="0"/>
              </a:rPr>
              <a:t>ART et PÉDAGOGIE </a:t>
            </a:r>
            <a:br>
              <a:rPr lang="fr-FR" sz="6000" dirty="0">
                <a:latin typeface="SignPainter HouseScript" panose="02000006070000020004" pitchFamily="2" charset="0"/>
              </a:rPr>
            </a:br>
            <a:r>
              <a:rPr lang="fr-FR" sz="6000" dirty="0">
                <a:latin typeface="SignPainter HouseScript" panose="02000006070000020004" pitchFamily="2" charset="0"/>
              </a:rPr>
              <a:t>en SANTÉ</a:t>
            </a:r>
          </a:p>
        </p:txBody>
      </p:sp>
      <p:sp>
        <p:nvSpPr>
          <p:cNvPr id="3" name="Sous-titre 2">
            <a:extLst>
              <a:ext uri="{FF2B5EF4-FFF2-40B4-BE49-F238E27FC236}">
                <a16:creationId xmlns:a16="http://schemas.microsoft.com/office/drawing/2014/main" id="{5385C82A-4310-AC48-B685-1443790D6154}"/>
              </a:ext>
            </a:extLst>
          </p:cNvPr>
          <p:cNvSpPr>
            <a:spLocks noGrp="1"/>
          </p:cNvSpPr>
          <p:nvPr>
            <p:ph type="subTitle" idx="1"/>
          </p:nvPr>
        </p:nvSpPr>
        <p:spPr/>
        <p:txBody>
          <a:bodyPr/>
          <a:lstStyle/>
          <a:p>
            <a:pPr algn="ctr"/>
            <a:r>
              <a:rPr lang="fr-FR" dirty="0">
                <a:latin typeface="Chalkduster" panose="03050602040202020205" pitchFamily="66" charset="77"/>
              </a:rPr>
              <a:t>M.SCHMITT</a:t>
            </a:r>
          </a:p>
        </p:txBody>
      </p:sp>
    </p:spTree>
    <p:extLst>
      <p:ext uri="{BB962C8B-B14F-4D97-AF65-F5344CB8AC3E}">
        <p14:creationId xmlns:p14="http://schemas.microsoft.com/office/powerpoint/2010/main" val="2331863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BC6A045-B3CE-7E44-837D-3F92C5A42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1919" y="369595"/>
            <a:ext cx="1400583" cy="18682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hlinkClick r:id="rId4"/>
            <a:extLst>
              <a:ext uri="{FF2B5EF4-FFF2-40B4-BE49-F238E27FC236}">
                <a16:creationId xmlns:a16="http://schemas.microsoft.com/office/drawing/2014/main" id="{ABD73080-99C8-174B-BA0C-DCC374AF0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1500" y="377032"/>
            <a:ext cx="1245475" cy="186821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54C44FB-DEED-0D40-B6E0-5811D7CC3E0D}"/>
              </a:ext>
            </a:extLst>
          </p:cNvPr>
          <p:cNvSpPr txBox="1"/>
          <p:nvPr/>
        </p:nvSpPr>
        <p:spPr>
          <a:xfrm>
            <a:off x="1910502" y="2252680"/>
            <a:ext cx="5418856" cy="338554"/>
          </a:xfrm>
          <a:prstGeom prst="rect">
            <a:avLst/>
          </a:prstGeom>
          <a:noFill/>
        </p:spPr>
        <p:txBody>
          <a:bodyPr wrap="none" rtlCol="0">
            <a:spAutoFit/>
          </a:bodyPr>
          <a:lstStyle/>
          <a:p>
            <a:r>
              <a:rPr lang="fr-FR" sz="1600" b="1"/>
              <a:t>Apollon Dieu des ARTS </a:t>
            </a:r>
            <a:r>
              <a:rPr lang="fr-FR" sz="1600"/>
              <a:t>père d</a:t>
            </a:r>
            <a:r>
              <a:rPr lang="fr-FR" sz="1600" b="1"/>
              <a:t>’</a:t>
            </a:r>
            <a:r>
              <a:rPr lang="fr-FR" sz="1600" b="1" err="1"/>
              <a:t>Asklépios</a:t>
            </a:r>
            <a:r>
              <a:rPr lang="fr-FR" sz="1600" b="1"/>
              <a:t> Dieu de la Médecine  </a:t>
            </a:r>
          </a:p>
        </p:txBody>
      </p:sp>
      <p:sp>
        <p:nvSpPr>
          <p:cNvPr id="4" name="ZoneTexte 3">
            <a:extLst>
              <a:ext uri="{FF2B5EF4-FFF2-40B4-BE49-F238E27FC236}">
                <a16:creationId xmlns:a16="http://schemas.microsoft.com/office/drawing/2014/main" id="{A50D51E4-56EA-6B47-A485-0316E41EB27B}"/>
              </a:ext>
            </a:extLst>
          </p:cNvPr>
          <p:cNvSpPr txBox="1"/>
          <p:nvPr/>
        </p:nvSpPr>
        <p:spPr>
          <a:xfrm>
            <a:off x="1715737" y="2741048"/>
            <a:ext cx="5712526" cy="1200329"/>
          </a:xfrm>
          <a:prstGeom prst="rect">
            <a:avLst/>
          </a:prstGeom>
          <a:noFill/>
        </p:spPr>
        <p:txBody>
          <a:bodyPr wrap="none" rtlCol="0">
            <a:spAutoFit/>
          </a:bodyPr>
          <a:lstStyle/>
          <a:p>
            <a:r>
              <a:rPr lang="fr-FR"/>
              <a:t>"Je jure par Apollon, médecin, Esculape, </a:t>
            </a:r>
            <a:r>
              <a:rPr lang="fr-FR" err="1"/>
              <a:t>Hygie</a:t>
            </a:r>
            <a:r>
              <a:rPr lang="fr-FR"/>
              <a:t> et Panacée, </a:t>
            </a:r>
          </a:p>
          <a:p>
            <a:r>
              <a:rPr lang="fr-FR"/>
              <a:t>prenant à témoin tous les dieux et toutes les déesses, </a:t>
            </a:r>
          </a:p>
          <a:p>
            <a:r>
              <a:rPr lang="fr-FR"/>
              <a:t>d'accomplir, selon mon pouvoir et mon jugement, </a:t>
            </a:r>
          </a:p>
          <a:p>
            <a:r>
              <a:rPr lang="fr-FR"/>
              <a:t>ce serment et cet engagement écrit…….</a:t>
            </a:r>
          </a:p>
        </p:txBody>
      </p:sp>
    </p:spTree>
    <p:extLst>
      <p:ext uri="{BB962C8B-B14F-4D97-AF65-F5344CB8AC3E}">
        <p14:creationId xmlns:p14="http://schemas.microsoft.com/office/powerpoint/2010/main" val="571002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9470246-861A-4341-BBC0-90E6F9087513}"/>
              </a:ext>
            </a:extLst>
          </p:cNvPr>
          <p:cNvSpPr txBox="1"/>
          <p:nvPr/>
        </p:nvSpPr>
        <p:spPr>
          <a:xfrm>
            <a:off x="2504318" y="106665"/>
            <a:ext cx="4135363" cy="369332"/>
          </a:xfrm>
          <a:prstGeom prst="rect">
            <a:avLst/>
          </a:prstGeom>
          <a:noFill/>
        </p:spPr>
        <p:txBody>
          <a:bodyPr wrap="none" rtlCol="0">
            <a:spAutoFit/>
          </a:bodyPr>
          <a:lstStyle/>
          <a:p>
            <a:r>
              <a:rPr lang="fr-FR"/>
              <a:t>ART ET ANATOMIE ou ANATOMIE ET ART ?</a:t>
            </a:r>
          </a:p>
        </p:txBody>
      </p:sp>
      <p:pic>
        <p:nvPicPr>
          <p:cNvPr id="4" name="Image 3">
            <a:extLst>
              <a:ext uri="{FF2B5EF4-FFF2-40B4-BE49-F238E27FC236}">
                <a16:creationId xmlns:a16="http://schemas.microsoft.com/office/drawing/2014/main" id="{796FCBAB-F792-944D-AB22-47307347052C}"/>
              </a:ext>
            </a:extLst>
          </p:cNvPr>
          <p:cNvPicPr>
            <a:picLocks noChangeAspect="1"/>
          </p:cNvPicPr>
          <p:nvPr/>
        </p:nvPicPr>
        <p:blipFill>
          <a:blip r:embed="rId3"/>
          <a:stretch>
            <a:fillRect/>
          </a:stretch>
        </p:blipFill>
        <p:spPr>
          <a:xfrm>
            <a:off x="413468" y="2373447"/>
            <a:ext cx="2535190" cy="1742684"/>
          </a:xfrm>
          <a:prstGeom prst="rect">
            <a:avLst/>
          </a:prstGeom>
        </p:spPr>
      </p:pic>
      <p:pic>
        <p:nvPicPr>
          <p:cNvPr id="6" name="Image 5">
            <a:extLst>
              <a:ext uri="{FF2B5EF4-FFF2-40B4-BE49-F238E27FC236}">
                <a16:creationId xmlns:a16="http://schemas.microsoft.com/office/drawing/2014/main" id="{32F271D6-CD1E-EE4B-836D-A53AAA72C503}"/>
              </a:ext>
            </a:extLst>
          </p:cNvPr>
          <p:cNvPicPr>
            <a:picLocks noChangeAspect="1"/>
          </p:cNvPicPr>
          <p:nvPr/>
        </p:nvPicPr>
        <p:blipFill>
          <a:blip r:embed="rId4"/>
          <a:stretch>
            <a:fillRect/>
          </a:stretch>
        </p:blipFill>
        <p:spPr>
          <a:xfrm>
            <a:off x="3448685" y="513198"/>
            <a:ext cx="1911532" cy="1506608"/>
          </a:xfrm>
          <a:prstGeom prst="rect">
            <a:avLst/>
          </a:prstGeom>
        </p:spPr>
      </p:pic>
      <p:pic>
        <p:nvPicPr>
          <p:cNvPr id="8" name="Image 7">
            <a:extLst>
              <a:ext uri="{FF2B5EF4-FFF2-40B4-BE49-F238E27FC236}">
                <a16:creationId xmlns:a16="http://schemas.microsoft.com/office/drawing/2014/main" id="{756C7FE3-3C40-D444-965D-265944FAC292}"/>
              </a:ext>
            </a:extLst>
          </p:cNvPr>
          <p:cNvPicPr>
            <a:picLocks noChangeAspect="1"/>
          </p:cNvPicPr>
          <p:nvPr/>
        </p:nvPicPr>
        <p:blipFill>
          <a:blip r:embed="rId5"/>
          <a:stretch>
            <a:fillRect/>
          </a:stretch>
        </p:blipFill>
        <p:spPr>
          <a:xfrm>
            <a:off x="5660551" y="2454891"/>
            <a:ext cx="1128465" cy="1588278"/>
          </a:xfrm>
          <a:prstGeom prst="rect">
            <a:avLst/>
          </a:prstGeom>
        </p:spPr>
      </p:pic>
      <p:pic>
        <p:nvPicPr>
          <p:cNvPr id="10" name="Image 9">
            <a:extLst>
              <a:ext uri="{FF2B5EF4-FFF2-40B4-BE49-F238E27FC236}">
                <a16:creationId xmlns:a16="http://schemas.microsoft.com/office/drawing/2014/main" id="{0EDD4728-FD51-804B-891B-AFF876A56F6E}"/>
              </a:ext>
            </a:extLst>
          </p:cNvPr>
          <p:cNvPicPr>
            <a:picLocks noChangeAspect="1"/>
          </p:cNvPicPr>
          <p:nvPr/>
        </p:nvPicPr>
        <p:blipFill>
          <a:blip r:embed="rId6"/>
          <a:stretch>
            <a:fillRect/>
          </a:stretch>
        </p:blipFill>
        <p:spPr>
          <a:xfrm>
            <a:off x="7009387" y="2443793"/>
            <a:ext cx="1793868" cy="1350627"/>
          </a:xfrm>
          <a:prstGeom prst="rect">
            <a:avLst/>
          </a:prstGeom>
        </p:spPr>
      </p:pic>
      <p:sp>
        <p:nvSpPr>
          <p:cNvPr id="11" name="ZoneTexte 10">
            <a:extLst>
              <a:ext uri="{FF2B5EF4-FFF2-40B4-BE49-F238E27FC236}">
                <a16:creationId xmlns:a16="http://schemas.microsoft.com/office/drawing/2014/main" id="{6642768B-B8D9-1D48-B890-B8053214A453}"/>
              </a:ext>
            </a:extLst>
          </p:cNvPr>
          <p:cNvSpPr txBox="1"/>
          <p:nvPr/>
        </p:nvSpPr>
        <p:spPr>
          <a:xfrm>
            <a:off x="5459460" y="3826524"/>
            <a:ext cx="2028119" cy="923330"/>
          </a:xfrm>
          <a:prstGeom prst="rect">
            <a:avLst/>
          </a:prstGeom>
          <a:noFill/>
        </p:spPr>
        <p:txBody>
          <a:bodyPr wrap="none" rtlCol="0">
            <a:spAutoFit/>
          </a:bodyPr>
          <a:lstStyle/>
          <a:p>
            <a:endParaRPr lang="fr-FR" sz="1000"/>
          </a:p>
          <a:p>
            <a:endParaRPr lang="fr-FR" sz="1000"/>
          </a:p>
          <a:p>
            <a:r>
              <a:rPr lang="fr-FR" sz="1400"/>
              <a:t>MICHEL ANGE 1475 1564</a:t>
            </a:r>
          </a:p>
          <a:p>
            <a:endParaRPr lang="fr-FR" sz="1000"/>
          </a:p>
          <a:p>
            <a:endParaRPr lang="fr-FR" sz="1000"/>
          </a:p>
        </p:txBody>
      </p:sp>
      <p:pic>
        <p:nvPicPr>
          <p:cNvPr id="5" name="Image 4">
            <a:extLst>
              <a:ext uri="{FF2B5EF4-FFF2-40B4-BE49-F238E27FC236}">
                <a16:creationId xmlns:a16="http://schemas.microsoft.com/office/drawing/2014/main" id="{70800031-4424-6A45-B3EE-6BFDDB1380B2}"/>
              </a:ext>
            </a:extLst>
          </p:cNvPr>
          <p:cNvPicPr>
            <a:picLocks noChangeAspect="1"/>
          </p:cNvPicPr>
          <p:nvPr/>
        </p:nvPicPr>
        <p:blipFill rotWithShape="1">
          <a:blip r:embed="rId7"/>
          <a:srcRect l="12868" t="12021" r="10742" b="18647"/>
          <a:stretch/>
        </p:blipFill>
        <p:spPr>
          <a:xfrm rot="16200000">
            <a:off x="550061" y="594637"/>
            <a:ext cx="1734040" cy="1049214"/>
          </a:xfrm>
          <a:prstGeom prst="rect">
            <a:avLst/>
          </a:prstGeom>
        </p:spPr>
      </p:pic>
      <p:pic>
        <p:nvPicPr>
          <p:cNvPr id="9" name="Image 8">
            <a:extLst>
              <a:ext uri="{FF2B5EF4-FFF2-40B4-BE49-F238E27FC236}">
                <a16:creationId xmlns:a16="http://schemas.microsoft.com/office/drawing/2014/main" id="{52769BE6-1163-9E40-873C-52B84F9EBA93}"/>
              </a:ext>
            </a:extLst>
          </p:cNvPr>
          <p:cNvPicPr>
            <a:picLocks noChangeAspect="1"/>
          </p:cNvPicPr>
          <p:nvPr/>
        </p:nvPicPr>
        <p:blipFill rotWithShape="1">
          <a:blip r:embed="rId8"/>
          <a:srcRect l="12432" t="4887" r="6329" b="11879"/>
          <a:stretch/>
        </p:blipFill>
        <p:spPr>
          <a:xfrm rot="5400000">
            <a:off x="6662519" y="473261"/>
            <a:ext cx="1888275" cy="1289737"/>
          </a:xfrm>
          <a:prstGeom prst="rect">
            <a:avLst/>
          </a:prstGeom>
        </p:spPr>
      </p:pic>
      <p:pic>
        <p:nvPicPr>
          <p:cNvPr id="14" name="Image 13">
            <a:extLst>
              <a:ext uri="{FF2B5EF4-FFF2-40B4-BE49-F238E27FC236}">
                <a16:creationId xmlns:a16="http://schemas.microsoft.com/office/drawing/2014/main" id="{F7A755DC-5E4E-C945-B5C8-A06E21B9FD8F}"/>
              </a:ext>
            </a:extLst>
          </p:cNvPr>
          <p:cNvPicPr>
            <a:picLocks noChangeAspect="1"/>
          </p:cNvPicPr>
          <p:nvPr/>
        </p:nvPicPr>
        <p:blipFill>
          <a:blip r:embed="rId9"/>
          <a:stretch>
            <a:fillRect/>
          </a:stretch>
        </p:blipFill>
        <p:spPr>
          <a:xfrm>
            <a:off x="4427937" y="2358785"/>
            <a:ext cx="1102171" cy="1752169"/>
          </a:xfrm>
          <a:prstGeom prst="rect">
            <a:avLst/>
          </a:prstGeom>
        </p:spPr>
      </p:pic>
      <p:sp>
        <p:nvSpPr>
          <p:cNvPr id="3" name="ZoneTexte 2">
            <a:extLst>
              <a:ext uri="{FF2B5EF4-FFF2-40B4-BE49-F238E27FC236}">
                <a16:creationId xmlns:a16="http://schemas.microsoft.com/office/drawing/2014/main" id="{37ADF76C-CB4D-B649-9F7D-B223FB8F760F}"/>
              </a:ext>
            </a:extLst>
          </p:cNvPr>
          <p:cNvSpPr txBox="1"/>
          <p:nvPr/>
        </p:nvSpPr>
        <p:spPr>
          <a:xfrm>
            <a:off x="3122721" y="1981838"/>
            <a:ext cx="2563459" cy="307777"/>
          </a:xfrm>
          <a:prstGeom prst="rect">
            <a:avLst/>
          </a:prstGeom>
          <a:noFill/>
        </p:spPr>
        <p:txBody>
          <a:bodyPr wrap="none" rtlCol="0">
            <a:spAutoFit/>
          </a:bodyPr>
          <a:lstStyle/>
          <a:p>
            <a:r>
              <a:rPr lang="fr-FR" sz="1400"/>
              <a:t>Salle d’Anatomie BOLOGNE 1649</a:t>
            </a:r>
          </a:p>
        </p:txBody>
      </p:sp>
      <p:sp>
        <p:nvSpPr>
          <p:cNvPr id="12" name="ZoneTexte 11">
            <a:extLst>
              <a:ext uri="{FF2B5EF4-FFF2-40B4-BE49-F238E27FC236}">
                <a16:creationId xmlns:a16="http://schemas.microsoft.com/office/drawing/2014/main" id="{6B9189EF-FCBC-9E44-89F4-DEF4FBEC5E05}"/>
              </a:ext>
            </a:extLst>
          </p:cNvPr>
          <p:cNvSpPr txBox="1"/>
          <p:nvPr/>
        </p:nvSpPr>
        <p:spPr>
          <a:xfrm>
            <a:off x="371391" y="1995509"/>
            <a:ext cx="2858900" cy="307777"/>
          </a:xfrm>
          <a:prstGeom prst="rect">
            <a:avLst/>
          </a:prstGeom>
          <a:noFill/>
        </p:spPr>
        <p:txBody>
          <a:bodyPr wrap="square" rtlCol="0">
            <a:spAutoFit/>
          </a:bodyPr>
          <a:lstStyle/>
          <a:p>
            <a:r>
              <a:rPr lang="fr-FR" sz="1400"/>
              <a:t>Charles ESTIENNE 1545</a:t>
            </a:r>
          </a:p>
        </p:txBody>
      </p:sp>
      <p:sp>
        <p:nvSpPr>
          <p:cNvPr id="13" name="ZoneTexte 12">
            <a:extLst>
              <a:ext uri="{FF2B5EF4-FFF2-40B4-BE49-F238E27FC236}">
                <a16:creationId xmlns:a16="http://schemas.microsoft.com/office/drawing/2014/main" id="{F46B8AE6-9492-E541-B874-A45A91AD27F5}"/>
              </a:ext>
            </a:extLst>
          </p:cNvPr>
          <p:cNvSpPr txBox="1"/>
          <p:nvPr/>
        </p:nvSpPr>
        <p:spPr>
          <a:xfrm>
            <a:off x="6603593" y="2083001"/>
            <a:ext cx="2046201" cy="307777"/>
          </a:xfrm>
          <a:prstGeom prst="rect">
            <a:avLst/>
          </a:prstGeom>
          <a:noFill/>
        </p:spPr>
        <p:txBody>
          <a:bodyPr wrap="none" rtlCol="0">
            <a:spAutoFit/>
          </a:bodyPr>
          <a:lstStyle/>
          <a:p>
            <a:r>
              <a:rPr lang="fr-FR" sz="1400"/>
              <a:t>Pierre de CORTONE 1741 </a:t>
            </a:r>
          </a:p>
        </p:txBody>
      </p:sp>
      <p:sp>
        <p:nvSpPr>
          <p:cNvPr id="15" name="ZoneTexte 14">
            <a:extLst>
              <a:ext uri="{FF2B5EF4-FFF2-40B4-BE49-F238E27FC236}">
                <a16:creationId xmlns:a16="http://schemas.microsoft.com/office/drawing/2014/main" id="{EC9C0089-E0E5-6E48-AE74-4CC1F8E16E18}"/>
              </a:ext>
            </a:extLst>
          </p:cNvPr>
          <p:cNvSpPr txBox="1"/>
          <p:nvPr/>
        </p:nvSpPr>
        <p:spPr>
          <a:xfrm>
            <a:off x="206975" y="4115433"/>
            <a:ext cx="3660939" cy="584775"/>
          </a:xfrm>
          <a:prstGeom prst="rect">
            <a:avLst/>
          </a:prstGeom>
          <a:noFill/>
        </p:spPr>
        <p:txBody>
          <a:bodyPr wrap="none" rtlCol="0">
            <a:spAutoFit/>
          </a:bodyPr>
          <a:lstStyle/>
          <a:p>
            <a:r>
              <a:rPr lang="fr-FR" sz="1400"/>
              <a:t>REMBRANDT Leçon d’anatomie du Dr </a:t>
            </a:r>
            <a:r>
              <a:rPr lang="fr-FR" sz="1400" err="1"/>
              <a:t>Tulp</a:t>
            </a:r>
            <a:r>
              <a:rPr lang="fr-FR" sz="1400"/>
              <a:t> 1632</a:t>
            </a:r>
          </a:p>
          <a:p>
            <a:endParaRPr lang="fr-FR"/>
          </a:p>
        </p:txBody>
      </p:sp>
    </p:spTree>
    <p:extLst>
      <p:ext uri="{BB962C8B-B14F-4D97-AF65-F5344CB8AC3E}">
        <p14:creationId xmlns:p14="http://schemas.microsoft.com/office/powerpoint/2010/main" val="883176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EB70342-0B25-1C44-AC3A-1CCDB6A45D29}"/>
              </a:ext>
            </a:extLst>
          </p:cNvPr>
          <p:cNvSpPr txBox="1"/>
          <p:nvPr/>
        </p:nvSpPr>
        <p:spPr>
          <a:xfrm>
            <a:off x="431126" y="328317"/>
            <a:ext cx="2543838" cy="923330"/>
          </a:xfrm>
          <a:prstGeom prst="rect">
            <a:avLst/>
          </a:prstGeom>
          <a:noFill/>
        </p:spPr>
        <p:txBody>
          <a:bodyPr wrap="none" rtlCol="0">
            <a:spAutoFit/>
          </a:bodyPr>
          <a:lstStyle/>
          <a:p>
            <a:endParaRPr lang="fr-FR"/>
          </a:p>
          <a:p>
            <a:pPr algn="ctr"/>
            <a:r>
              <a:rPr lang="fr-FR"/>
              <a:t>Jacques Gautier D’AGOTY</a:t>
            </a:r>
          </a:p>
          <a:p>
            <a:pPr algn="ctr"/>
            <a:r>
              <a:rPr lang="fr-FR"/>
              <a:t>1716-1785</a:t>
            </a:r>
          </a:p>
        </p:txBody>
      </p:sp>
      <p:pic>
        <p:nvPicPr>
          <p:cNvPr id="4" name="Image 3">
            <a:extLst>
              <a:ext uri="{FF2B5EF4-FFF2-40B4-BE49-F238E27FC236}">
                <a16:creationId xmlns:a16="http://schemas.microsoft.com/office/drawing/2014/main" id="{F8579024-D286-1841-8F3F-41DE29A959E5}"/>
              </a:ext>
            </a:extLst>
          </p:cNvPr>
          <p:cNvPicPr>
            <a:picLocks noChangeAspect="1"/>
          </p:cNvPicPr>
          <p:nvPr/>
        </p:nvPicPr>
        <p:blipFill>
          <a:blip r:embed="rId3"/>
          <a:stretch>
            <a:fillRect/>
          </a:stretch>
        </p:blipFill>
        <p:spPr>
          <a:xfrm>
            <a:off x="5660573" y="362871"/>
            <a:ext cx="1841907" cy="1892996"/>
          </a:xfrm>
          <a:prstGeom prst="rect">
            <a:avLst/>
          </a:prstGeom>
        </p:spPr>
      </p:pic>
      <p:pic>
        <p:nvPicPr>
          <p:cNvPr id="6" name="Image 5">
            <a:extLst>
              <a:ext uri="{FF2B5EF4-FFF2-40B4-BE49-F238E27FC236}">
                <a16:creationId xmlns:a16="http://schemas.microsoft.com/office/drawing/2014/main" id="{CEBCC777-5924-174B-828C-726C100BD0E3}"/>
              </a:ext>
            </a:extLst>
          </p:cNvPr>
          <p:cNvPicPr>
            <a:picLocks noChangeAspect="1"/>
          </p:cNvPicPr>
          <p:nvPr/>
        </p:nvPicPr>
        <p:blipFill>
          <a:blip r:embed="rId4"/>
          <a:stretch>
            <a:fillRect/>
          </a:stretch>
        </p:blipFill>
        <p:spPr>
          <a:xfrm>
            <a:off x="404968" y="1421704"/>
            <a:ext cx="2674719" cy="1892996"/>
          </a:xfrm>
          <a:prstGeom prst="rect">
            <a:avLst/>
          </a:prstGeom>
        </p:spPr>
      </p:pic>
      <p:pic>
        <p:nvPicPr>
          <p:cNvPr id="8" name="Image 7">
            <a:extLst>
              <a:ext uri="{FF2B5EF4-FFF2-40B4-BE49-F238E27FC236}">
                <a16:creationId xmlns:a16="http://schemas.microsoft.com/office/drawing/2014/main" id="{E96EDF42-9BBC-AF42-AADE-BEE4BB90FC99}"/>
              </a:ext>
            </a:extLst>
          </p:cNvPr>
          <p:cNvPicPr>
            <a:picLocks noChangeAspect="1"/>
          </p:cNvPicPr>
          <p:nvPr/>
        </p:nvPicPr>
        <p:blipFill>
          <a:blip r:embed="rId5"/>
          <a:stretch>
            <a:fillRect/>
          </a:stretch>
        </p:blipFill>
        <p:spPr>
          <a:xfrm>
            <a:off x="3197115" y="421971"/>
            <a:ext cx="1536137" cy="2149779"/>
          </a:xfrm>
          <a:prstGeom prst="rect">
            <a:avLst/>
          </a:prstGeom>
        </p:spPr>
      </p:pic>
      <p:pic>
        <p:nvPicPr>
          <p:cNvPr id="10" name="Image 9">
            <a:extLst>
              <a:ext uri="{FF2B5EF4-FFF2-40B4-BE49-F238E27FC236}">
                <a16:creationId xmlns:a16="http://schemas.microsoft.com/office/drawing/2014/main" id="{15D33E41-F9F9-FC47-82F0-FD9E28F08DF9}"/>
              </a:ext>
            </a:extLst>
          </p:cNvPr>
          <p:cNvPicPr>
            <a:picLocks noChangeAspect="1"/>
          </p:cNvPicPr>
          <p:nvPr/>
        </p:nvPicPr>
        <p:blipFill>
          <a:blip r:embed="rId6"/>
          <a:stretch>
            <a:fillRect/>
          </a:stretch>
        </p:blipFill>
        <p:spPr>
          <a:xfrm>
            <a:off x="2719743" y="2462929"/>
            <a:ext cx="1395032" cy="1892996"/>
          </a:xfrm>
          <a:prstGeom prst="rect">
            <a:avLst/>
          </a:prstGeom>
        </p:spPr>
      </p:pic>
      <p:pic>
        <p:nvPicPr>
          <p:cNvPr id="12" name="Image 11">
            <a:extLst>
              <a:ext uri="{FF2B5EF4-FFF2-40B4-BE49-F238E27FC236}">
                <a16:creationId xmlns:a16="http://schemas.microsoft.com/office/drawing/2014/main" id="{3079A61F-55A4-A444-A07C-944D6FA12353}"/>
              </a:ext>
            </a:extLst>
          </p:cNvPr>
          <p:cNvPicPr>
            <a:picLocks noChangeAspect="1"/>
          </p:cNvPicPr>
          <p:nvPr/>
        </p:nvPicPr>
        <p:blipFill>
          <a:blip r:embed="rId7"/>
          <a:stretch>
            <a:fillRect/>
          </a:stretch>
        </p:blipFill>
        <p:spPr>
          <a:xfrm>
            <a:off x="7087277" y="2028873"/>
            <a:ext cx="1521109" cy="2195795"/>
          </a:xfrm>
          <a:prstGeom prst="rect">
            <a:avLst/>
          </a:prstGeom>
        </p:spPr>
      </p:pic>
      <p:pic>
        <p:nvPicPr>
          <p:cNvPr id="5" name="Image 4">
            <a:extLst>
              <a:ext uri="{FF2B5EF4-FFF2-40B4-BE49-F238E27FC236}">
                <a16:creationId xmlns:a16="http://schemas.microsoft.com/office/drawing/2014/main" id="{597CAA61-B787-834F-98A7-6CC7E823D4A8}"/>
              </a:ext>
            </a:extLst>
          </p:cNvPr>
          <p:cNvPicPr>
            <a:picLocks noChangeAspect="1"/>
          </p:cNvPicPr>
          <p:nvPr/>
        </p:nvPicPr>
        <p:blipFill>
          <a:blip r:embed="rId8"/>
          <a:stretch>
            <a:fillRect/>
          </a:stretch>
        </p:blipFill>
        <p:spPr>
          <a:xfrm>
            <a:off x="5502259" y="2368202"/>
            <a:ext cx="1503776" cy="1828800"/>
          </a:xfrm>
          <a:prstGeom prst="rect">
            <a:avLst/>
          </a:prstGeom>
        </p:spPr>
      </p:pic>
      <p:sp>
        <p:nvSpPr>
          <p:cNvPr id="3" name="ZoneTexte 2">
            <a:extLst>
              <a:ext uri="{FF2B5EF4-FFF2-40B4-BE49-F238E27FC236}">
                <a16:creationId xmlns:a16="http://schemas.microsoft.com/office/drawing/2014/main" id="{EEF25DA5-F324-AB41-9251-BF91835B0DF8}"/>
              </a:ext>
            </a:extLst>
          </p:cNvPr>
          <p:cNvSpPr txBox="1"/>
          <p:nvPr/>
        </p:nvSpPr>
        <p:spPr>
          <a:xfrm>
            <a:off x="7277720" y="272542"/>
            <a:ext cx="1866280" cy="923330"/>
          </a:xfrm>
          <a:prstGeom prst="rect">
            <a:avLst/>
          </a:prstGeom>
          <a:noFill/>
        </p:spPr>
        <p:txBody>
          <a:bodyPr wrap="none" rtlCol="0">
            <a:spAutoFit/>
          </a:bodyPr>
          <a:lstStyle/>
          <a:p>
            <a:pPr algn="ctr"/>
            <a:r>
              <a:rPr lang="fr-FR"/>
              <a:t>Leonard de VINCI </a:t>
            </a:r>
          </a:p>
          <a:p>
            <a:pPr algn="ctr"/>
            <a:r>
              <a:rPr lang="fr-FR"/>
              <a:t>1452-1519</a:t>
            </a:r>
          </a:p>
          <a:p>
            <a:endParaRPr lang="fr-FR"/>
          </a:p>
        </p:txBody>
      </p:sp>
    </p:spTree>
    <p:extLst>
      <p:ext uri="{BB962C8B-B14F-4D97-AF65-F5344CB8AC3E}">
        <p14:creationId xmlns:p14="http://schemas.microsoft.com/office/powerpoint/2010/main" val="3809414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C388175-2242-024A-AE86-B39A89D1AF5D}"/>
              </a:ext>
            </a:extLst>
          </p:cNvPr>
          <p:cNvSpPr txBox="1"/>
          <p:nvPr/>
        </p:nvSpPr>
        <p:spPr>
          <a:xfrm>
            <a:off x="730337" y="238059"/>
            <a:ext cx="1586396" cy="400110"/>
          </a:xfrm>
          <a:prstGeom prst="rect">
            <a:avLst/>
          </a:prstGeom>
          <a:noFill/>
        </p:spPr>
        <p:txBody>
          <a:bodyPr wrap="none" rtlCol="0">
            <a:spAutoFit/>
          </a:bodyPr>
          <a:lstStyle/>
          <a:p>
            <a:r>
              <a:rPr lang="fr-FR" sz="2000" b="1"/>
              <a:t>LITTÉRATURE</a:t>
            </a:r>
          </a:p>
        </p:txBody>
      </p:sp>
      <p:pic>
        <p:nvPicPr>
          <p:cNvPr id="4" name="Image 3">
            <a:extLst>
              <a:ext uri="{FF2B5EF4-FFF2-40B4-BE49-F238E27FC236}">
                <a16:creationId xmlns:a16="http://schemas.microsoft.com/office/drawing/2014/main" id="{BF60BAF8-9A88-8F44-A428-FA6F5A7DA4A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contrast="40000"/>
                    </a14:imgEffect>
                  </a14:imgLayer>
                </a14:imgProps>
              </a:ext>
            </a:extLst>
          </a:blip>
          <a:srcRect l="6167" r="8126"/>
          <a:stretch/>
        </p:blipFill>
        <p:spPr>
          <a:xfrm>
            <a:off x="501642" y="2151844"/>
            <a:ext cx="1449435" cy="2008581"/>
          </a:xfrm>
          <a:prstGeom prst="rect">
            <a:avLst/>
          </a:prstGeom>
        </p:spPr>
      </p:pic>
      <p:pic>
        <p:nvPicPr>
          <p:cNvPr id="6" name="Image 5">
            <a:extLst>
              <a:ext uri="{FF2B5EF4-FFF2-40B4-BE49-F238E27FC236}">
                <a16:creationId xmlns:a16="http://schemas.microsoft.com/office/drawing/2014/main" id="{0B9D7E84-FCB5-054D-912A-A64729AC421B}"/>
              </a:ext>
            </a:extLst>
          </p:cNvPr>
          <p:cNvPicPr>
            <a:picLocks noChangeAspect="1"/>
          </p:cNvPicPr>
          <p:nvPr/>
        </p:nvPicPr>
        <p:blipFill>
          <a:blip r:embed="rId5"/>
          <a:stretch>
            <a:fillRect/>
          </a:stretch>
        </p:blipFill>
        <p:spPr>
          <a:xfrm>
            <a:off x="2099742" y="2151844"/>
            <a:ext cx="1257510" cy="2008581"/>
          </a:xfrm>
          <a:prstGeom prst="rect">
            <a:avLst/>
          </a:prstGeom>
        </p:spPr>
      </p:pic>
      <p:pic>
        <p:nvPicPr>
          <p:cNvPr id="12" name="Image 11">
            <a:extLst>
              <a:ext uri="{FF2B5EF4-FFF2-40B4-BE49-F238E27FC236}">
                <a16:creationId xmlns:a16="http://schemas.microsoft.com/office/drawing/2014/main" id="{12F4617D-5A74-4841-9B5A-8D7B922F4E4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Lst>
          </a:blip>
          <a:stretch>
            <a:fillRect/>
          </a:stretch>
        </p:blipFill>
        <p:spPr>
          <a:xfrm>
            <a:off x="3473821" y="2170946"/>
            <a:ext cx="1227697" cy="1970379"/>
          </a:xfrm>
          <a:prstGeom prst="rect">
            <a:avLst/>
          </a:prstGeom>
        </p:spPr>
      </p:pic>
      <p:pic>
        <p:nvPicPr>
          <p:cNvPr id="14" name="Image 13">
            <a:extLst>
              <a:ext uri="{FF2B5EF4-FFF2-40B4-BE49-F238E27FC236}">
                <a16:creationId xmlns:a16="http://schemas.microsoft.com/office/drawing/2014/main" id="{FB3A3DC3-EB59-9B4E-BA40-4245D27988E1}"/>
              </a:ext>
            </a:extLst>
          </p:cNvPr>
          <p:cNvPicPr>
            <a:picLocks noChangeAspect="1"/>
          </p:cNvPicPr>
          <p:nvPr/>
        </p:nvPicPr>
        <p:blipFill>
          <a:blip r:embed="rId8"/>
          <a:stretch>
            <a:fillRect/>
          </a:stretch>
        </p:blipFill>
        <p:spPr>
          <a:xfrm>
            <a:off x="4834135" y="2195709"/>
            <a:ext cx="1150618" cy="1889903"/>
          </a:xfrm>
          <a:prstGeom prst="rect">
            <a:avLst/>
          </a:prstGeom>
        </p:spPr>
      </p:pic>
      <p:pic>
        <p:nvPicPr>
          <p:cNvPr id="5" name="Image 4">
            <a:extLst>
              <a:ext uri="{FF2B5EF4-FFF2-40B4-BE49-F238E27FC236}">
                <a16:creationId xmlns:a16="http://schemas.microsoft.com/office/drawing/2014/main" id="{1854AC5B-4B03-D442-9D08-EBBC8D8FE3FC}"/>
              </a:ext>
            </a:extLst>
          </p:cNvPr>
          <p:cNvPicPr>
            <a:picLocks noChangeAspect="1"/>
          </p:cNvPicPr>
          <p:nvPr/>
        </p:nvPicPr>
        <p:blipFill>
          <a:blip r:embed="rId9"/>
          <a:stretch>
            <a:fillRect/>
          </a:stretch>
        </p:blipFill>
        <p:spPr>
          <a:xfrm>
            <a:off x="3898669" y="94352"/>
            <a:ext cx="1343095" cy="1815645"/>
          </a:xfrm>
          <a:prstGeom prst="rect">
            <a:avLst/>
          </a:prstGeom>
        </p:spPr>
      </p:pic>
      <p:pic>
        <p:nvPicPr>
          <p:cNvPr id="8" name="Image 7">
            <a:extLst>
              <a:ext uri="{FF2B5EF4-FFF2-40B4-BE49-F238E27FC236}">
                <a16:creationId xmlns:a16="http://schemas.microsoft.com/office/drawing/2014/main" id="{164387B4-C555-924E-9185-90ACE68C2E46}"/>
              </a:ext>
            </a:extLst>
          </p:cNvPr>
          <p:cNvPicPr>
            <a:picLocks noChangeAspect="1"/>
          </p:cNvPicPr>
          <p:nvPr/>
        </p:nvPicPr>
        <p:blipFill>
          <a:blip r:embed="rId10"/>
          <a:stretch>
            <a:fillRect/>
          </a:stretch>
        </p:blipFill>
        <p:spPr>
          <a:xfrm>
            <a:off x="6117370" y="2195709"/>
            <a:ext cx="1192224" cy="1794507"/>
          </a:xfrm>
          <a:prstGeom prst="rect">
            <a:avLst/>
          </a:prstGeom>
        </p:spPr>
      </p:pic>
      <p:pic>
        <p:nvPicPr>
          <p:cNvPr id="10" name="Image 9">
            <a:extLst>
              <a:ext uri="{FF2B5EF4-FFF2-40B4-BE49-F238E27FC236}">
                <a16:creationId xmlns:a16="http://schemas.microsoft.com/office/drawing/2014/main" id="{E3FC21F7-FFC9-EB4D-BFCD-880F60B03C57}"/>
              </a:ext>
            </a:extLst>
          </p:cNvPr>
          <p:cNvPicPr>
            <a:picLocks noChangeAspect="1"/>
          </p:cNvPicPr>
          <p:nvPr/>
        </p:nvPicPr>
        <p:blipFill>
          <a:blip r:embed="rId11"/>
          <a:stretch>
            <a:fillRect/>
          </a:stretch>
        </p:blipFill>
        <p:spPr>
          <a:xfrm>
            <a:off x="7475401" y="2170946"/>
            <a:ext cx="1086707" cy="1766520"/>
          </a:xfrm>
          <a:prstGeom prst="rect">
            <a:avLst/>
          </a:prstGeom>
        </p:spPr>
      </p:pic>
    </p:spTree>
    <p:extLst>
      <p:ext uri="{BB962C8B-B14F-4D97-AF65-F5344CB8AC3E}">
        <p14:creationId xmlns:p14="http://schemas.microsoft.com/office/powerpoint/2010/main" val="3425651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788369A-ECF9-C742-AD70-5E2E129C3C78}"/>
              </a:ext>
            </a:extLst>
          </p:cNvPr>
          <p:cNvSpPr txBox="1"/>
          <p:nvPr/>
        </p:nvSpPr>
        <p:spPr>
          <a:xfrm>
            <a:off x="522146" y="134007"/>
            <a:ext cx="2039533" cy="677108"/>
          </a:xfrm>
          <a:prstGeom prst="rect">
            <a:avLst/>
          </a:prstGeom>
          <a:noFill/>
        </p:spPr>
        <p:txBody>
          <a:bodyPr wrap="none" rtlCol="0">
            <a:spAutoFit/>
          </a:bodyPr>
          <a:lstStyle/>
          <a:p>
            <a:r>
              <a:rPr lang="fr-FR" sz="2000" b="1"/>
              <a:t>CINEMA :</a:t>
            </a:r>
          </a:p>
          <a:p>
            <a:r>
              <a:rPr lang="fr-FR"/>
              <a:t>Histoire de malades</a:t>
            </a:r>
          </a:p>
        </p:txBody>
      </p:sp>
      <p:pic>
        <p:nvPicPr>
          <p:cNvPr id="4" name="Image 3">
            <a:extLst>
              <a:ext uri="{FF2B5EF4-FFF2-40B4-BE49-F238E27FC236}">
                <a16:creationId xmlns:a16="http://schemas.microsoft.com/office/drawing/2014/main" id="{F3447FEC-D400-F246-A17F-67954826F607}"/>
              </a:ext>
            </a:extLst>
          </p:cNvPr>
          <p:cNvPicPr>
            <a:picLocks noChangeAspect="1"/>
          </p:cNvPicPr>
          <p:nvPr/>
        </p:nvPicPr>
        <p:blipFill>
          <a:blip r:embed="rId2"/>
          <a:stretch>
            <a:fillRect/>
          </a:stretch>
        </p:blipFill>
        <p:spPr>
          <a:xfrm>
            <a:off x="6437583" y="2510658"/>
            <a:ext cx="1420900" cy="2116521"/>
          </a:xfrm>
          <a:prstGeom prst="rect">
            <a:avLst/>
          </a:prstGeom>
        </p:spPr>
      </p:pic>
      <p:pic>
        <p:nvPicPr>
          <p:cNvPr id="6" name="Image 5">
            <a:extLst>
              <a:ext uri="{FF2B5EF4-FFF2-40B4-BE49-F238E27FC236}">
                <a16:creationId xmlns:a16="http://schemas.microsoft.com/office/drawing/2014/main" id="{6901C3BA-C1A2-6C46-9607-F03B3BA2F914}"/>
              </a:ext>
            </a:extLst>
          </p:cNvPr>
          <p:cNvPicPr>
            <a:picLocks noChangeAspect="1"/>
          </p:cNvPicPr>
          <p:nvPr/>
        </p:nvPicPr>
        <p:blipFill>
          <a:blip r:embed="rId3"/>
          <a:stretch>
            <a:fillRect/>
          </a:stretch>
        </p:blipFill>
        <p:spPr>
          <a:xfrm>
            <a:off x="4453759" y="2002220"/>
            <a:ext cx="1728473" cy="2376651"/>
          </a:xfrm>
          <a:prstGeom prst="rect">
            <a:avLst/>
          </a:prstGeom>
        </p:spPr>
      </p:pic>
      <p:pic>
        <p:nvPicPr>
          <p:cNvPr id="8" name="Image 7">
            <a:extLst>
              <a:ext uri="{FF2B5EF4-FFF2-40B4-BE49-F238E27FC236}">
                <a16:creationId xmlns:a16="http://schemas.microsoft.com/office/drawing/2014/main" id="{F59AC187-876A-2040-AC1B-2DEB1D4283A0}"/>
              </a:ext>
            </a:extLst>
          </p:cNvPr>
          <p:cNvPicPr>
            <a:picLocks noChangeAspect="1"/>
          </p:cNvPicPr>
          <p:nvPr/>
        </p:nvPicPr>
        <p:blipFill>
          <a:blip r:embed="rId4"/>
          <a:stretch>
            <a:fillRect/>
          </a:stretch>
        </p:blipFill>
        <p:spPr>
          <a:xfrm>
            <a:off x="2506921" y="1923392"/>
            <a:ext cx="1706438" cy="2274176"/>
          </a:xfrm>
          <a:prstGeom prst="rect">
            <a:avLst/>
          </a:prstGeom>
        </p:spPr>
      </p:pic>
      <p:pic>
        <p:nvPicPr>
          <p:cNvPr id="10" name="Image 9">
            <a:extLst>
              <a:ext uri="{FF2B5EF4-FFF2-40B4-BE49-F238E27FC236}">
                <a16:creationId xmlns:a16="http://schemas.microsoft.com/office/drawing/2014/main" id="{0416A5E2-987D-594D-BDDE-7BBCD8262522}"/>
              </a:ext>
            </a:extLst>
          </p:cNvPr>
          <p:cNvPicPr>
            <a:picLocks noChangeAspect="1"/>
          </p:cNvPicPr>
          <p:nvPr/>
        </p:nvPicPr>
        <p:blipFill>
          <a:blip r:embed="rId5"/>
          <a:stretch>
            <a:fillRect/>
          </a:stretch>
        </p:blipFill>
        <p:spPr>
          <a:xfrm>
            <a:off x="618239" y="1943098"/>
            <a:ext cx="1648281" cy="2347291"/>
          </a:xfrm>
          <a:prstGeom prst="rect">
            <a:avLst/>
          </a:prstGeom>
        </p:spPr>
      </p:pic>
      <p:pic>
        <p:nvPicPr>
          <p:cNvPr id="12" name="Image 11">
            <a:extLst>
              <a:ext uri="{FF2B5EF4-FFF2-40B4-BE49-F238E27FC236}">
                <a16:creationId xmlns:a16="http://schemas.microsoft.com/office/drawing/2014/main" id="{F775085E-4144-EB47-8EEA-E351DDF85E9A}"/>
              </a:ext>
            </a:extLst>
          </p:cNvPr>
          <p:cNvPicPr>
            <a:picLocks noChangeAspect="1"/>
          </p:cNvPicPr>
          <p:nvPr/>
        </p:nvPicPr>
        <p:blipFill>
          <a:blip r:embed="rId6"/>
          <a:stretch>
            <a:fillRect/>
          </a:stretch>
        </p:blipFill>
        <p:spPr>
          <a:xfrm>
            <a:off x="6229943" y="218099"/>
            <a:ext cx="1660434" cy="2376651"/>
          </a:xfrm>
          <a:prstGeom prst="rect">
            <a:avLst/>
          </a:prstGeom>
        </p:spPr>
      </p:pic>
      <p:pic>
        <p:nvPicPr>
          <p:cNvPr id="14" name="Image 13">
            <a:extLst>
              <a:ext uri="{FF2B5EF4-FFF2-40B4-BE49-F238E27FC236}">
                <a16:creationId xmlns:a16="http://schemas.microsoft.com/office/drawing/2014/main" id="{B425C4A8-CD41-754D-A3DF-A09F284F04D1}"/>
              </a:ext>
            </a:extLst>
          </p:cNvPr>
          <p:cNvPicPr>
            <a:picLocks noChangeAspect="1"/>
          </p:cNvPicPr>
          <p:nvPr/>
        </p:nvPicPr>
        <p:blipFill>
          <a:blip r:embed="rId7"/>
          <a:stretch>
            <a:fillRect/>
          </a:stretch>
        </p:blipFill>
        <p:spPr>
          <a:xfrm>
            <a:off x="4388983" y="482175"/>
            <a:ext cx="1463938" cy="2112575"/>
          </a:xfrm>
          <a:prstGeom prst="rect">
            <a:avLst/>
          </a:prstGeom>
        </p:spPr>
      </p:pic>
      <p:pic>
        <p:nvPicPr>
          <p:cNvPr id="16" name="Image 15">
            <a:extLst>
              <a:ext uri="{FF2B5EF4-FFF2-40B4-BE49-F238E27FC236}">
                <a16:creationId xmlns:a16="http://schemas.microsoft.com/office/drawing/2014/main" id="{EB4E8870-7010-3D4B-AC5A-8AFA1E58C555}"/>
              </a:ext>
            </a:extLst>
          </p:cNvPr>
          <p:cNvPicPr>
            <a:picLocks noChangeAspect="1"/>
          </p:cNvPicPr>
          <p:nvPr/>
        </p:nvPicPr>
        <p:blipFill>
          <a:blip r:embed="rId8"/>
          <a:stretch>
            <a:fillRect/>
          </a:stretch>
        </p:blipFill>
        <p:spPr>
          <a:xfrm>
            <a:off x="2436685" y="811115"/>
            <a:ext cx="1657956" cy="2376651"/>
          </a:xfrm>
          <a:prstGeom prst="rect">
            <a:avLst/>
          </a:prstGeom>
        </p:spPr>
      </p:pic>
      <p:pic>
        <p:nvPicPr>
          <p:cNvPr id="18" name="Image 17">
            <a:extLst>
              <a:ext uri="{FF2B5EF4-FFF2-40B4-BE49-F238E27FC236}">
                <a16:creationId xmlns:a16="http://schemas.microsoft.com/office/drawing/2014/main" id="{E6BCBD48-D835-CA42-BE52-E22DD96F91D2}"/>
              </a:ext>
            </a:extLst>
          </p:cNvPr>
          <p:cNvPicPr>
            <a:picLocks noChangeAspect="1"/>
          </p:cNvPicPr>
          <p:nvPr/>
        </p:nvPicPr>
        <p:blipFill>
          <a:blip r:embed="rId9"/>
          <a:stretch>
            <a:fillRect/>
          </a:stretch>
        </p:blipFill>
        <p:spPr>
          <a:xfrm>
            <a:off x="919722" y="1308859"/>
            <a:ext cx="1119387" cy="1570639"/>
          </a:xfrm>
          <a:prstGeom prst="rect">
            <a:avLst/>
          </a:prstGeom>
        </p:spPr>
      </p:pic>
    </p:spTree>
    <p:extLst>
      <p:ext uri="{BB962C8B-B14F-4D97-AF65-F5344CB8AC3E}">
        <p14:creationId xmlns:p14="http://schemas.microsoft.com/office/powerpoint/2010/main" val="4097692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56D9C38-AC52-694A-885E-28B818E4C379}"/>
              </a:ext>
            </a:extLst>
          </p:cNvPr>
          <p:cNvSpPr txBox="1"/>
          <p:nvPr/>
        </p:nvSpPr>
        <p:spPr>
          <a:xfrm>
            <a:off x="400833" y="200417"/>
            <a:ext cx="2235896" cy="954107"/>
          </a:xfrm>
          <a:prstGeom prst="rect">
            <a:avLst/>
          </a:prstGeom>
          <a:noFill/>
        </p:spPr>
        <p:txBody>
          <a:bodyPr wrap="square" rtlCol="0">
            <a:spAutoFit/>
          </a:bodyPr>
          <a:lstStyle/>
          <a:p>
            <a:r>
              <a:rPr lang="fr-FR" sz="2000" b="1"/>
              <a:t>CINEMA :</a:t>
            </a:r>
          </a:p>
          <a:p>
            <a:r>
              <a:rPr lang="fr-FR"/>
              <a:t>Histoire de médecins</a:t>
            </a:r>
          </a:p>
          <a:p>
            <a:endParaRPr lang="fr-FR"/>
          </a:p>
        </p:txBody>
      </p:sp>
      <p:pic>
        <p:nvPicPr>
          <p:cNvPr id="4" name="Image 3">
            <a:extLst>
              <a:ext uri="{FF2B5EF4-FFF2-40B4-BE49-F238E27FC236}">
                <a16:creationId xmlns:a16="http://schemas.microsoft.com/office/drawing/2014/main" id="{1D3C3439-8B6D-DD4A-8D06-73873960A563}"/>
              </a:ext>
            </a:extLst>
          </p:cNvPr>
          <p:cNvPicPr>
            <a:picLocks noChangeAspect="1"/>
          </p:cNvPicPr>
          <p:nvPr/>
        </p:nvPicPr>
        <p:blipFill>
          <a:blip r:embed="rId3"/>
          <a:stretch>
            <a:fillRect/>
          </a:stretch>
        </p:blipFill>
        <p:spPr>
          <a:xfrm>
            <a:off x="617515" y="2052408"/>
            <a:ext cx="1283565" cy="1751370"/>
          </a:xfrm>
          <a:prstGeom prst="rect">
            <a:avLst/>
          </a:prstGeom>
        </p:spPr>
      </p:pic>
      <p:pic>
        <p:nvPicPr>
          <p:cNvPr id="8" name="Image 7">
            <a:extLst>
              <a:ext uri="{FF2B5EF4-FFF2-40B4-BE49-F238E27FC236}">
                <a16:creationId xmlns:a16="http://schemas.microsoft.com/office/drawing/2014/main" id="{A9EC6480-4C23-0C4C-B972-766BD7C1F191}"/>
              </a:ext>
            </a:extLst>
          </p:cNvPr>
          <p:cNvPicPr>
            <a:picLocks noChangeAspect="1"/>
          </p:cNvPicPr>
          <p:nvPr/>
        </p:nvPicPr>
        <p:blipFill>
          <a:blip r:embed="rId4"/>
          <a:stretch>
            <a:fillRect/>
          </a:stretch>
        </p:blipFill>
        <p:spPr>
          <a:xfrm>
            <a:off x="2990325" y="1081935"/>
            <a:ext cx="1500857" cy="2073058"/>
          </a:xfrm>
          <a:prstGeom prst="rect">
            <a:avLst/>
          </a:prstGeom>
        </p:spPr>
      </p:pic>
      <p:pic>
        <p:nvPicPr>
          <p:cNvPr id="10" name="Image 9">
            <a:extLst>
              <a:ext uri="{FF2B5EF4-FFF2-40B4-BE49-F238E27FC236}">
                <a16:creationId xmlns:a16="http://schemas.microsoft.com/office/drawing/2014/main" id="{C9DAA5C8-66AC-8149-B562-0AF84EE66CDD}"/>
              </a:ext>
            </a:extLst>
          </p:cNvPr>
          <p:cNvPicPr>
            <a:picLocks noChangeAspect="1"/>
          </p:cNvPicPr>
          <p:nvPr/>
        </p:nvPicPr>
        <p:blipFill>
          <a:blip r:embed="rId5"/>
          <a:stretch>
            <a:fillRect/>
          </a:stretch>
        </p:blipFill>
        <p:spPr>
          <a:xfrm>
            <a:off x="4923416" y="420803"/>
            <a:ext cx="1574137" cy="2073058"/>
          </a:xfrm>
          <a:prstGeom prst="rect">
            <a:avLst/>
          </a:prstGeom>
        </p:spPr>
      </p:pic>
      <p:pic>
        <p:nvPicPr>
          <p:cNvPr id="14" name="Image 13">
            <a:extLst>
              <a:ext uri="{FF2B5EF4-FFF2-40B4-BE49-F238E27FC236}">
                <a16:creationId xmlns:a16="http://schemas.microsoft.com/office/drawing/2014/main" id="{95FF6B5D-8ABC-764A-A8AA-9A707CE80071}"/>
              </a:ext>
            </a:extLst>
          </p:cNvPr>
          <p:cNvPicPr>
            <a:picLocks noChangeAspect="1"/>
          </p:cNvPicPr>
          <p:nvPr/>
        </p:nvPicPr>
        <p:blipFill>
          <a:blip r:embed="rId6"/>
          <a:stretch>
            <a:fillRect/>
          </a:stretch>
        </p:blipFill>
        <p:spPr>
          <a:xfrm>
            <a:off x="7041809" y="2093312"/>
            <a:ext cx="1532771" cy="1824103"/>
          </a:xfrm>
          <a:prstGeom prst="rect">
            <a:avLst/>
          </a:prstGeom>
        </p:spPr>
      </p:pic>
      <p:pic>
        <p:nvPicPr>
          <p:cNvPr id="16" name="Image 15">
            <a:extLst>
              <a:ext uri="{FF2B5EF4-FFF2-40B4-BE49-F238E27FC236}">
                <a16:creationId xmlns:a16="http://schemas.microsoft.com/office/drawing/2014/main" id="{325AEC8E-BB96-3347-AED2-B1CBADFCB3CA}"/>
              </a:ext>
            </a:extLst>
          </p:cNvPr>
          <p:cNvPicPr>
            <a:picLocks noChangeAspect="1"/>
          </p:cNvPicPr>
          <p:nvPr/>
        </p:nvPicPr>
        <p:blipFill>
          <a:blip r:embed="rId7"/>
          <a:stretch>
            <a:fillRect/>
          </a:stretch>
        </p:blipFill>
        <p:spPr>
          <a:xfrm>
            <a:off x="2953913" y="1702556"/>
            <a:ext cx="1673903" cy="2362722"/>
          </a:xfrm>
          <a:prstGeom prst="rect">
            <a:avLst/>
          </a:prstGeom>
        </p:spPr>
      </p:pic>
      <p:pic>
        <p:nvPicPr>
          <p:cNvPr id="18" name="Image 17">
            <a:extLst>
              <a:ext uri="{FF2B5EF4-FFF2-40B4-BE49-F238E27FC236}">
                <a16:creationId xmlns:a16="http://schemas.microsoft.com/office/drawing/2014/main" id="{B3BCD416-43F9-744E-B499-614262C72044}"/>
              </a:ext>
            </a:extLst>
          </p:cNvPr>
          <p:cNvPicPr>
            <a:picLocks noChangeAspect="1"/>
          </p:cNvPicPr>
          <p:nvPr/>
        </p:nvPicPr>
        <p:blipFill>
          <a:blip r:embed="rId8"/>
          <a:stretch>
            <a:fillRect/>
          </a:stretch>
        </p:blipFill>
        <p:spPr>
          <a:xfrm>
            <a:off x="5127799" y="1631626"/>
            <a:ext cx="1745093" cy="2262514"/>
          </a:xfrm>
          <a:prstGeom prst="rect">
            <a:avLst/>
          </a:prstGeom>
        </p:spPr>
      </p:pic>
      <p:pic>
        <p:nvPicPr>
          <p:cNvPr id="20" name="Image 19">
            <a:extLst>
              <a:ext uri="{FF2B5EF4-FFF2-40B4-BE49-F238E27FC236}">
                <a16:creationId xmlns:a16="http://schemas.microsoft.com/office/drawing/2014/main" id="{F9E4593B-B5AC-D44E-8D6D-41DA008F3379}"/>
              </a:ext>
            </a:extLst>
          </p:cNvPr>
          <p:cNvPicPr>
            <a:picLocks noChangeAspect="1"/>
          </p:cNvPicPr>
          <p:nvPr/>
        </p:nvPicPr>
        <p:blipFill>
          <a:blip r:embed="rId9"/>
          <a:stretch>
            <a:fillRect/>
          </a:stretch>
        </p:blipFill>
        <p:spPr>
          <a:xfrm>
            <a:off x="1088353" y="1259068"/>
            <a:ext cx="1625453" cy="2129645"/>
          </a:xfrm>
          <a:prstGeom prst="rect">
            <a:avLst/>
          </a:prstGeom>
        </p:spPr>
      </p:pic>
      <p:pic>
        <p:nvPicPr>
          <p:cNvPr id="22" name="Image 21">
            <a:extLst>
              <a:ext uri="{FF2B5EF4-FFF2-40B4-BE49-F238E27FC236}">
                <a16:creationId xmlns:a16="http://schemas.microsoft.com/office/drawing/2014/main" id="{2E3CDA1E-E299-8B47-ACC9-BAB248F72B83}"/>
              </a:ext>
            </a:extLst>
          </p:cNvPr>
          <p:cNvPicPr>
            <a:picLocks noChangeAspect="1"/>
          </p:cNvPicPr>
          <p:nvPr/>
        </p:nvPicPr>
        <p:blipFill>
          <a:blip r:embed="rId10"/>
          <a:stretch>
            <a:fillRect/>
          </a:stretch>
        </p:blipFill>
        <p:spPr>
          <a:xfrm>
            <a:off x="7041809" y="231347"/>
            <a:ext cx="1668003" cy="2262514"/>
          </a:xfrm>
          <a:prstGeom prst="rect">
            <a:avLst/>
          </a:prstGeom>
        </p:spPr>
      </p:pic>
    </p:spTree>
    <p:extLst>
      <p:ext uri="{BB962C8B-B14F-4D97-AF65-F5344CB8AC3E}">
        <p14:creationId xmlns:p14="http://schemas.microsoft.com/office/powerpoint/2010/main" val="310048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94F8C20-001D-2448-8BE9-118BEE9CC780}"/>
              </a:ext>
            </a:extLst>
          </p:cNvPr>
          <p:cNvPicPr>
            <a:picLocks noChangeAspect="1"/>
          </p:cNvPicPr>
          <p:nvPr/>
        </p:nvPicPr>
        <p:blipFill>
          <a:blip r:embed="rId3"/>
          <a:stretch>
            <a:fillRect/>
          </a:stretch>
        </p:blipFill>
        <p:spPr>
          <a:xfrm>
            <a:off x="3735678" y="1107050"/>
            <a:ext cx="2235158" cy="2658097"/>
          </a:xfrm>
          <a:prstGeom prst="rect">
            <a:avLst/>
          </a:prstGeom>
        </p:spPr>
      </p:pic>
      <p:sp>
        <p:nvSpPr>
          <p:cNvPr id="6" name="ZoneTexte 5">
            <a:extLst>
              <a:ext uri="{FF2B5EF4-FFF2-40B4-BE49-F238E27FC236}">
                <a16:creationId xmlns:a16="http://schemas.microsoft.com/office/drawing/2014/main" id="{E09CD081-6EFC-2A48-A0D4-C8687DF3A805}"/>
              </a:ext>
            </a:extLst>
          </p:cNvPr>
          <p:cNvSpPr txBox="1"/>
          <p:nvPr/>
        </p:nvSpPr>
        <p:spPr>
          <a:xfrm>
            <a:off x="3359073" y="3796107"/>
            <a:ext cx="3028261" cy="492443"/>
          </a:xfrm>
          <a:prstGeom prst="rect">
            <a:avLst/>
          </a:prstGeom>
          <a:noFill/>
        </p:spPr>
        <p:txBody>
          <a:bodyPr wrap="square" rtlCol="0">
            <a:spAutoFit/>
          </a:bodyPr>
          <a:lstStyle/>
          <a:p>
            <a:pPr algn="ctr"/>
            <a:r>
              <a:rPr lang="fr-FR" sz="1400"/>
              <a:t>Avant l’opération   </a:t>
            </a:r>
            <a:r>
              <a:rPr lang="fr-FR" sz="1200"/>
              <a:t>Henry GERVEX  (1887)</a:t>
            </a:r>
          </a:p>
          <a:p>
            <a:pPr algn="ctr"/>
            <a:r>
              <a:rPr lang="fr-FR" sz="1200"/>
              <a:t>Musée d’Orsay </a:t>
            </a:r>
          </a:p>
        </p:txBody>
      </p:sp>
      <p:sp>
        <p:nvSpPr>
          <p:cNvPr id="7" name="ZoneTexte 6">
            <a:extLst>
              <a:ext uri="{FF2B5EF4-FFF2-40B4-BE49-F238E27FC236}">
                <a16:creationId xmlns:a16="http://schemas.microsoft.com/office/drawing/2014/main" id="{06324BDE-9523-4644-94F5-79BD6488CB72}"/>
              </a:ext>
            </a:extLst>
          </p:cNvPr>
          <p:cNvSpPr txBox="1"/>
          <p:nvPr/>
        </p:nvSpPr>
        <p:spPr>
          <a:xfrm>
            <a:off x="733944" y="2488967"/>
            <a:ext cx="3028261" cy="307777"/>
          </a:xfrm>
          <a:prstGeom prst="rect">
            <a:avLst/>
          </a:prstGeom>
          <a:noFill/>
        </p:spPr>
        <p:txBody>
          <a:bodyPr wrap="square" rtlCol="0">
            <a:spAutoFit/>
          </a:bodyPr>
          <a:lstStyle/>
          <a:p>
            <a:r>
              <a:rPr lang="fr-FR" sz="1400"/>
              <a:t>Le tubage  </a:t>
            </a:r>
            <a:r>
              <a:rPr lang="fr-FR" sz="1200"/>
              <a:t>Georges CHICOTOT(1904)</a:t>
            </a:r>
          </a:p>
        </p:txBody>
      </p:sp>
      <p:pic>
        <p:nvPicPr>
          <p:cNvPr id="8" name="Image 7">
            <a:extLst>
              <a:ext uri="{FF2B5EF4-FFF2-40B4-BE49-F238E27FC236}">
                <a16:creationId xmlns:a16="http://schemas.microsoft.com/office/drawing/2014/main" id="{D99FE9EC-C64E-954F-BA86-11F95E3C2A12}"/>
              </a:ext>
            </a:extLst>
          </p:cNvPr>
          <p:cNvPicPr>
            <a:picLocks noChangeAspect="1"/>
          </p:cNvPicPr>
          <p:nvPr/>
        </p:nvPicPr>
        <p:blipFill>
          <a:blip r:embed="rId4"/>
          <a:stretch>
            <a:fillRect/>
          </a:stretch>
        </p:blipFill>
        <p:spPr>
          <a:xfrm>
            <a:off x="6387334" y="808468"/>
            <a:ext cx="2441446" cy="1627631"/>
          </a:xfrm>
          <a:prstGeom prst="rect">
            <a:avLst/>
          </a:prstGeom>
        </p:spPr>
      </p:pic>
      <p:sp>
        <p:nvSpPr>
          <p:cNvPr id="9" name="ZoneTexte 8">
            <a:extLst>
              <a:ext uri="{FF2B5EF4-FFF2-40B4-BE49-F238E27FC236}">
                <a16:creationId xmlns:a16="http://schemas.microsoft.com/office/drawing/2014/main" id="{03B1F9CA-8692-794F-B76F-D43D0507A685}"/>
              </a:ext>
            </a:extLst>
          </p:cNvPr>
          <p:cNvSpPr txBox="1"/>
          <p:nvPr/>
        </p:nvSpPr>
        <p:spPr>
          <a:xfrm>
            <a:off x="574766" y="142741"/>
            <a:ext cx="2359107" cy="369332"/>
          </a:xfrm>
          <a:prstGeom prst="rect">
            <a:avLst/>
          </a:prstGeom>
          <a:noFill/>
        </p:spPr>
        <p:txBody>
          <a:bodyPr wrap="none" rtlCol="0">
            <a:spAutoFit/>
          </a:bodyPr>
          <a:lstStyle/>
          <a:p>
            <a:r>
              <a:rPr lang="fr-FR" b="1"/>
              <a:t>Les ARTS GRAPHIQUES</a:t>
            </a:r>
          </a:p>
        </p:txBody>
      </p:sp>
      <p:sp>
        <p:nvSpPr>
          <p:cNvPr id="10" name="ZoneTexte 9">
            <a:extLst>
              <a:ext uri="{FF2B5EF4-FFF2-40B4-BE49-F238E27FC236}">
                <a16:creationId xmlns:a16="http://schemas.microsoft.com/office/drawing/2014/main" id="{DBE9E410-7C75-E84F-8A15-78274BD80F63}"/>
              </a:ext>
            </a:extLst>
          </p:cNvPr>
          <p:cNvSpPr txBox="1"/>
          <p:nvPr/>
        </p:nvSpPr>
        <p:spPr>
          <a:xfrm>
            <a:off x="3786491" y="175775"/>
            <a:ext cx="2133533" cy="369332"/>
          </a:xfrm>
          <a:prstGeom prst="rect">
            <a:avLst/>
          </a:prstGeom>
          <a:noFill/>
          <a:ln w="28575">
            <a:solidFill>
              <a:schemeClr val="tx1"/>
            </a:solidFill>
          </a:ln>
        </p:spPr>
        <p:txBody>
          <a:bodyPr wrap="none" rtlCol="0">
            <a:spAutoFit/>
          </a:bodyPr>
          <a:lstStyle/>
          <a:p>
            <a:r>
              <a:rPr lang="fr-FR"/>
              <a:t>LA VIE HOSPITALIÈRE</a:t>
            </a:r>
          </a:p>
        </p:txBody>
      </p:sp>
      <p:pic>
        <p:nvPicPr>
          <p:cNvPr id="19" name="Image 18">
            <a:extLst>
              <a:ext uri="{FF2B5EF4-FFF2-40B4-BE49-F238E27FC236}">
                <a16:creationId xmlns:a16="http://schemas.microsoft.com/office/drawing/2014/main" id="{D938EE96-710F-624A-8664-DC0E961EAE38}"/>
              </a:ext>
            </a:extLst>
          </p:cNvPr>
          <p:cNvPicPr>
            <a:picLocks noChangeAspect="1"/>
          </p:cNvPicPr>
          <p:nvPr/>
        </p:nvPicPr>
        <p:blipFill>
          <a:blip r:embed="rId5"/>
          <a:stretch>
            <a:fillRect/>
          </a:stretch>
        </p:blipFill>
        <p:spPr>
          <a:xfrm>
            <a:off x="782409" y="761841"/>
            <a:ext cx="2492082" cy="1674258"/>
          </a:xfrm>
          <a:prstGeom prst="rect">
            <a:avLst/>
          </a:prstGeom>
        </p:spPr>
      </p:pic>
      <p:sp>
        <p:nvSpPr>
          <p:cNvPr id="2" name="ZoneTexte 1">
            <a:extLst>
              <a:ext uri="{FF2B5EF4-FFF2-40B4-BE49-F238E27FC236}">
                <a16:creationId xmlns:a16="http://schemas.microsoft.com/office/drawing/2014/main" id="{770ABB1F-8CE9-D34A-A1B9-27D3B52EF264}"/>
              </a:ext>
            </a:extLst>
          </p:cNvPr>
          <p:cNvSpPr txBox="1"/>
          <p:nvPr/>
        </p:nvSpPr>
        <p:spPr>
          <a:xfrm>
            <a:off x="6103620" y="2445792"/>
            <a:ext cx="2830917" cy="523220"/>
          </a:xfrm>
          <a:prstGeom prst="rect">
            <a:avLst/>
          </a:prstGeom>
          <a:noFill/>
        </p:spPr>
        <p:txBody>
          <a:bodyPr wrap="square" rtlCol="0">
            <a:spAutoFit/>
          </a:bodyPr>
          <a:lstStyle/>
          <a:p>
            <a:pPr algn="ctr"/>
            <a:r>
              <a:rPr lang="fr-FR" sz="1400"/>
              <a:t>Une salle d’attente en 1900</a:t>
            </a:r>
          </a:p>
          <a:p>
            <a:pPr algn="ctr"/>
            <a:r>
              <a:rPr lang="fr-FR" sz="1400"/>
              <a:t>CHU NANCY</a:t>
            </a:r>
          </a:p>
        </p:txBody>
      </p:sp>
    </p:spTree>
    <p:extLst>
      <p:ext uri="{BB962C8B-B14F-4D97-AF65-F5344CB8AC3E}">
        <p14:creationId xmlns:p14="http://schemas.microsoft.com/office/powerpoint/2010/main" val="4073600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03B1F9CA-8692-794F-B76F-D43D0507A685}"/>
              </a:ext>
            </a:extLst>
          </p:cNvPr>
          <p:cNvSpPr txBox="1"/>
          <p:nvPr/>
        </p:nvSpPr>
        <p:spPr>
          <a:xfrm>
            <a:off x="597626" y="200182"/>
            <a:ext cx="2359107" cy="369332"/>
          </a:xfrm>
          <a:prstGeom prst="rect">
            <a:avLst/>
          </a:prstGeom>
          <a:noFill/>
        </p:spPr>
        <p:txBody>
          <a:bodyPr wrap="none" rtlCol="0">
            <a:spAutoFit/>
          </a:bodyPr>
          <a:lstStyle/>
          <a:p>
            <a:r>
              <a:rPr lang="fr-FR" b="1"/>
              <a:t>Les ARTS GRAPHIQUES</a:t>
            </a:r>
          </a:p>
        </p:txBody>
      </p:sp>
      <p:sp>
        <p:nvSpPr>
          <p:cNvPr id="11" name="ZoneTexte 10">
            <a:extLst>
              <a:ext uri="{FF2B5EF4-FFF2-40B4-BE49-F238E27FC236}">
                <a16:creationId xmlns:a16="http://schemas.microsoft.com/office/drawing/2014/main" id="{8E9B915A-923C-2D4F-9977-3ED270555F7B}"/>
              </a:ext>
            </a:extLst>
          </p:cNvPr>
          <p:cNvSpPr txBox="1"/>
          <p:nvPr/>
        </p:nvSpPr>
        <p:spPr>
          <a:xfrm>
            <a:off x="3866706" y="576023"/>
            <a:ext cx="1618072" cy="369332"/>
          </a:xfrm>
          <a:prstGeom prst="rect">
            <a:avLst/>
          </a:prstGeom>
          <a:noFill/>
          <a:ln w="28575">
            <a:solidFill>
              <a:schemeClr val="tx1"/>
            </a:solidFill>
          </a:ln>
        </p:spPr>
        <p:txBody>
          <a:bodyPr wrap="none" rtlCol="0">
            <a:spAutoFit/>
          </a:bodyPr>
          <a:lstStyle/>
          <a:p>
            <a:r>
              <a:rPr lang="fr-FR"/>
              <a:t>LES EPIDÉMIES</a:t>
            </a:r>
          </a:p>
        </p:txBody>
      </p:sp>
      <p:pic>
        <p:nvPicPr>
          <p:cNvPr id="12" name="Image 11">
            <a:extLst>
              <a:ext uri="{FF2B5EF4-FFF2-40B4-BE49-F238E27FC236}">
                <a16:creationId xmlns:a16="http://schemas.microsoft.com/office/drawing/2014/main" id="{A242E497-7E4A-6A46-BC6D-446BA5F7D1F9}"/>
              </a:ext>
            </a:extLst>
          </p:cNvPr>
          <p:cNvPicPr>
            <a:picLocks noChangeAspect="1"/>
          </p:cNvPicPr>
          <p:nvPr/>
        </p:nvPicPr>
        <p:blipFill>
          <a:blip r:embed="rId3"/>
          <a:stretch>
            <a:fillRect/>
          </a:stretch>
        </p:blipFill>
        <p:spPr>
          <a:xfrm>
            <a:off x="425848" y="2375431"/>
            <a:ext cx="2600216" cy="1738188"/>
          </a:xfrm>
          <a:prstGeom prst="rect">
            <a:avLst/>
          </a:prstGeom>
        </p:spPr>
      </p:pic>
      <p:sp>
        <p:nvSpPr>
          <p:cNvPr id="13" name="ZoneTexte 12">
            <a:extLst>
              <a:ext uri="{FF2B5EF4-FFF2-40B4-BE49-F238E27FC236}">
                <a16:creationId xmlns:a16="http://schemas.microsoft.com/office/drawing/2014/main" id="{30B875A4-E06C-2E4B-978A-07834C5B77EC}"/>
              </a:ext>
            </a:extLst>
          </p:cNvPr>
          <p:cNvSpPr txBox="1"/>
          <p:nvPr/>
        </p:nvSpPr>
        <p:spPr>
          <a:xfrm>
            <a:off x="597626" y="1575212"/>
            <a:ext cx="2228302" cy="800219"/>
          </a:xfrm>
          <a:prstGeom prst="rect">
            <a:avLst/>
          </a:prstGeom>
          <a:noFill/>
        </p:spPr>
        <p:txBody>
          <a:bodyPr wrap="none" rtlCol="0">
            <a:spAutoFit/>
          </a:bodyPr>
          <a:lstStyle/>
          <a:p>
            <a:r>
              <a:rPr lang="fr-FR"/>
              <a:t>Les pestiférés de Jaffa</a:t>
            </a:r>
          </a:p>
          <a:p>
            <a:r>
              <a:rPr lang="fr-FR" sz="1400"/>
              <a:t>Antoine-Jean GROS (1804)</a:t>
            </a:r>
          </a:p>
          <a:p>
            <a:r>
              <a:rPr lang="fr-FR" sz="1400"/>
              <a:t>LOUVRE</a:t>
            </a:r>
          </a:p>
        </p:txBody>
      </p:sp>
      <p:pic>
        <p:nvPicPr>
          <p:cNvPr id="14" name="Image 13">
            <a:extLst>
              <a:ext uri="{FF2B5EF4-FFF2-40B4-BE49-F238E27FC236}">
                <a16:creationId xmlns:a16="http://schemas.microsoft.com/office/drawing/2014/main" id="{358F8FE6-194A-7C45-A365-99D2D9451CD7}"/>
              </a:ext>
            </a:extLst>
          </p:cNvPr>
          <p:cNvPicPr>
            <a:picLocks noChangeAspect="1"/>
          </p:cNvPicPr>
          <p:nvPr/>
        </p:nvPicPr>
        <p:blipFill>
          <a:blip r:embed="rId4"/>
          <a:stretch>
            <a:fillRect/>
          </a:stretch>
        </p:blipFill>
        <p:spPr>
          <a:xfrm>
            <a:off x="6117937" y="2375431"/>
            <a:ext cx="2604851" cy="1738188"/>
          </a:xfrm>
          <a:prstGeom prst="rect">
            <a:avLst/>
          </a:prstGeom>
        </p:spPr>
      </p:pic>
      <p:sp>
        <p:nvSpPr>
          <p:cNvPr id="15" name="ZoneTexte 14">
            <a:extLst>
              <a:ext uri="{FF2B5EF4-FFF2-40B4-BE49-F238E27FC236}">
                <a16:creationId xmlns:a16="http://schemas.microsoft.com/office/drawing/2014/main" id="{4D0B8600-00D3-A24F-96BE-CA4BA38738B6}"/>
              </a:ext>
            </a:extLst>
          </p:cNvPr>
          <p:cNvSpPr txBox="1"/>
          <p:nvPr/>
        </p:nvSpPr>
        <p:spPr>
          <a:xfrm>
            <a:off x="6010636" y="1790656"/>
            <a:ext cx="2991909" cy="584775"/>
          </a:xfrm>
          <a:prstGeom prst="rect">
            <a:avLst/>
          </a:prstGeom>
          <a:noFill/>
        </p:spPr>
        <p:txBody>
          <a:bodyPr wrap="none" rtlCol="0">
            <a:spAutoFit/>
          </a:bodyPr>
          <a:lstStyle/>
          <a:p>
            <a:r>
              <a:rPr lang="fr-FR"/>
              <a:t>Ruée vers la station germicide</a:t>
            </a:r>
          </a:p>
          <a:p>
            <a:r>
              <a:rPr lang="fr-FR" sz="1400"/>
              <a:t>Caricature de </a:t>
            </a:r>
            <a:r>
              <a:rPr lang="fr-FR" sz="1400" err="1"/>
              <a:t>Chas</a:t>
            </a:r>
            <a:r>
              <a:rPr lang="fr-FR" sz="1400"/>
              <a:t> </a:t>
            </a:r>
            <a:r>
              <a:rPr lang="fr-FR" sz="1400" err="1"/>
              <a:t>Reese</a:t>
            </a:r>
            <a:r>
              <a:rPr lang="fr-FR" sz="1400"/>
              <a:t> (1919)</a:t>
            </a:r>
          </a:p>
        </p:txBody>
      </p:sp>
      <p:pic>
        <p:nvPicPr>
          <p:cNvPr id="16" name="Image 15">
            <a:extLst>
              <a:ext uri="{FF2B5EF4-FFF2-40B4-BE49-F238E27FC236}">
                <a16:creationId xmlns:a16="http://schemas.microsoft.com/office/drawing/2014/main" id="{490D1B02-D45B-374F-A341-4C487F4FF77F}"/>
              </a:ext>
            </a:extLst>
          </p:cNvPr>
          <p:cNvPicPr>
            <a:picLocks noChangeAspect="1"/>
          </p:cNvPicPr>
          <p:nvPr/>
        </p:nvPicPr>
        <p:blipFill>
          <a:blip r:embed="rId5"/>
          <a:stretch>
            <a:fillRect/>
          </a:stretch>
        </p:blipFill>
        <p:spPr>
          <a:xfrm>
            <a:off x="3197843" y="1408012"/>
            <a:ext cx="2802908" cy="2020987"/>
          </a:xfrm>
          <a:prstGeom prst="rect">
            <a:avLst/>
          </a:prstGeom>
        </p:spPr>
      </p:pic>
      <p:pic>
        <p:nvPicPr>
          <p:cNvPr id="17" name="Image 16">
            <a:extLst>
              <a:ext uri="{FF2B5EF4-FFF2-40B4-BE49-F238E27FC236}">
                <a16:creationId xmlns:a16="http://schemas.microsoft.com/office/drawing/2014/main" id="{05167159-9B01-5B49-91D1-73EDFF18C570}"/>
              </a:ext>
            </a:extLst>
          </p:cNvPr>
          <p:cNvPicPr>
            <a:picLocks noChangeAspect="1"/>
          </p:cNvPicPr>
          <p:nvPr/>
        </p:nvPicPr>
        <p:blipFill rotWithShape="1">
          <a:blip r:embed="rId6"/>
          <a:srcRect l="9363" t="95385" r="9921" b="-2879"/>
          <a:stretch/>
        </p:blipFill>
        <p:spPr>
          <a:xfrm>
            <a:off x="1462029" y="1141220"/>
            <a:ext cx="6628279" cy="463442"/>
          </a:xfrm>
          <a:prstGeom prst="rect">
            <a:avLst/>
          </a:prstGeom>
        </p:spPr>
      </p:pic>
    </p:spTree>
    <p:extLst>
      <p:ext uri="{BB962C8B-B14F-4D97-AF65-F5344CB8AC3E}">
        <p14:creationId xmlns:p14="http://schemas.microsoft.com/office/powerpoint/2010/main" val="3095141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8284748-2C72-7B41-8EA9-AEF64872847D}"/>
              </a:ext>
            </a:extLst>
          </p:cNvPr>
          <p:cNvPicPr>
            <a:picLocks noChangeAspect="1"/>
          </p:cNvPicPr>
          <p:nvPr/>
        </p:nvPicPr>
        <p:blipFill>
          <a:blip r:embed="rId3"/>
          <a:stretch>
            <a:fillRect/>
          </a:stretch>
        </p:blipFill>
        <p:spPr>
          <a:xfrm>
            <a:off x="2739101" y="1345533"/>
            <a:ext cx="3484408" cy="2123233"/>
          </a:xfrm>
          <a:prstGeom prst="rect">
            <a:avLst/>
          </a:prstGeom>
        </p:spPr>
      </p:pic>
      <p:sp>
        <p:nvSpPr>
          <p:cNvPr id="8" name="ZoneTexte 7">
            <a:extLst>
              <a:ext uri="{FF2B5EF4-FFF2-40B4-BE49-F238E27FC236}">
                <a16:creationId xmlns:a16="http://schemas.microsoft.com/office/drawing/2014/main" id="{6F6E53DB-E4CA-1B4F-98B9-348E71D50ECD}"/>
              </a:ext>
            </a:extLst>
          </p:cNvPr>
          <p:cNvSpPr txBox="1"/>
          <p:nvPr/>
        </p:nvSpPr>
        <p:spPr>
          <a:xfrm>
            <a:off x="530199" y="3058695"/>
            <a:ext cx="2092048" cy="1477328"/>
          </a:xfrm>
          <a:prstGeom prst="rect">
            <a:avLst/>
          </a:prstGeom>
          <a:noFill/>
        </p:spPr>
        <p:txBody>
          <a:bodyPr wrap="none" rtlCol="0">
            <a:spAutoFit/>
          </a:bodyPr>
          <a:lstStyle/>
          <a:p>
            <a:r>
              <a:rPr lang="fr-FR"/>
              <a:t>Femme Hydropique </a:t>
            </a:r>
          </a:p>
          <a:p>
            <a:r>
              <a:rPr lang="fr-FR"/>
              <a:t>Gérard DOU (1663)</a:t>
            </a:r>
          </a:p>
          <a:p>
            <a:r>
              <a:rPr lang="fr-FR"/>
              <a:t>Louvre</a:t>
            </a:r>
          </a:p>
          <a:p>
            <a:endParaRPr lang="fr-FR"/>
          </a:p>
          <a:p>
            <a:endParaRPr lang="fr-FR"/>
          </a:p>
        </p:txBody>
      </p:sp>
      <p:sp>
        <p:nvSpPr>
          <p:cNvPr id="2" name="ZoneTexte 1">
            <a:extLst>
              <a:ext uri="{FF2B5EF4-FFF2-40B4-BE49-F238E27FC236}">
                <a16:creationId xmlns:a16="http://schemas.microsoft.com/office/drawing/2014/main" id="{92C57D28-85AD-9742-96CC-223094DD3354}"/>
              </a:ext>
            </a:extLst>
          </p:cNvPr>
          <p:cNvSpPr txBox="1"/>
          <p:nvPr/>
        </p:nvSpPr>
        <p:spPr>
          <a:xfrm>
            <a:off x="6528837" y="2323509"/>
            <a:ext cx="2507097" cy="1200329"/>
          </a:xfrm>
          <a:prstGeom prst="rect">
            <a:avLst/>
          </a:prstGeom>
          <a:noFill/>
        </p:spPr>
        <p:txBody>
          <a:bodyPr wrap="none" rtlCol="0">
            <a:spAutoFit/>
          </a:bodyPr>
          <a:lstStyle/>
          <a:p>
            <a:r>
              <a:rPr lang="fr-FR"/>
              <a:t>Enfant malade </a:t>
            </a:r>
          </a:p>
          <a:p>
            <a:r>
              <a:rPr lang="fr-FR"/>
              <a:t>Eugène CARRIERE (1885)</a:t>
            </a:r>
          </a:p>
          <a:p>
            <a:r>
              <a:rPr lang="fr-FR"/>
              <a:t>Musée d’Orsay</a:t>
            </a:r>
          </a:p>
          <a:p>
            <a:endParaRPr lang="fr-FR"/>
          </a:p>
        </p:txBody>
      </p:sp>
      <p:sp>
        <p:nvSpPr>
          <p:cNvPr id="4" name="ZoneTexte 3">
            <a:extLst>
              <a:ext uri="{FF2B5EF4-FFF2-40B4-BE49-F238E27FC236}">
                <a16:creationId xmlns:a16="http://schemas.microsoft.com/office/drawing/2014/main" id="{0465CAF9-067A-4F4A-8E17-6BC5AEBF8A73}"/>
              </a:ext>
            </a:extLst>
          </p:cNvPr>
          <p:cNvSpPr txBox="1"/>
          <p:nvPr/>
        </p:nvSpPr>
        <p:spPr>
          <a:xfrm>
            <a:off x="3521202" y="3476320"/>
            <a:ext cx="2270045" cy="1200329"/>
          </a:xfrm>
          <a:prstGeom prst="rect">
            <a:avLst/>
          </a:prstGeom>
          <a:noFill/>
        </p:spPr>
        <p:txBody>
          <a:bodyPr wrap="none" rtlCol="0">
            <a:spAutoFit/>
          </a:bodyPr>
          <a:lstStyle/>
          <a:p>
            <a:r>
              <a:rPr lang="fr-FR" dirty="0"/>
              <a:t>Science et Charité </a:t>
            </a:r>
          </a:p>
          <a:p>
            <a:r>
              <a:rPr lang="fr-FR" dirty="0"/>
              <a:t>Pablo PICASSO ( 1897)</a:t>
            </a:r>
          </a:p>
          <a:p>
            <a:r>
              <a:rPr lang="fr-FR" dirty="0"/>
              <a:t>Barcelone</a:t>
            </a:r>
          </a:p>
          <a:p>
            <a:endParaRPr lang="fr-FR" dirty="0"/>
          </a:p>
        </p:txBody>
      </p:sp>
      <p:pic>
        <p:nvPicPr>
          <p:cNvPr id="9" name="Image 8">
            <a:extLst>
              <a:ext uri="{FF2B5EF4-FFF2-40B4-BE49-F238E27FC236}">
                <a16:creationId xmlns:a16="http://schemas.microsoft.com/office/drawing/2014/main" id="{07F18FBE-AE29-1A4B-84B9-AF88E2156440}"/>
              </a:ext>
            </a:extLst>
          </p:cNvPr>
          <p:cNvPicPr>
            <a:picLocks noChangeAspect="1"/>
          </p:cNvPicPr>
          <p:nvPr/>
        </p:nvPicPr>
        <p:blipFill>
          <a:blip r:embed="rId4"/>
          <a:stretch>
            <a:fillRect/>
          </a:stretch>
        </p:blipFill>
        <p:spPr>
          <a:xfrm>
            <a:off x="530199" y="243972"/>
            <a:ext cx="2092048" cy="2679702"/>
          </a:xfrm>
          <a:prstGeom prst="rect">
            <a:avLst/>
          </a:prstGeom>
        </p:spPr>
      </p:pic>
      <p:pic>
        <p:nvPicPr>
          <p:cNvPr id="13" name="Image 12">
            <a:extLst>
              <a:ext uri="{FF2B5EF4-FFF2-40B4-BE49-F238E27FC236}">
                <a16:creationId xmlns:a16="http://schemas.microsoft.com/office/drawing/2014/main" id="{BA886705-27CD-EB48-8335-8BD00866AEDB}"/>
              </a:ext>
            </a:extLst>
          </p:cNvPr>
          <p:cNvPicPr>
            <a:picLocks noChangeAspect="1"/>
          </p:cNvPicPr>
          <p:nvPr/>
        </p:nvPicPr>
        <p:blipFill>
          <a:blip r:embed="rId5"/>
          <a:stretch>
            <a:fillRect/>
          </a:stretch>
        </p:blipFill>
        <p:spPr>
          <a:xfrm>
            <a:off x="6340363" y="243972"/>
            <a:ext cx="2543505" cy="1808903"/>
          </a:xfrm>
          <a:prstGeom prst="rect">
            <a:avLst/>
          </a:prstGeom>
        </p:spPr>
      </p:pic>
    </p:spTree>
    <p:extLst>
      <p:ext uri="{BB962C8B-B14F-4D97-AF65-F5344CB8AC3E}">
        <p14:creationId xmlns:p14="http://schemas.microsoft.com/office/powerpoint/2010/main" val="311916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F6E53DB-E4CA-1B4F-98B9-348E71D50ECD}"/>
              </a:ext>
            </a:extLst>
          </p:cNvPr>
          <p:cNvSpPr txBox="1"/>
          <p:nvPr/>
        </p:nvSpPr>
        <p:spPr>
          <a:xfrm>
            <a:off x="438508" y="3177714"/>
            <a:ext cx="2092048" cy="1477328"/>
          </a:xfrm>
          <a:prstGeom prst="rect">
            <a:avLst/>
          </a:prstGeom>
          <a:noFill/>
        </p:spPr>
        <p:txBody>
          <a:bodyPr wrap="none" rtlCol="0">
            <a:spAutoFit/>
          </a:bodyPr>
          <a:lstStyle/>
          <a:p>
            <a:r>
              <a:rPr lang="fr-FR"/>
              <a:t>Femme Hydropique </a:t>
            </a:r>
          </a:p>
          <a:p>
            <a:r>
              <a:rPr lang="fr-FR"/>
              <a:t>Gérard DOU (1663)</a:t>
            </a:r>
          </a:p>
          <a:p>
            <a:r>
              <a:rPr lang="fr-FR"/>
              <a:t>Louvre</a:t>
            </a:r>
          </a:p>
          <a:p>
            <a:endParaRPr lang="fr-FR"/>
          </a:p>
          <a:p>
            <a:endParaRPr lang="fr-FR"/>
          </a:p>
        </p:txBody>
      </p:sp>
      <p:sp>
        <p:nvSpPr>
          <p:cNvPr id="2" name="ZoneTexte 1">
            <a:extLst>
              <a:ext uri="{FF2B5EF4-FFF2-40B4-BE49-F238E27FC236}">
                <a16:creationId xmlns:a16="http://schemas.microsoft.com/office/drawing/2014/main" id="{92C57D28-85AD-9742-96CC-223094DD3354}"/>
              </a:ext>
            </a:extLst>
          </p:cNvPr>
          <p:cNvSpPr txBox="1"/>
          <p:nvPr/>
        </p:nvSpPr>
        <p:spPr>
          <a:xfrm>
            <a:off x="6512211" y="2259025"/>
            <a:ext cx="2507097" cy="1200329"/>
          </a:xfrm>
          <a:prstGeom prst="rect">
            <a:avLst/>
          </a:prstGeom>
          <a:noFill/>
        </p:spPr>
        <p:txBody>
          <a:bodyPr wrap="none" rtlCol="0">
            <a:spAutoFit/>
          </a:bodyPr>
          <a:lstStyle/>
          <a:p>
            <a:r>
              <a:rPr lang="fr-FR"/>
              <a:t>Enfant malade </a:t>
            </a:r>
          </a:p>
          <a:p>
            <a:r>
              <a:rPr lang="fr-FR"/>
              <a:t>Eugène CARRIERE (1885)</a:t>
            </a:r>
          </a:p>
          <a:p>
            <a:r>
              <a:rPr lang="fr-FR"/>
              <a:t>Musée d’Orsay</a:t>
            </a:r>
          </a:p>
          <a:p>
            <a:endParaRPr lang="fr-FR"/>
          </a:p>
        </p:txBody>
      </p:sp>
      <p:sp>
        <p:nvSpPr>
          <p:cNvPr id="4" name="ZoneTexte 3">
            <a:extLst>
              <a:ext uri="{FF2B5EF4-FFF2-40B4-BE49-F238E27FC236}">
                <a16:creationId xmlns:a16="http://schemas.microsoft.com/office/drawing/2014/main" id="{0465CAF9-067A-4F4A-8E17-6BC5AEBF8A73}"/>
              </a:ext>
            </a:extLst>
          </p:cNvPr>
          <p:cNvSpPr txBox="1"/>
          <p:nvPr/>
        </p:nvSpPr>
        <p:spPr>
          <a:xfrm>
            <a:off x="3509576" y="3459354"/>
            <a:ext cx="2270045" cy="1200329"/>
          </a:xfrm>
          <a:prstGeom prst="rect">
            <a:avLst/>
          </a:prstGeom>
          <a:noFill/>
        </p:spPr>
        <p:txBody>
          <a:bodyPr wrap="none" rtlCol="0">
            <a:spAutoFit/>
          </a:bodyPr>
          <a:lstStyle/>
          <a:p>
            <a:r>
              <a:rPr lang="fr-FR" dirty="0"/>
              <a:t>Science et Charité </a:t>
            </a:r>
          </a:p>
          <a:p>
            <a:r>
              <a:rPr lang="fr-FR" dirty="0"/>
              <a:t>Pablo PICASSO ( 1896)</a:t>
            </a:r>
          </a:p>
          <a:p>
            <a:r>
              <a:rPr lang="fr-FR" dirty="0"/>
              <a:t>Barcelone</a:t>
            </a:r>
          </a:p>
          <a:p>
            <a:endParaRPr lang="fr-FR" dirty="0"/>
          </a:p>
        </p:txBody>
      </p:sp>
      <p:pic>
        <p:nvPicPr>
          <p:cNvPr id="5" name="Image 4">
            <a:extLst>
              <a:ext uri="{FF2B5EF4-FFF2-40B4-BE49-F238E27FC236}">
                <a16:creationId xmlns:a16="http://schemas.microsoft.com/office/drawing/2014/main" id="{627275B5-DD51-B843-8AFD-9E8460E5A485}"/>
              </a:ext>
            </a:extLst>
          </p:cNvPr>
          <p:cNvPicPr>
            <a:picLocks noChangeAspect="1"/>
          </p:cNvPicPr>
          <p:nvPr/>
        </p:nvPicPr>
        <p:blipFill>
          <a:blip r:embed="rId3"/>
          <a:stretch>
            <a:fillRect/>
          </a:stretch>
        </p:blipFill>
        <p:spPr>
          <a:xfrm>
            <a:off x="6340363" y="243972"/>
            <a:ext cx="2576945" cy="1781758"/>
          </a:xfrm>
          <a:prstGeom prst="rect">
            <a:avLst/>
          </a:prstGeom>
        </p:spPr>
      </p:pic>
      <p:pic>
        <p:nvPicPr>
          <p:cNvPr id="10" name="Image 9">
            <a:extLst>
              <a:ext uri="{FF2B5EF4-FFF2-40B4-BE49-F238E27FC236}">
                <a16:creationId xmlns:a16="http://schemas.microsoft.com/office/drawing/2014/main" id="{0266816B-90BF-2143-8CE4-6C25E158D80D}"/>
              </a:ext>
            </a:extLst>
          </p:cNvPr>
          <p:cNvPicPr>
            <a:picLocks noChangeAspect="1"/>
          </p:cNvPicPr>
          <p:nvPr/>
        </p:nvPicPr>
        <p:blipFill>
          <a:blip r:embed="rId4"/>
          <a:stretch>
            <a:fillRect/>
          </a:stretch>
        </p:blipFill>
        <p:spPr>
          <a:xfrm>
            <a:off x="466626" y="759869"/>
            <a:ext cx="2068797" cy="2203134"/>
          </a:xfrm>
          <a:prstGeom prst="rect">
            <a:avLst/>
          </a:prstGeom>
        </p:spPr>
      </p:pic>
      <p:pic>
        <p:nvPicPr>
          <p:cNvPr id="12" name="Image 11">
            <a:extLst>
              <a:ext uri="{FF2B5EF4-FFF2-40B4-BE49-F238E27FC236}">
                <a16:creationId xmlns:a16="http://schemas.microsoft.com/office/drawing/2014/main" id="{658CAE26-12EE-CB4F-AA22-B4E392CDF6A1}"/>
              </a:ext>
            </a:extLst>
          </p:cNvPr>
          <p:cNvPicPr>
            <a:picLocks noChangeAspect="1"/>
          </p:cNvPicPr>
          <p:nvPr/>
        </p:nvPicPr>
        <p:blipFill>
          <a:blip r:embed="rId5"/>
          <a:stretch>
            <a:fillRect/>
          </a:stretch>
        </p:blipFill>
        <p:spPr>
          <a:xfrm>
            <a:off x="2659083" y="1379300"/>
            <a:ext cx="3596074" cy="2036874"/>
          </a:xfrm>
          <a:prstGeom prst="rect">
            <a:avLst/>
          </a:prstGeom>
        </p:spPr>
      </p:pic>
    </p:spTree>
    <p:extLst>
      <p:ext uri="{BB962C8B-B14F-4D97-AF65-F5344CB8AC3E}">
        <p14:creationId xmlns:p14="http://schemas.microsoft.com/office/powerpoint/2010/main" val="78770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6F5B997-F32A-5544-A18B-E1928A561953}"/>
              </a:ext>
            </a:extLst>
          </p:cNvPr>
          <p:cNvSpPr txBox="1"/>
          <p:nvPr/>
        </p:nvSpPr>
        <p:spPr>
          <a:xfrm>
            <a:off x="1054423" y="2916618"/>
            <a:ext cx="1486304" cy="1107996"/>
          </a:xfrm>
          <a:prstGeom prst="rect">
            <a:avLst/>
          </a:prstGeom>
          <a:noFill/>
        </p:spPr>
        <p:txBody>
          <a:bodyPr wrap="none" rtlCol="0">
            <a:spAutoFit/>
          </a:bodyPr>
          <a:lstStyle/>
          <a:p>
            <a:r>
              <a:rPr lang="fr-FR" sz="4800" b="1" dirty="0">
                <a:ln w="10160">
                  <a:solidFill>
                    <a:schemeClr val="accent5"/>
                  </a:solidFill>
                  <a:prstDash val="solid"/>
                </a:ln>
                <a:solidFill>
                  <a:schemeClr val="accent6"/>
                </a:solidFill>
                <a:effectLst>
                  <a:outerShdw blurRad="38100" dist="22860" dir="5400000" algn="tl" rotWithShape="0">
                    <a:srgbClr val="000000">
                      <a:alpha val="30000"/>
                    </a:srgbClr>
                  </a:outerShdw>
                </a:effectLst>
                <a:latin typeface="SignPainter HouseScript" panose="02000006070000020004" pitchFamily="2" charset="0"/>
              </a:rPr>
              <a:t>SANTÉ</a:t>
            </a:r>
            <a:endParaRPr lang="fr-FR" sz="4800" dirty="0">
              <a:solidFill>
                <a:schemeClr val="accent6"/>
              </a:solidFill>
              <a:latin typeface="SignPainter HouseScript" panose="02000006070000020004" pitchFamily="2" charset="0"/>
            </a:endParaRPr>
          </a:p>
          <a:p>
            <a:endParaRPr lang="fr-FR" dirty="0"/>
          </a:p>
        </p:txBody>
      </p:sp>
      <p:sp>
        <p:nvSpPr>
          <p:cNvPr id="7" name="ZoneTexte 6">
            <a:extLst>
              <a:ext uri="{FF2B5EF4-FFF2-40B4-BE49-F238E27FC236}">
                <a16:creationId xmlns:a16="http://schemas.microsoft.com/office/drawing/2014/main" id="{60F153AF-C4F4-8646-8E62-6708C0F28100}"/>
              </a:ext>
            </a:extLst>
          </p:cNvPr>
          <p:cNvSpPr txBox="1"/>
          <p:nvPr/>
        </p:nvSpPr>
        <p:spPr>
          <a:xfrm>
            <a:off x="693683" y="1592316"/>
            <a:ext cx="2582758" cy="1107996"/>
          </a:xfrm>
          <a:prstGeom prst="rect">
            <a:avLst/>
          </a:prstGeom>
          <a:noFill/>
        </p:spPr>
        <p:txBody>
          <a:bodyPr wrap="none" rtlCol="0">
            <a:spAutoFit/>
          </a:bodyPr>
          <a:lstStyle/>
          <a:p>
            <a:r>
              <a:rPr lang="fr-FR" sz="4800" b="1" spc="50" dirty="0">
                <a:ln w="9525" cmpd="sng">
                  <a:solidFill>
                    <a:schemeClr val="accent1"/>
                  </a:solidFill>
                  <a:prstDash val="solid"/>
                </a:ln>
                <a:solidFill>
                  <a:schemeClr val="accent4">
                    <a:lumMod val="60000"/>
                    <a:lumOff val="40000"/>
                  </a:schemeClr>
                </a:solidFill>
                <a:effectLst>
                  <a:glow rad="38100">
                    <a:schemeClr val="accent1">
                      <a:alpha val="40000"/>
                    </a:schemeClr>
                  </a:glow>
                </a:effectLst>
                <a:latin typeface="SignPainter HouseScript" panose="02000006070000020004" pitchFamily="2" charset="0"/>
              </a:rPr>
              <a:t>PÉDAGOGIE</a:t>
            </a:r>
          </a:p>
          <a:p>
            <a:endParaRPr lang="fr-FR" dirty="0"/>
          </a:p>
        </p:txBody>
      </p:sp>
      <p:sp>
        <p:nvSpPr>
          <p:cNvPr id="8" name="ZoneTexte 7">
            <a:extLst>
              <a:ext uri="{FF2B5EF4-FFF2-40B4-BE49-F238E27FC236}">
                <a16:creationId xmlns:a16="http://schemas.microsoft.com/office/drawing/2014/main" id="{083592B3-A9FD-ED46-8972-589FD997DBDC}"/>
              </a:ext>
            </a:extLst>
          </p:cNvPr>
          <p:cNvSpPr txBox="1"/>
          <p:nvPr/>
        </p:nvSpPr>
        <p:spPr>
          <a:xfrm>
            <a:off x="1237592" y="268014"/>
            <a:ext cx="1007007" cy="1107996"/>
          </a:xfrm>
          <a:prstGeom prst="rect">
            <a:avLst/>
          </a:prstGeom>
          <a:noFill/>
        </p:spPr>
        <p:txBody>
          <a:bodyPr wrap="none" rtlCol="0">
            <a:spAutoFit/>
          </a:bodyPr>
          <a:lstStyle/>
          <a:p>
            <a:r>
              <a:rPr lang="fr-FR" sz="4800" b="1" spc="50" dirty="0">
                <a:ln w="9525" cmpd="sng">
                  <a:solidFill>
                    <a:schemeClr val="accent1"/>
                  </a:solidFill>
                  <a:prstDash val="solid"/>
                </a:ln>
                <a:solidFill>
                  <a:srgbClr val="FF0000"/>
                </a:solidFill>
                <a:effectLst>
                  <a:glow rad="38100">
                    <a:schemeClr val="accent1">
                      <a:alpha val="40000"/>
                    </a:schemeClr>
                  </a:glow>
                </a:effectLst>
                <a:latin typeface="SignPainter HouseScript" panose="02000006070000020004" pitchFamily="2" charset="0"/>
              </a:rPr>
              <a:t>ART</a:t>
            </a:r>
          </a:p>
          <a:p>
            <a:endParaRPr lang="fr-FR" dirty="0"/>
          </a:p>
        </p:txBody>
      </p:sp>
      <p:sp>
        <p:nvSpPr>
          <p:cNvPr id="5" name="ZoneTexte 4">
            <a:extLst>
              <a:ext uri="{FF2B5EF4-FFF2-40B4-BE49-F238E27FC236}">
                <a16:creationId xmlns:a16="http://schemas.microsoft.com/office/drawing/2014/main" id="{2D485590-715F-614B-915C-7D5BA155C8A3}"/>
              </a:ext>
            </a:extLst>
          </p:cNvPr>
          <p:cNvSpPr txBox="1"/>
          <p:nvPr/>
        </p:nvSpPr>
        <p:spPr>
          <a:xfrm>
            <a:off x="3830687" y="2707776"/>
            <a:ext cx="4469493" cy="1384995"/>
          </a:xfrm>
          <a:prstGeom prst="rect">
            <a:avLst/>
          </a:prstGeom>
          <a:solidFill>
            <a:schemeClr val="accent6">
              <a:lumMod val="40000"/>
              <a:lumOff val="60000"/>
            </a:schemeClr>
          </a:solidFill>
        </p:spPr>
        <p:txBody>
          <a:bodyPr wrap="none" rtlCol="0">
            <a:spAutoFit/>
          </a:bodyPr>
          <a:lstStyle/>
          <a:p>
            <a:pPr algn="ctr"/>
            <a:r>
              <a:rPr lang="fr-FR" sz="2800" i="1" dirty="0">
                <a:latin typeface="SignPainter HouseScript" panose="02000006070000020004" pitchFamily="2" charset="0"/>
              </a:rPr>
              <a:t>OMS 1998 </a:t>
            </a:r>
          </a:p>
          <a:p>
            <a:pPr algn="ctr"/>
            <a:r>
              <a:rPr lang="fr-FR" sz="2800" dirty="0">
                <a:latin typeface="SignPainter HouseScript" panose="02000006070000020004" pitchFamily="2" charset="0"/>
              </a:rPr>
              <a:t>État complet </a:t>
            </a:r>
          </a:p>
          <a:p>
            <a:pPr algn="ctr"/>
            <a:r>
              <a:rPr lang="fr-FR" sz="2800" dirty="0">
                <a:latin typeface="SignPainter HouseScript" panose="02000006070000020004" pitchFamily="2" charset="0"/>
              </a:rPr>
              <a:t>de bien être physique, mental et social</a:t>
            </a:r>
          </a:p>
        </p:txBody>
      </p:sp>
      <p:sp>
        <p:nvSpPr>
          <p:cNvPr id="9" name="ZoneTexte 8">
            <a:extLst>
              <a:ext uri="{FF2B5EF4-FFF2-40B4-BE49-F238E27FC236}">
                <a16:creationId xmlns:a16="http://schemas.microsoft.com/office/drawing/2014/main" id="{22661193-3A1E-DE48-AC13-F4231002F021}"/>
              </a:ext>
            </a:extLst>
          </p:cNvPr>
          <p:cNvSpPr txBox="1"/>
          <p:nvPr/>
        </p:nvSpPr>
        <p:spPr>
          <a:xfrm>
            <a:off x="3488147" y="1137151"/>
            <a:ext cx="5349285" cy="1384995"/>
          </a:xfrm>
          <a:prstGeom prst="rect">
            <a:avLst/>
          </a:prstGeom>
          <a:solidFill>
            <a:schemeClr val="accent4">
              <a:lumMod val="40000"/>
              <a:lumOff val="60000"/>
            </a:schemeClr>
          </a:solidFill>
        </p:spPr>
        <p:txBody>
          <a:bodyPr wrap="none" rtlCol="0">
            <a:spAutoFit/>
          </a:bodyPr>
          <a:lstStyle/>
          <a:p>
            <a:pPr algn="ctr"/>
            <a:r>
              <a:rPr lang="fr-FR" sz="2800" dirty="0">
                <a:latin typeface="SignPainter HouseScript" panose="02000006070000020004" pitchFamily="2" charset="0"/>
              </a:rPr>
              <a:t>ENSEMBLE DES METHODES UTILISÉES POUR </a:t>
            </a:r>
          </a:p>
          <a:p>
            <a:pPr algn="ctr"/>
            <a:r>
              <a:rPr lang="fr-FR" sz="2800" dirty="0">
                <a:latin typeface="SignPainter HouseScript" panose="02000006070000020004" pitchFamily="2" charset="0"/>
              </a:rPr>
              <a:t>ÉDUQUER</a:t>
            </a:r>
          </a:p>
          <a:p>
            <a:pPr algn="ctr"/>
            <a:r>
              <a:rPr lang="fr-FR" sz="2800" dirty="0">
                <a:latin typeface="SignPainter HouseScript" panose="02000006070000020004" pitchFamily="2" charset="0"/>
              </a:rPr>
              <a:t>SAVOIR.       SAVOIR FAIRE.      SAVOIR ÊTRE</a:t>
            </a:r>
          </a:p>
        </p:txBody>
      </p:sp>
    </p:spTree>
    <p:extLst>
      <p:ext uri="{BB962C8B-B14F-4D97-AF65-F5344CB8AC3E}">
        <p14:creationId xmlns:p14="http://schemas.microsoft.com/office/powerpoint/2010/main" val="739771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F6E53DB-E4CA-1B4F-98B9-348E71D50ECD}"/>
              </a:ext>
            </a:extLst>
          </p:cNvPr>
          <p:cNvSpPr txBox="1"/>
          <p:nvPr/>
        </p:nvSpPr>
        <p:spPr>
          <a:xfrm>
            <a:off x="438508" y="3177714"/>
            <a:ext cx="2092048" cy="1477328"/>
          </a:xfrm>
          <a:prstGeom prst="rect">
            <a:avLst/>
          </a:prstGeom>
          <a:noFill/>
        </p:spPr>
        <p:txBody>
          <a:bodyPr wrap="none" rtlCol="0">
            <a:spAutoFit/>
          </a:bodyPr>
          <a:lstStyle/>
          <a:p>
            <a:r>
              <a:rPr lang="fr-FR"/>
              <a:t>Femme Hydropique </a:t>
            </a:r>
          </a:p>
          <a:p>
            <a:r>
              <a:rPr lang="fr-FR"/>
              <a:t>Gérard DOU (1663)</a:t>
            </a:r>
          </a:p>
          <a:p>
            <a:r>
              <a:rPr lang="fr-FR"/>
              <a:t>Louvre</a:t>
            </a:r>
          </a:p>
          <a:p>
            <a:endParaRPr lang="fr-FR"/>
          </a:p>
          <a:p>
            <a:endParaRPr lang="fr-FR"/>
          </a:p>
        </p:txBody>
      </p:sp>
      <p:sp>
        <p:nvSpPr>
          <p:cNvPr id="2" name="ZoneTexte 1">
            <a:extLst>
              <a:ext uri="{FF2B5EF4-FFF2-40B4-BE49-F238E27FC236}">
                <a16:creationId xmlns:a16="http://schemas.microsoft.com/office/drawing/2014/main" id="{92C57D28-85AD-9742-96CC-223094DD3354}"/>
              </a:ext>
            </a:extLst>
          </p:cNvPr>
          <p:cNvSpPr txBox="1"/>
          <p:nvPr/>
        </p:nvSpPr>
        <p:spPr>
          <a:xfrm>
            <a:off x="6512211" y="2259025"/>
            <a:ext cx="2507097" cy="1200329"/>
          </a:xfrm>
          <a:prstGeom prst="rect">
            <a:avLst/>
          </a:prstGeom>
          <a:noFill/>
        </p:spPr>
        <p:txBody>
          <a:bodyPr wrap="none" rtlCol="0">
            <a:spAutoFit/>
          </a:bodyPr>
          <a:lstStyle/>
          <a:p>
            <a:r>
              <a:rPr lang="fr-FR"/>
              <a:t>Enfant malade </a:t>
            </a:r>
          </a:p>
          <a:p>
            <a:r>
              <a:rPr lang="fr-FR"/>
              <a:t>Eugène CARRIERE (1885)</a:t>
            </a:r>
          </a:p>
          <a:p>
            <a:r>
              <a:rPr lang="fr-FR"/>
              <a:t>Musée d’Orsay</a:t>
            </a:r>
          </a:p>
          <a:p>
            <a:endParaRPr lang="fr-FR"/>
          </a:p>
        </p:txBody>
      </p:sp>
      <p:sp>
        <p:nvSpPr>
          <p:cNvPr id="4" name="ZoneTexte 3">
            <a:extLst>
              <a:ext uri="{FF2B5EF4-FFF2-40B4-BE49-F238E27FC236}">
                <a16:creationId xmlns:a16="http://schemas.microsoft.com/office/drawing/2014/main" id="{0465CAF9-067A-4F4A-8E17-6BC5AEBF8A73}"/>
              </a:ext>
            </a:extLst>
          </p:cNvPr>
          <p:cNvSpPr txBox="1"/>
          <p:nvPr/>
        </p:nvSpPr>
        <p:spPr>
          <a:xfrm>
            <a:off x="3509576" y="3459354"/>
            <a:ext cx="1920206" cy="1200329"/>
          </a:xfrm>
          <a:prstGeom prst="rect">
            <a:avLst/>
          </a:prstGeom>
          <a:noFill/>
        </p:spPr>
        <p:txBody>
          <a:bodyPr wrap="none" rtlCol="0">
            <a:spAutoFit/>
          </a:bodyPr>
          <a:lstStyle/>
          <a:p>
            <a:r>
              <a:rPr lang="fr-FR"/>
              <a:t>Science et Charité </a:t>
            </a:r>
          </a:p>
          <a:p>
            <a:r>
              <a:rPr lang="fr-FR"/>
              <a:t>PICASSO ( 1896)</a:t>
            </a:r>
          </a:p>
          <a:p>
            <a:r>
              <a:rPr lang="fr-FR"/>
              <a:t>Barcelone</a:t>
            </a:r>
          </a:p>
          <a:p>
            <a:endParaRPr lang="fr-FR"/>
          </a:p>
        </p:txBody>
      </p:sp>
      <p:pic>
        <p:nvPicPr>
          <p:cNvPr id="5" name="Image 4">
            <a:extLst>
              <a:ext uri="{FF2B5EF4-FFF2-40B4-BE49-F238E27FC236}">
                <a16:creationId xmlns:a16="http://schemas.microsoft.com/office/drawing/2014/main" id="{627275B5-DD51-B843-8AFD-9E8460E5A485}"/>
              </a:ext>
            </a:extLst>
          </p:cNvPr>
          <p:cNvPicPr>
            <a:picLocks noChangeAspect="1"/>
          </p:cNvPicPr>
          <p:nvPr/>
        </p:nvPicPr>
        <p:blipFill>
          <a:blip r:embed="rId3"/>
          <a:stretch>
            <a:fillRect/>
          </a:stretch>
        </p:blipFill>
        <p:spPr>
          <a:xfrm>
            <a:off x="6340363" y="243972"/>
            <a:ext cx="2576945" cy="1781758"/>
          </a:xfrm>
          <a:prstGeom prst="rect">
            <a:avLst/>
          </a:prstGeom>
        </p:spPr>
      </p:pic>
      <p:pic>
        <p:nvPicPr>
          <p:cNvPr id="12" name="Image 11">
            <a:extLst>
              <a:ext uri="{FF2B5EF4-FFF2-40B4-BE49-F238E27FC236}">
                <a16:creationId xmlns:a16="http://schemas.microsoft.com/office/drawing/2014/main" id="{658CAE26-12EE-CB4F-AA22-B4E392CDF6A1}"/>
              </a:ext>
            </a:extLst>
          </p:cNvPr>
          <p:cNvPicPr>
            <a:picLocks noChangeAspect="1"/>
          </p:cNvPicPr>
          <p:nvPr/>
        </p:nvPicPr>
        <p:blipFill>
          <a:blip r:embed="rId4"/>
          <a:stretch>
            <a:fillRect/>
          </a:stretch>
        </p:blipFill>
        <p:spPr>
          <a:xfrm>
            <a:off x="2659083" y="1379300"/>
            <a:ext cx="3596074" cy="2036874"/>
          </a:xfrm>
          <a:prstGeom prst="rect">
            <a:avLst/>
          </a:prstGeom>
        </p:spPr>
      </p:pic>
      <p:pic>
        <p:nvPicPr>
          <p:cNvPr id="6" name="Image 5">
            <a:extLst>
              <a:ext uri="{FF2B5EF4-FFF2-40B4-BE49-F238E27FC236}">
                <a16:creationId xmlns:a16="http://schemas.microsoft.com/office/drawing/2014/main" id="{C4FF7FBB-DB51-5841-8DAD-77562FDC4E5C}"/>
              </a:ext>
            </a:extLst>
          </p:cNvPr>
          <p:cNvPicPr>
            <a:picLocks noChangeAspect="1"/>
          </p:cNvPicPr>
          <p:nvPr/>
        </p:nvPicPr>
        <p:blipFill>
          <a:blip r:embed="rId5"/>
          <a:stretch>
            <a:fillRect/>
          </a:stretch>
        </p:blipFill>
        <p:spPr>
          <a:xfrm>
            <a:off x="283002" y="908702"/>
            <a:ext cx="2247554" cy="2234055"/>
          </a:xfrm>
          <a:prstGeom prst="rect">
            <a:avLst/>
          </a:prstGeom>
        </p:spPr>
      </p:pic>
    </p:spTree>
    <p:extLst>
      <p:ext uri="{BB962C8B-B14F-4D97-AF65-F5344CB8AC3E}">
        <p14:creationId xmlns:p14="http://schemas.microsoft.com/office/powerpoint/2010/main" val="1051254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775AA0-049F-5A42-83E0-C8006C394745}"/>
              </a:ext>
            </a:extLst>
          </p:cNvPr>
          <p:cNvSpPr txBox="1"/>
          <p:nvPr/>
        </p:nvSpPr>
        <p:spPr>
          <a:xfrm>
            <a:off x="165538" y="116849"/>
            <a:ext cx="4886146" cy="369332"/>
          </a:xfrm>
          <a:prstGeom prst="rect">
            <a:avLst/>
          </a:prstGeom>
          <a:noFill/>
          <a:ln w="38100">
            <a:solidFill>
              <a:schemeClr val="tx1"/>
            </a:solidFill>
          </a:ln>
        </p:spPr>
        <p:txBody>
          <a:bodyPr wrap="none" rtlCol="0">
            <a:spAutoFit/>
          </a:bodyPr>
          <a:lstStyle/>
          <a:p>
            <a:r>
              <a:rPr lang="fr-FR"/>
              <a:t>Les MONOMANES de Théodore GÉRICAULT (1820)</a:t>
            </a:r>
          </a:p>
        </p:txBody>
      </p:sp>
      <p:sp>
        <p:nvSpPr>
          <p:cNvPr id="4" name="Rectangle 4">
            <a:extLst>
              <a:ext uri="{FF2B5EF4-FFF2-40B4-BE49-F238E27FC236}">
                <a16:creationId xmlns:a16="http://schemas.microsoft.com/office/drawing/2014/main" id="{99DC6991-B8D2-764E-9741-978AFAAAD825}"/>
              </a:ext>
            </a:extLst>
          </p:cNvPr>
          <p:cNvSpPr>
            <a:spLocks noChangeArrowheads="1"/>
          </p:cNvSpPr>
          <p:nvPr/>
        </p:nvSpPr>
        <p:spPr bwMode="auto">
          <a:xfrm flipV="1">
            <a:off x="5970703" y="12996639"/>
            <a:ext cx="488779" cy="1303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3300" b="0" i="0" u="none" strike="noStrike" cap="none" normalizeH="0" baseline="0">
                <a:ln>
                  <a:noFill/>
                </a:ln>
                <a:solidFill>
                  <a:schemeClr val="tx1"/>
                </a:solidFill>
                <a:effectLst/>
                <a:latin typeface="Arial" panose="020B0604020202020204" pitchFamily="34" charset="0"/>
                <a:hlinkClick r:id="rId3"/>
              </a:rPr>
              <a:t> </a:t>
            </a:r>
            <a:r>
              <a:rPr kumimoji="0" lang="fr-FR" altLang="fr-FR" sz="1800" b="0" i="0" u="none" strike="noStrike" cap="none" normalizeH="0" baseline="0">
                <a:ln>
                  <a:noFill/>
                </a:ln>
                <a:solidFill>
                  <a:schemeClr val="tx1"/>
                </a:solidFill>
                <a:effectLst/>
                <a:latin typeface="Arial" panose="020B0604020202020204" pitchFamily="34" charset="0"/>
                <a:hlinkClick r:id="rId3"/>
              </a:rPr>
              <a:t>811 × 989</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8" name="Image 7">
            <a:extLst>
              <a:ext uri="{FF2B5EF4-FFF2-40B4-BE49-F238E27FC236}">
                <a16:creationId xmlns:a16="http://schemas.microsoft.com/office/drawing/2014/main" id="{56176221-545D-C045-9798-51D7A85E44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Lst>
          </a:blip>
          <a:stretch>
            <a:fillRect/>
          </a:stretch>
        </p:blipFill>
        <p:spPr>
          <a:xfrm>
            <a:off x="4903076" y="521653"/>
            <a:ext cx="3791607" cy="3606362"/>
          </a:xfrm>
          <a:prstGeom prst="rect">
            <a:avLst/>
          </a:prstGeom>
        </p:spPr>
      </p:pic>
      <p:sp>
        <p:nvSpPr>
          <p:cNvPr id="9" name="ZoneTexte 8">
            <a:extLst>
              <a:ext uri="{FF2B5EF4-FFF2-40B4-BE49-F238E27FC236}">
                <a16:creationId xmlns:a16="http://schemas.microsoft.com/office/drawing/2014/main" id="{BAC98D24-F8AF-3545-BF02-80049E54196D}"/>
              </a:ext>
            </a:extLst>
          </p:cNvPr>
          <p:cNvSpPr txBox="1"/>
          <p:nvPr/>
        </p:nvSpPr>
        <p:spPr>
          <a:xfrm>
            <a:off x="5051684" y="4374587"/>
            <a:ext cx="3593869" cy="369332"/>
          </a:xfrm>
          <a:prstGeom prst="rect">
            <a:avLst/>
          </a:prstGeom>
          <a:noFill/>
          <a:ln w="38100">
            <a:solidFill>
              <a:schemeClr val="tx1"/>
            </a:solidFill>
          </a:ln>
        </p:spPr>
        <p:txBody>
          <a:bodyPr wrap="none" rtlCol="0">
            <a:spAutoFit/>
          </a:bodyPr>
          <a:lstStyle/>
          <a:p>
            <a:r>
              <a:rPr lang="fr-FR"/>
              <a:t>ARCHIATRIC Federico BABINA (2017)</a:t>
            </a:r>
          </a:p>
        </p:txBody>
      </p:sp>
      <p:pic>
        <p:nvPicPr>
          <p:cNvPr id="7" name="Image 6" descr="Une image contenant texte, photo, vieux, différent&#10;&#10;Description générée automatiquement">
            <a:extLst>
              <a:ext uri="{FF2B5EF4-FFF2-40B4-BE49-F238E27FC236}">
                <a16:creationId xmlns:a16="http://schemas.microsoft.com/office/drawing/2014/main" id="{82FCCD4A-18B6-F344-89A9-F120FE959DDB}"/>
              </a:ext>
            </a:extLst>
          </p:cNvPr>
          <p:cNvPicPr>
            <a:picLocks noChangeAspect="1"/>
          </p:cNvPicPr>
          <p:nvPr/>
        </p:nvPicPr>
        <p:blipFill>
          <a:blip r:embed="rId6"/>
          <a:stretch>
            <a:fillRect/>
          </a:stretch>
        </p:blipFill>
        <p:spPr>
          <a:xfrm>
            <a:off x="210689" y="543677"/>
            <a:ext cx="3435360" cy="3827699"/>
          </a:xfrm>
          <a:prstGeom prst="rect">
            <a:avLst/>
          </a:prstGeom>
        </p:spPr>
      </p:pic>
      <p:pic>
        <p:nvPicPr>
          <p:cNvPr id="5" name="Image 4">
            <a:extLst>
              <a:ext uri="{FF2B5EF4-FFF2-40B4-BE49-F238E27FC236}">
                <a16:creationId xmlns:a16="http://schemas.microsoft.com/office/drawing/2014/main" id="{CDAAC51C-487C-4F43-B5CF-C371F0813E6E}"/>
              </a:ext>
            </a:extLst>
          </p:cNvPr>
          <p:cNvPicPr>
            <a:picLocks noChangeAspect="1"/>
          </p:cNvPicPr>
          <p:nvPr/>
        </p:nvPicPr>
        <p:blipFill>
          <a:blip r:embed="rId7"/>
          <a:stretch>
            <a:fillRect/>
          </a:stretch>
        </p:blipFill>
        <p:spPr>
          <a:xfrm>
            <a:off x="1170250" y="1539742"/>
            <a:ext cx="1441897" cy="1715411"/>
          </a:xfrm>
          <a:prstGeom prst="rect">
            <a:avLst/>
          </a:prstGeom>
        </p:spPr>
      </p:pic>
      <p:sp>
        <p:nvSpPr>
          <p:cNvPr id="6" name="ZoneTexte 5">
            <a:extLst>
              <a:ext uri="{FF2B5EF4-FFF2-40B4-BE49-F238E27FC236}">
                <a16:creationId xmlns:a16="http://schemas.microsoft.com/office/drawing/2014/main" id="{7C1E0154-5C5B-D248-BE57-F3DEE251F551}"/>
              </a:ext>
            </a:extLst>
          </p:cNvPr>
          <p:cNvSpPr txBox="1"/>
          <p:nvPr/>
        </p:nvSpPr>
        <p:spPr>
          <a:xfrm>
            <a:off x="139014" y="4371376"/>
            <a:ext cx="4371133" cy="646331"/>
          </a:xfrm>
          <a:prstGeom prst="rect">
            <a:avLst/>
          </a:prstGeom>
          <a:noFill/>
        </p:spPr>
        <p:txBody>
          <a:bodyPr wrap="none" rtlCol="0">
            <a:spAutoFit/>
          </a:bodyPr>
          <a:lstStyle/>
          <a:p>
            <a:r>
              <a:rPr lang="fr-FR"/>
              <a:t>L’ENVIE-LE JEU-LE VOL-LE COMMANDEMENT</a:t>
            </a:r>
          </a:p>
          <a:p>
            <a:r>
              <a:rPr lang="fr-FR"/>
              <a:t>LE VOL D’ENFANTS</a:t>
            </a:r>
          </a:p>
        </p:txBody>
      </p:sp>
    </p:spTree>
    <p:extLst>
      <p:ext uri="{BB962C8B-B14F-4D97-AF65-F5344CB8AC3E}">
        <p14:creationId xmlns:p14="http://schemas.microsoft.com/office/powerpoint/2010/main" val="2305410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9DC6991-B8D2-764E-9741-978AFAAAD825}"/>
              </a:ext>
            </a:extLst>
          </p:cNvPr>
          <p:cNvSpPr>
            <a:spLocks noChangeArrowheads="1"/>
          </p:cNvSpPr>
          <p:nvPr/>
        </p:nvSpPr>
        <p:spPr bwMode="auto">
          <a:xfrm flipV="1">
            <a:off x="5970703" y="12996639"/>
            <a:ext cx="488779" cy="1303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73300" b="0" i="0" u="none" strike="noStrike" cap="none" normalizeH="0" baseline="0">
                <a:ln>
                  <a:noFill/>
                </a:ln>
                <a:solidFill>
                  <a:schemeClr val="tx1"/>
                </a:solidFill>
                <a:effectLst/>
                <a:latin typeface="Arial" panose="020B0604020202020204" pitchFamily="34" charset="0"/>
                <a:hlinkClick r:id="rId3"/>
              </a:rPr>
              <a:t> </a:t>
            </a:r>
            <a:r>
              <a:rPr kumimoji="0" lang="fr-FR" altLang="fr-FR" sz="1800" b="0" i="0" u="none" strike="noStrike" cap="none" normalizeH="0" baseline="0">
                <a:ln>
                  <a:noFill/>
                </a:ln>
                <a:solidFill>
                  <a:schemeClr val="tx1"/>
                </a:solidFill>
                <a:effectLst/>
                <a:latin typeface="Arial" panose="020B0604020202020204" pitchFamily="34" charset="0"/>
                <a:hlinkClick r:id="rId3"/>
              </a:rPr>
              <a:t>811 × 989</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8" name="Image 7">
            <a:extLst>
              <a:ext uri="{FF2B5EF4-FFF2-40B4-BE49-F238E27FC236}">
                <a16:creationId xmlns:a16="http://schemas.microsoft.com/office/drawing/2014/main" id="{56176221-545D-C045-9798-51D7A85E44E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Lst>
          </a:blip>
          <a:stretch>
            <a:fillRect/>
          </a:stretch>
        </p:blipFill>
        <p:spPr>
          <a:xfrm>
            <a:off x="4903076" y="521653"/>
            <a:ext cx="3791607" cy="3606362"/>
          </a:xfrm>
          <a:prstGeom prst="rect">
            <a:avLst/>
          </a:prstGeom>
        </p:spPr>
      </p:pic>
      <p:sp>
        <p:nvSpPr>
          <p:cNvPr id="9" name="ZoneTexte 8">
            <a:extLst>
              <a:ext uri="{FF2B5EF4-FFF2-40B4-BE49-F238E27FC236}">
                <a16:creationId xmlns:a16="http://schemas.microsoft.com/office/drawing/2014/main" id="{BAC98D24-F8AF-3545-BF02-80049E54196D}"/>
              </a:ext>
            </a:extLst>
          </p:cNvPr>
          <p:cNvSpPr txBox="1"/>
          <p:nvPr/>
        </p:nvSpPr>
        <p:spPr>
          <a:xfrm>
            <a:off x="5051684" y="4374587"/>
            <a:ext cx="3593869" cy="369332"/>
          </a:xfrm>
          <a:prstGeom prst="rect">
            <a:avLst/>
          </a:prstGeom>
          <a:noFill/>
          <a:ln w="38100">
            <a:solidFill>
              <a:schemeClr val="tx1"/>
            </a:solidFill>
          </a:ln>
        </p:spPr>
        <p:txBody>
          <a:bodyPr wrap="none" rtlCol="0">
            <a:spAutoFit/>
          </a:bodyPr>
          <a:lstStyle/>
          <a:p>
            <a:r>
              <a:rPr lang="fr-FR"/>
              <a:t>ARCHIATRIC Federico BABINA (2017)</a:t>
            </a:r>
          </a:p>
        </p:txBody>
      </p:sp>
      <p:pic>
        <p:nvPicPr>
          <p:cNvPr id="5" name="Image 4">
            <a:extLst>
              <a:ext uri="{FF2B5EF4-FFF2-40B4-BE49-F238E27FC236}">
                <a16:creationId xmlns:a16="http://schemas.microsoft.com/office/drawing/2014/main" id="{221DFAC2-4C03-7D4A-8A12-1AAA69BBD17F}"/>
              </a:ext>
            </a:extLst>
          </p:cNvPr>
          <p:cNvPicPr>
            <a:picLocks noChangeAspect="1"/>
          </p:cNvPicPr>
          <p:nvPr/>
        </p:nvPicPr>
        <p:blipFill rotWithShape="1">
          <a:blip r:embed="rId6"/>
          <a:srcRect l="7778" t="17269" r="4292"/>
          <a:stretch/>
        </p:blipFill>
        <p:spPr>
          <a:xfrm>
            <a:off x="165538" y="620337"/>
            <a:ext cx="1670428" cy="1951413"/>
          </a:xfrm>
          <a:prstGeom prst="rect">
            <a:avLst/>
          </a:prstGeom>
        </p:spPr>
      </p:pic>
      <p:pic>
        <p:nvPicPr>
          <p:cNvPr id="10" name="Image 9">
            <a:extLst>
              <a:ext uri="{FF2B5EF4-FFF2-40B4-BE49-F238E27FC236}">
                <a16:creationId xmlns:a16="http://schemas.microsoft.com/office/drawing/2014/main" id="{290DE853-6FF7-4048-80BA-97C41EE427B9}"/>
              </a:ext>
            </a:extLst>
          </p:cNvPr>
          <p:cNvPicPr>
            <a:picLocks noChangeAspect="1"/>
          </p:cNvPicPr>
          <p:nvPr/>
        </p:nvPicPr>
        <p:blipFill rotWithShape="1">
          <a:blip r:embed="rId7"/>
          <a:srcRect l="3564" t="17720" r="3897"/>
          <a:stretch/>
        </p:blipFill>
        <p:spPr>
          <a:xfrm>
            <a:off x="2454710" y="629091"/>
            <a:ext cx="1637607" cy="1942659"/>
          </a:xfrm>
          <a:prstGeom prst="rect">
            <a:avLst/>
          </a:prstGeom>
        </p:spPr>
      </p:pic>
      <p:pic>
        <p:nvPicPr>
          <p:cNvPr id="12" name="Image 11">
            <a:extLst>
              <a:ext uri="{FF2B5EF4-FFF2-40B4-BE49-F238E27FC236}">
                <a16:creationId xmlns:a16="http://schemas.microsoft.com/office/drawing/2014/main" id="{71491B27-ACED-4049-B70D-6517A55A861F}"/>
              </a:ext>
            </a:extLst>
          </p:cNvPr>
          <p:cNvPicPr>
            <a:picLocks noChangeAspect="1"/>
          </p:cNvPicPr>
          <p:nvPr/>
        </p:nvPicPr>
        <p:blipFill rotWithShape="1">
          <a:blip r:embed="rId8"/>
          <a:srcRect l="5337" t="13296" r="5942"/>
          <a:stretch/>
        </p:blipFill>
        <p:spPr>
          <a:xfrm>
            <a:off x="266007" y="3005164"/>
            <a:ext cx="1670428" cy="1951413"/>
          </a:xfrm>
          <a:prstGeom prst="rect">
            <a:avLst/>
          </a:prstGeom>
        </p:spPr>
      </p:pic>
      <p:pic>
        <p:nvPicPr>
          <p:cNvPr id="14" name="Image 13">
            <a:extLst>
              <a:ext uri="{FF2B5EF4-FFF2-40B4-BE49-F238E27FC236}">
                <a16:creationId xmlns:a16="http://schemas.microsoft.com/office/drawing/2014/main" id="{B4B8C9A8-0033-9C42-B214-19D7765B348C}"/>
              </a:ext>
            </a:extLst>
          </p:cNvPr>
          <p:cNvPicPr>
            <a:picLocks noChangeAspect="1"/>
          </p:cNvPicPr>
          <p:nvPr/>
        </p:nvPicPr>
        <p:blipFill rotWithShape="1">
          <a:blip r:embed="rId9"/>
          <a:srcRect l="6999" t="11333" r="9242"/>
          <a:stretch/>
        </p:blipFill>
        <p:spPr>
          <a:xfrm>
            <a:off x="2568633" y="3005164"/>
            <a:ext cx="1537547" cy="1942659"/>
          </a:xfrm>
          <a:prstGeom prst="rect">
            <a:avLst/>
          </a:prstGeom>
        </p:spPr>
      </p:pic>
    </p:spTree>
    <p:extLst>
      <p:ext uri="{BB962C8B-B14F-4D97-AF65-F5344CB8AC3E}">
        <p14:creationId xmlns:p14="http://schemas.microsoft.com/office/powerpoint/2010/main" val="4074512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04974A-5530-6F4E-85E2-ABCB36A2A270}"/>
              </a:ext>
            </a:extLst>
          </p:cNvPr>
          <p:cNvPicPr>
            <a:picLocks noChangeAspect="1"/>
          </p:cNvPicPr>
          <p:nvPr/>
        </p:nvPicPr>
        <p:blipFill>
          <a:blip r:embed="rId3"/>
          <a:stretch>
            <a:fillRect/>
          </a:stretch>
        </p:blipFill>
        <p:spPr>
          <a:xfrm>
            <a:off x="677446" y="317674"/>
            <a:ext cx="2790118" cy="2358522"/>
          </a:xfrm>
          <a:prstGeom prst="rect">
            <a:avLst/>
          </a:prstGeom>
        </p:spPr>
      </p:pic>
      <p:sp>
        <p:nvSpPr>
          <p:cNvPr id="4" name="ZoneTexte 3">
            <a:extLst>
              <a:ext uri="{FF2B5EF4-FFF2-40B4-BE49-F238E27FC236}">
                <a16:creationId xmlns:a16="http://schemas.microsoft.com/office/drawing/2014/main" id="{4405AECE-1694-E147-AC78-390D37D0CEB5}"/>
              </a:ext>
            </a:extLst>
          </p:cNvPr>
          <p:cNvSpPr txBox="1"/>
          <p:nvPr/>
        </p:nvSpPr>
        <p:spPr>
          <a:xfrm>
            <a:off x="633840" y="2746613"/>
            <a:ext cx="2641300" cy="1261884"/>
          </a:xfrm>
          <a:prstGeom prst="rect">
            <a:avLst/>
          </a:prstGeom>
          <a:noFill/>
        </p:spPr>
        <p:txBody>
          <a:bodyPr wrap="none" rtlCol="0">
            <a:spAutoFit/>
          </a:bodyPr>
          <a:lstStyle/>
          <a:p>
            <a:r>
              <a:rPr lang="fr-FR" sz="1600"/>
              <a:t>Désespéré</a:t>
            </a:r>
          </a:p>
          <a:p>
            <a:r>
              <a:rPr lang="fr-FR" sz="1600"/>
              <a:t>Autoportrait (1844) </a:t>
            </a:r>
          </a:p>
          <a:p>
            <a:r>
              <a:rPr lang="fr-FR" sz="1600"/>
              <a:t>Gustave COURBET </a:t>
            </a:r>
            <a:r>
              <a:rPr lang="fr-FR" sz="1400"/>
              <a:t>(1819-1877)</a:t>
            </a:r>
          </a:p>
          <a:p>
            <a:endParaRPr lang="fr-FR" sz="1400"/>
          </a:p>
          <a:p>
            <a:r>
              <a:rPr lang="fr-FR" sz="1400"/>
              <a:t>Réalisme</a:t>
            </a:r>
          </a:p>
        </p:txBody>
      </p:sp>
      <p:pic>
        <p:nvPicPr>
          <p:cNvPr id="6" name="Image 5">
            <a:extLst>
              <a:ext uri="{FF2B5EF4-FFF2-40B4-BE49-F238E27FC236}">
                <a16:creationId xmlns:a16="http://schemas.microsoft.com/office/drawing/2014/main" id="{E85F5AF3-55A9-B649-AA04-A51FAFBC7868}"/>
              </a:ext>
            </a:extLst>
          </p:cNvPr>
          <p:cNvPicPr>
            <a:picLocks noChangeAspect="1"/>
          </p:cNvPicPr>
          <p:nvPr/>
        </p:nvPicPr>
        <p:blipFill>
          <a:blip r:embed="rId4"/>
          <a:stretch>
            <a:fillRect/>
          </a:stretch>
        </p:blipFill>
        <p:spPr>
          <a:xfrm>
            <a:off x="6916189" y="352322"/>
            <a:ext cx="1845026" cy="2333838"/>
          </a:xfrm>
          <a:prstGeom prst="rect">
            <a:avLst/>
          </a:prstGeom>
        </p:spPr>
      </p:pic>
      <p:sp>
        <p:nvSpPr>
          <p:cNvPr id="7" name="ZoneTexte 6">
            <a:extLst>
              <a:ext uri="{FF2B5EF4-FFF2-40B4-BE49-F238E27FC236}">
                <a16:creationId xmlns:a16="http://schemas.microsoft.com/office/drawing/2014/main" id="{47B5D68A-63F1-D243-A675-2FA271BB910A}"/>
              </a:ext>
            </a:extLst>
          </p:cNvPr>
          <p:cNvSpPr txBox="1"/>
          <p:nvPr/>
        </p:nvSpPr>
        <p:spPr>
          <a:xfrm>
            <a:off x="6409847" y="2808168"/>
            <a:ext cx="2356864" cy="1261884"/>
          </a:xfrm>
          <a:prstGeom prst="rect">
            <a:avLst/>
          </a:prstGeom>
          <a:noFill/>
        </p:spPr>
        <p:txBody>
          <a:bodyPr wrap="none" rtlCol="0">
            <a:spAutoFit/>
          </a:bodyPr>
          <a:lstStyle/>
          <a:p>
            <a:r>
              <a:rPr lang="fr-FR" sz="1600"/>
              <a:t>Souffrance psychique </a:t>
            </a:r>
          </a:p>
          <a:p>
            <a:r>
              <a:rPr lang="fr-FR" sz="1600"/>
              <a:t>Autoportrait (1976)</a:t>
            </a:r>
          </a:p>
          <a:p>
            <a:r>
              <a:rPr lang="fr-FR" sz="1600"/>
              <a:t>Francis BACON </a:t>
            </a:r>
            <a:r>
              <a:rPr lang="fr-FR" sz="1400"/>
              <a:t>(1909-1992)</a:t>
            </a:r>
          </a:p>
          <a:p>
            <a:endParaRPr lang="fr-FR" sz="1400"/>
          </a:p>
          <a:p>
            <a:r>
              <a:rPr lang="fr-FR" sz="1400"/>
              <a:t>Surréaliste</a:t>
            </a:r>
          </a:p>
        </p:txBody>
      </p:sp>
      <p:sp>
        <p:nvSpPr>
          <p:cNvPr id="10" name="ZoneTexte 9">
            <a:extLst>
              <a:ext uri="{FF2B5EF4-FFF2-40B4-BE49-F238E27FC236}">
                <a16:creationId xmlns:a16="http://schemas.microsoft.com/office/drawing/2014/main" id="{AADA9010-3086-1244-9C71-EFB1FDD10D89}"/>
              </a:ext>
            </a:extLst>
          </p:cNvPr>
          <p:cNvSpPr txBox="1"/>
          <p:nvPr/>
        </p:nvSpPr>
        <p:spPr>
          <a:xfrm>
            <a:off x="4117258" y="2808168"/>
            <a:ext cx="1523943" cy="1231106"/>
          </a:xfrm>
          <a:prstGeom prst="rect">
            <a:avLst/>
          </a:prstGeom>
          <a:noFill/>
        </p:spPr>
        <p:txBody>
          <a:bodyPr wrap="none" rtlCol="0">
            <a:spAutoFit/>
          </a:bodyPr>
          <a:lstStyle/>
          <a:p>
            <a:r>
              <a:rPr lang="fr-FR" sz="1600"/>
              <a:t>Le CRI (1893)</a:t>
            </a:r>
          </a:p>
          <a:p>
            <a:r>
              <a:rPr lang="fr-FR" sz="1600"/>
              <a:t>Edvard MUNCH </a:t>
            </a:r>
          </a:p>
          <a:p>
            <a:r>
              <a:rPr lang="fr-FR" sz="1400"/>
              <a:t>(1863-1944)</a:t>
            </a:r>
          </a:p>
          <a:p>
            <a:endParaRPr lang="fr-FR" sz="1400"/>
          </a:p>
          <a:p>
            <a:r>
              <a:rPr lang="fr-FR" sz="1400"/>
              <a:t>Expression</a:t>
            </a:r>
          </a:p>
        </p:txBody>
      </p:sp>
      <p:pic>
        <p:nvPicPr>
          <p:cNvPr id="5" name="Image 4">
            <a:extLst>
              <a:ext uri="{FF2B5EF4-FFF2-40B4-BE49-F238E27FC236}">
                <a16:creationId xmlns:a16="http://schemas.microsoft.com/office/drawing/2014/main" id="{FF170C13-7607-704F-B98D-F17B39FE7875}"/>
              </a:ext>
            </a:extLst>
          </p:cNvPr>
          <p:cNvPicPr>
            <a:picLocks noChangeAspect="1"/>
          </p:cNvPicPr>
          <p:nvPr/>
        </p:nvPicPr>
        <p:blipFill>
          <a:blip r:embed="rId5"/>
          <a:stretch>
            <a:fillRect/>
          </a:stretch>
        </p:blipFill>
        <p:spPr>
          <a:xfrm>
            <a:off x="3747561" y="327638"/>
            <a:ext cx="2836444" cy="2358522"/>
          </a:xfrm>
          <a:prstGeom prst="rect">
            <a:avLst/>
          </a:prstGeom>
        </p:spPr>
      </p:pic>
    </p:spTree>
    <p:extLst>
      <p:ext uri="{BB962C8B-B14F-4D97-AF65-F5344CB8AC3E}">
        <p14:creationId xmlns:p14="http://schemas.microsoft.com/office/powerpoint/2010/main" val="3911623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F48277C-B30D-EF47-A49A-5C1140BE9868}"/>
              </a:ext>
            </a:extLst>
          </p:cNvPr>
          <p:cNvPicPr>
            <a:picLocks noChangeAspect="1"/>
          </p:cNvPicPr>
          <p:nvPr/>
        </p:nvPicPr>
        <p:blipFill>
          <a:blip r:embed="rId3"/>
          <a:stretch>
            <a:fillRect/>
          </a:stretch>
        </p:blipFill>
        <p:spPr>
          <a:xfrm>
            <a:off x="6270788" y="328037"/>
            <a:ext cx="1998226" cy="2868422"/>
          </a:xfrm>
          <a:prstGeom prst="rect">
            <a:avLst/>
          </a:prstGeom>
        </p:spPr>
      </p:pic>
      <p:pic>
        <p:nvPicPr>
          <p:cNvPr id="5" name="Image 4">
            <a:extLst>
              <a:ext uri="{FF2B5EF4-FFF2-40B4-BE49-F238E27FC236}">
                <a16:creationId xmlns:a16="http://schemas.microsoft.com/office/drawing/2014/main" id="{CDABD413-8E93-6442-B33B-DADED028BCA5}"/>
              </a:ext>
            </a:extLst>
          </p:cNvPr>
          <p:cNvPicPr>
            <a:picLocks noChangeAspect="1"/>
          </p:cNvPicPr>
          <p:nvPr/>
        </p:nvPicPr>
        <p:blipFill>
          <a:blip r:embed="rId4"/>
          <a:stretch>
            <a:fillRect/>
          </a:stretch>
        </p:blipFill>
        <p:spPr>
          <a:xfrm>
            <a:off x="874986" y="316619"/>
            <a:ext cx="2284181" cy="2879840"/>
          </a:xfrm>
          <a:prstGeom prst="rect">
            <a:avLst/>
          </a:prstGeom>
        </p:spPr>
      </p:pic>
      <p:pic>
        <p:nvPicPr>
          <p:cNvPr id="7" name="Image 6">
            <a:extLst>
              <a:ext uri="{FF2B5EF4-FFF2-40B4-BE49-F238E27FC236}">
                <a16:creationId xmlns:a16="http://schemas.microsoft.com/office/drawing/2014/main" id="{775C1E72-182B-EF4B-938D-480957547C22}"/>
              </a:ext>
            </a:extLst>
          </p:cNvPr>
          <p:cNvPicPr>
            <a:picLocks noChangeAspect="1"/>
          </p:cNvPicPr>
          <p:nvPr/>
        </p:nvPicPr>
        <p:blipFill>
          <a:blip r:embed="rId5"/>
          <a:stretch>
            <a:fillRect/>
          </a:stretch>
        </p:blipFill>
        <p:spPr>
          <a:xfrm>
            <a:off x="3511388" y="373605"/>
            <a:ext cx="2196584" cy="2754949"/>
          </a:xfrm>
          <a:prstGeom prst="rect">
            <a:avLst/>
          </a:prstGeom>
        </p:spPr>
      </p:pic>
      <p:sp>
        <p:nvSpPr>
          <p:cNvPr id="8" name="ZoneTexte 7">
            <a:extLst>
              <a:ext uri="{FF2B5EF4-FFF2-40B4-BE49-F238E27FC236}">
                <a16:creationId xmlns:a16="http://schemas.microsoft.com/office/drawing/2014/main" id="{316F2414-25D1-0640-A18A-1E286D7872A8}"/>
              </a:ext>
            </a:extLst>
          </p:cNvPr>
          <p:cNvSpPr txBox="1"/>
          <p:nvPr/>
        </p:nvSpPr>
        <p:spPr>
          <a:xfrm>
            <a:off x="3000416" y="3589378"/>
            <a:ext cx="3563476" cy="646331"/>
          </a:xfrm>
          <a:prstGeom prst="rect">
            <a:avLst/>
          </a:prstGeom>
          <a:noFill/>
        </p:spPr>
        <p:txBody>
          <a:bodyPr wrap="none" rtlCol="0">
            <a:spAutoFit/>
          </a:bodyPr>
          <a:lstStyle/>
          <a:p>
            <a:pPr algn="ctr"/>
            <a:r>
              <a:rPr lang="fr-FR"/>
              <a:t>LONGUE MALADIE (2006) Triptyque</a:t>
            </a:r>
          </a:p>
          <a:p>
            <a:pPr algn="ctr"/>
            <a:r>
              <a:rPr lang="fr-FR"/>
              <a:t>Aymeric NOA (1958- )</a:t>
            </a:r>
          </a:p>
        </p:txBody>
      </p:sp>
    </p:spTree>
    <p:extLst>
      <p:ext uri="{BB962C8B-B14F-4D97-AF65-F5344CB8AC3E}">
        <p14:creationId xmlns:p14="http://schemas.microsoft.com/office/powerpoint/2010/main" val="2561477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C008348-47C0-8C49-A68F-F652915DABDB}"/>
              </a:ext>
            </a:extLst>
          </p:cNvPr>
          <p:cNvSpPr txBox="1"/>
          <p:nvPr/>
        </p:nvSpPr>
        <p:spPr>
          <a:xfrm>
            <a:off x="921080" y="772160"/>
            <a:ext cx="5495607" cy="3046988"/>
          </a:xfrm>
          <a:prstGeom prst="rect">
            <a:avLst/>
          </a:prstGeom>
          <a:solidFill>
            <a:schemeClr val="accent1">
              <a:lumMod val="75000"/>
            </a:schemeClr>
          </a:solidFill>
        </p:spPr>
        <p:txBody>
          <a:bodyPr wrap="none" rtlCol="0">
            <a:spAutoFit/>
          </a:bodyPr>
          <a:lstStyle/>
          <a:p>
            <a:r>
              <a:rPr lang="fr-FR" b="1" dirty="0">
                <a:solidFill>
                  <a:schemeClr val="accent4">
                    <a:lumMod val="60000"/>
                    <a:lumOff val="40000"/>
                  </a:schemeClr>
                </a:solidFill>
              </a:rPr>
              <a:t>La MUSIQUE </a:t>
            </a:r>
            <a:r>
              <a:rPr lang="fr-FR" dirty="0">
                <a:solidFill>
                  <a:schemeClr val="bg1"/>
                </a:solidFill>
              </a:rPr>
              <a:t>:</a:t>
            </a:r>
          </a:p>
          <a:p>
            <a:endParaRPr lang="fr-FR" dirty="0">
              <a:solidFill>
                <a:schemeClr val="bg1"/>
              </a:solidFill>
            </a:endParaRPr>
          </a:p>
          <a:p>
            <a:r>
              <a:rPr lang="fr-FR" sz="1600" b="1" u="sng" dirty="0">
                <a:solidFill>
                  <a:schemeClr val="bg1"/>
                </a:solidFill>
              </a:rPr>
              <a:t>LA CHANSON</a:t>
            </a:r>
            <a:r>
              <a:rPr lang="fr-FR" sz="1600" b="1" dirty="0">
                <a:solidFill>
                  <a:schemeClr val="bg1"/>
                </a:solidFill>
              </a:rPr>
              <a:t>  </a:t>
            </a:r>
          </a:p>
          <a:p>
            <a:endParaRPr lang="fr-FR" sz="1600" b="1" i="1" dirty="0">
              <a:solidFill>
                <a:schemeClr val="bg1"/>
              </a:solidFill>
            </a:endParaRPr>
          </a:p>
          <a:p>
            <a:endParaRPr lang="fr-FR" sz="1600" b="1" i="1" dirty="0">
              <a:solidFill>
                <a:schemeClr val="bg1"/>
              </a:solidFill>
            </a:endParaRPr>
          </a:p>
          <a:p>
            <a:endParaRPr lang="fr-FR" sz="1600" b="1" i="1" dirty="0">
              <a:solidFill>
                <a:schemeClr val="bg1"/>
              </a:solidFill>
            </a:endParaRPr>
          </a:p>
          <a:p>
            <a:endParaRPr lang="fr-FR" sz="1600" b="1" i="1" dirty="0">
              <a:solidFill>
                <a:schemeClr val="bg1"/>
              </a:solidFill>
            </a:endParaRPr>
          </a:p>
          <a:p>
            <a:endParaRPr lang="fr-FR" sz="1200" i="1" dirty="0">
              <a:solidFill>
                <a:schemeClr val="bg1"/>
              </a:solidFill>
            </a:endParaRPr>
          </a:p>
          <a:p>
            <a:r>
              <a:rPr lang="fr-FR" sz="1400" dirty="0">
                <a:solidFill>
                  <a:schemeClr val="bg1"/>
                </a:solidFill>
              </a:rPr>
              <a:t>		</a:t>
            </a:r>
            <a:endParaRPr lang="fr-FR" dirty="0">
              <a:solidFill>
                <a:schemeClr val="bg1"/>
              </a:solidFill>
            </a:endParaRPr>
          </a:p>
          <a:p>
            <a:r>
              <a:rPr lang="fr-FR" sz="1600" b="1" u="sng" dirty="0">
                <a:solidFill>
                  <a:schemeClr val="accent4">
                    <a:lumMod val="60000"/>
                    <a:lumOff val="40000"/>
                  </a:schemeClr>
                </a:solidFill>
              </a:rPr>
              <a:t>MARIN MARAIS</a:t>
            </a:r>
            <a:r>
              <a:rPr lang="fr-FR" sz="1600" b="1" dirty="0">
                <a:solidFill>
                  <a:schemeClr val="accent4">
                    <a:lumMod val="60000"/>
                    <a:lumOff val="40000"/>
                  </a:schemeClr>
                </a:solidFill>
              </a:rPr>
              <a:t> </a:t>
            </a:r>
            <a:r>
              <a:rPr lang="fr-FR" dirty="0">
                <a:solidFill>
                  <a:schemeClr val="bg1"/>
                </a:solidFill>
              </a:rPr>
              <a:t>(1656-1728)  VIOLISTE </a:t>
            </a:r>
          </a:p>
          <a:p>
            <a:r>
              <a:rPr lang="fr-FR" sz="1600" dirty="0">
                <a:solidFill>
                  <a:schemeClr val="bg1"/>
                </a:solidFill>
              </a:rPr>
              <a:t>(Viole de Gambe   TOUS LES MATINS DU MONDE Alain Corneau)</a:t>
            </a:r>
          </a:p>
          <a:p>
            <a:endParaRPr lang="fr-FR" sz="1600" dirty="0">
              <a:solidFill>
                <a:schemeClr val="bg1"/>
              </a:solidFill>
            </a:endParaRPr>
          </a:p>
        </p:txBody>
      </p:sp>
      <p:sp>
        <p:nvSpPr>
          <p:cNvPr id="5" name="ZoneTexte 4">
            <a:extLst>
              <a:ext uri="{FF2B5EF4-FFF2-40B4-BE49-F238E27FC236}">
                <a16:creationId xmlns:a16="http://schemas.microsoft.com/office/drawing/2014/main" id="{2A40EC45-A8B7-6945-8B6D-E45AD5CF04BF}"/>
              </a:ext>
            </a:extLst>
          </p:cNvPr>
          <p:cNvSpPr txBox="1"/>
          <p:nvPr/>
        </p:nvSpPr>
        <p:spPr>
          <a:xfrm>
            <a:off x="2332284" y="1251937"/>
            <a:ext cx="3387979" cy="1169551"/>
          </a:xfrm>
          <a:prstGeom prst="rect">
            <a:avLst/>
          </a:prstGeom>
          <a:noFill/>
        </p:spPr>
        <p:txBody>
          <a:bodyPr wrap="none" rtlCol="0">
            <a:spAutoFit/>
          </a:bodyPr>
          <a:lstStyle/>
          <a:p>
            <a:r>
              <a:rPr lang="fr-FR" sz="1400">
                <a:solidFill>
                  <a:schemeClr val="bg1"/>
                </a:solidFill>
              </a:rPr>
              <a:t>Docteur Miracle </a:t>
            </a:r>
            <a:r>
              <a:rPr lang="fr-FR" sz="1400" i="1">
                <a:solidFill>
                  <a:schemeClr val="bg1"/>
                </a:solidFill>
              </a:rPr>
              <a:t>Jacques HELIAN</a:t>
            </a:r>
          </a:p>
          <a:p>
            <a:r>
              <a:rPr lang="fr-FR" sz="1400">
                <a:solidFill>
                  <a:schemeClr val="bg1"/>
                </a:solidFill>
              </a:rPr>
              <a:t>Docteur est-ce grave ? </a:t>
            </a:r>
            <a:r>
              <a:rPr lang="fr-FR" sz="1400" i="1">
                <a:solidFill>
                  <a:schemeClr val="bg1"/>
                </a:solidFill>
              </a:rPr>
              <a:t>Annie CORDY</a:t>
            </a:r>
          </a:p>
          <a:p>
            <a:r>
              <a:rPr lang="fr-FR" sz="1400">
                <a:solidFill>
                  <a:schemeClr val="bg1"/>
                </a:solidFill>
              </a:rPr>
              <a:t>Œsophage </a:t>
            </a:r>
            <a:r>
              <a:rPr lang="fr-FR" sz="1400" err="1">
                <a:solidFill>
                  <a:schemeClr val="bg1"/>
                </a:solidFill>
              </a:rPr>
              <a:t>boogie</a:t>
            </a:r>
            <a:r>
              <a:rPr lang="fr-FR" sz="1400">
                <a:solidFill>
                  <a:schemeClr val="bg1"/>
                </a:solidFill>
              </a:rPr>
              <a:t> </a:t>
            </a:r>
            <a:r>
              <a:rPr lang="fr-FR" sz="1400" i="1">
                <a:solidFill>
                  <a:schemeClr val="bg1"/>
                </a:solidFill>
              </a:rPr>
              <a:t>Jacques HIGELIN </a:t>
            </a:r>
          </a:p>
          <a:p>
            <a:r>
              <a:rPr lang="fr-FR" sz="1400">
                <a:solidFill>
                  <a:schemeClr val="bg1"/>
                </a:solidFill>
              </a:rPr>
              <a:t>Médecin de campagne  </a:t>
            </a:r>
            <a:r>
              <a:rPr lang="fr-FR" sz="1400" i="1">
                <a:solidFill>
                  <a:schemeClr val="bg1"/>
                </a:solidFill>
              </a:rPr>
              <a:t>Michel SARDOU  </a:t>
            </a:r>
          </a:p>
          <a:p>
            <a:r>
              <a:rPr lang="fr-FR" sz="1400" i="1">
                <a:solidFill>
                  <a:schemeClr val="bg1"/>
                </a:solidFill>
              </a:rPr>
              <a:t>						</a:t>
            </a:r>
            <a:r>
              <a:rPr lang="fr-FR" sz="1400">
                <a:solidFill>
                  <a:schemeClr val="bg1"/>
                </a:solidFill>
              </a:rPr>
              <a:t>Etc…..</a:t>
            </a:r>
          </a:p>
        </p:txBody>
      </p:sp>
    </p:spTree>
    <p:extLst>
      <p:ext uri="{BB962C8B-B14F-4D97-AF65-F5344CB8AC3E}">
        <p14:creationId xmlns:p14="http://schemas.microsoft.com/office/powerpoint/2010/main" val="4206406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94CE4A4-FFDF-4640-9B4B-EBFB49789EF8}"/>
              </a:ext>
            </a:extLst>
          </p:cNvPr>
          <p:cNvSpPr txBox="1"/>
          <p:nvPr/>
        </p:nvSpPr>
        <p:spPr>
          <a:xfrm>
            <a:off x="423949" y="706581"/>
            <a:ext cx="8627683" cy="3139321"/>
          </a:xfrm>
          <a:prstGeom prst="rect">
            <a:avLst/>
          </a:prstGeom>
          <a:solidFill>
            <a:schemeClr val="accent1">
              <a:lumMod val="75000"/>
            </a:schemeClr>
          </a:solidFill>
        </p:spPr>
        <p:txBody>
          <a:bodyPr wrap="none" rtlCol="0">
            <a:spAutoFit/>
          </a:bodyPr>
          <a:lstStyle/>
          <a:p>
            <a:r>
              <a:rPr lang="fr-FR" i="1">
                <a:solidFill>
                  <a:schemeClr val="bg1"/>
                </a:solidFill>
                <a:latin typeface="Bradley Hand" pitchFamily="2" charset="77"/>
              </a:rPr>
              <a:t>« Il </a:t>
            </a:r>
            <a:r>
              <a:rPr lang="fr-FR" sz="1400" i="1">
                <a:solidFill>
                  <a:schemeClr val="bg1"/>
                </a:solidFill>
                <a:latin typeface="Bradley Hand" pitchFamily="2" charset="77"/>
              </a:rPr>
              <a:t>( Marin Marais)  </a:t>
            </a:r>
            <a:r>
              <a:rPr lang="fr-FR" i="1">
                <a:solidFill>
                  <a:schemeClr val="bg1"/>
                </a:solidFill>
                <a:latin typeface="Bradley Hand" pitchFamily="2" charset="77"/>
              </a:rPr>
              <a:t>eut l'inspiration inattendue de composer en 1690 plusieurs</a:t>
            </a:r>
          </a:p>
          <a:p>
            <a:r>
              <a:rPr lang="fr-FR" i="1">
                <a:solidFill>
                  <a:schemeClr val="bg1"/>
                </a:solidFill>
                <a:latin typeface="Bradley Hand" pitchFamily="2" charset="77"/>
              </a:rPr>
              <a:t>fantaisies musicales, chirurgicales et médicales, dont les douze sonates pour viole de</a:t>
            </a:r>
          </a:p>
          <a:p>
            <a:r>
              <a:rPr lang="fr-FR" i="1">
                <a:solidFill>
                  <a:schemeClr val="bg1"/>
                </a:solidFill>
                <a:latin typeface="Bradley Hand" pitchFamily="2" charset="77"/>
              </a:rPr>
              <a:t>gambe sur les bizarreries de la goutte n'ont pu être retrouvées, </a:t>
            </a:r>
            <a:r>
              <a:rPr lang="fr-FR" i="1">
                <a:solidFill>
                  <a:schemeClr val="accent4">
                    <a:lumMod val="60000"/>
                    <a:lumOff val="40000"/>
                  </a:schemeClr>
                </a:solidFill>
                <a:latin typeface="Bradley Hand" pitchFamily="2" charset="77"/>
              </a:rPr>
              <a:t>et le Théâtre de la</a:t>
            </a:r>
          </a:p>
          <a:p>
            <a:r>
              <a:rPr lang="fr-FR" i="1">
                <a:solidFill>
                  <a:schemeClr val="accent4">
                    <a:lumMod val="60000"/>
                    <a:lumOff val="40000"/>
                  </a:schemeClr>
                </a:solidFill>
                <a:latin typeface="Bradley Hand" pitchFamily="2" charset="77"/>
              </a:rPr>
              <a:t>Taille qui fait l'objet de notre propos</a:t>
            </a:r>
            <a:r>
              <a:rPr lang="fr-FR" i="1">
                <a:solidFill>
                  <a:schemeClr val="bg1"/>
                </a:solidFill>
                <a:latin typeface="Bradley Hand" pitchFamily="2" charset="77"/>
              </a:rPr>
              <a:t>.</a:t>
            </a:r>
          </a:p>
          <a:p>
            <a:r>
              <a:rPr lang="fr-FR" i="1">
                <a:solidFill>
                  <a:schemeClr val="bg1"/>
                </a:solidFill>
                <a:latin typeface="Bradley Hand" pitchFamily="2" charset="77"/>
              </a:rPr>
              <a:t>Marin Marais souffrait-il de la pierre? Fût-il taillé et éprouvait-il quelque</a:t>
            </a:r>
          </a:p>
          <a:p>
            <a:r>
              <a:rPr lang="fr-FR" i="1">
                <a:solidFill>
                  <a:schemeClr val="bg1"/>
                </a:solidFill>
                <a:latin typeface="Bradley Hand" pitchFamily="2" charset="77"/>
              </a:rPr>
              <a:t>soulagement à exprimer musicalement l'angoisse, les souffrances et la délivrance de</a:t>
            </a:r>
          </a:p>
          <a:p>
            <a:r>
              <a:rPr lang="fr-FR" i="1">
                <a:solidFill>
                  <a:schemeClr val="bg1"/>
                </a:solidFill>
                <a:latin typeface="Bradley Hand" pitchFamily="2" charset="77"/>
              </a:rPr>
              <a:t>l'opéré? On ne sait, mais s'il fut opéré, il guérit sans séquelles puisqu'il eut vingt</a:t>
            </a:r>
          </a:p>
          <a:p>
            <a:r>
              <a:rPr lang="fr-FR" i="1">
                <a:solidFill>
                  <a:schemeClr val="bg1"/>
                </a:solidFill>
                <a:latin typeface="Bradley Hand" pitchFamily="2" charset="77"/>
              </a:rPr>
              <a:t>enfants et vécut jusqu'à l'âge de soixante-douze ans. »</a:t>
            </a:r>
          </a:p>
          <a:p>
            <a:endParaRPr lang="fr-FR" i="1">
              <a:solidFill>
                <a:schemeClr val="bg1"/>
              </a:solidFill>
            </a:endParaRPr>
          </a:p>
          <a:p>
            <a:r>
              <a:rPr lang="fr-FR" i="1">
                <a:solidFill>
                  <a:schemeClr val="bg1"/>
                </a:solidFill>
              </a:rPr>
              <a:t>Pr. GEORGES RAYMOND - 1988</a:t>
            </a:r>
          </a:p>
          <a:p>
            <a:r>
              <a:rPr lang="fr-FR"/>
              <a:t> </a:t>
            </a:r>
          </a:p>
        </p:txBody>
      </p:sp>
    </p:spTree>
    <p:extLst>
      <p:ext uri="{BB962C8B-B14F-4D97-AF65-F5344CB8AC3E}">
        <p14:creationId xmlns:p14="http://schemas.microsoft.com/office/powerpoint/2010/main" val="3829867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7AF62CB-F363-4744-990D-DA7802AFEAF5}"/>
              </a:ext>
            </a:extLst>
          </p:cNvPr>
          <p:cNvSpPr txBox="1"/>
          <p:nvPr/>
        </p:nvSpPr>
        <p:spPr>
          <a:xfrm>
            <a:off x="2747046" y="228716"/>
            <a:ext cx="2421432" cy="3724096"/>
          </a:xfrm>
          <a:prstGeom prst="rect">
            <a:avLst/>
          </a:prstGeom>
          <a:noFill/>
        </p:spPr>
        <p:txBody>
          <a:bodyPr wrap="none" rtlCol="0">
            <a:spAutoFit/>
          </a:bodyPr>
          <a:lstStyle/>
          <a:p>
            <a:pPr algn="ctr"/>
            <a:r>
              <a:rPr lang="fr-FR"/>
              <a:t>16 mouvements</a:t>
            </a:r>
          </a:p>
          <a:p>
            <a:pPr algn="ctr"/>
            <a:r>
              <a:rPr lang="fr-FR" sz="1400"/>
              <a:t>-</a:t>
            </a:r>
          </a:p>
          <a:p>
            <a:pPr algn="ctr"/>
            <a:r>
              <a:rPr lang="fr-FR" sz="1200"/>
              <a:t>L'aspect de l'appareil. </a:t>
            </a:r>
          </a:p>
          <a:p>
            <a:pPr algn="ctr"/>
            <a:r>
              <a:rPr lang="fr-FR" sz="1200"/>
              <a:t>Frémissement en le voyant. </a:t>
            </a:r>
          </a:p>
          <a:p>
            <a:pPr algn="ctr"/>
            <a:r>
              <a:rPr lang="fr-FR" sz="1400" u="sng"/>
              <a:t>Résolution pour y monter</a:t>
            </a:r>
            <a:r>
              <a:rPr lang="fr-FR" sz="1400"/>
              <a:t>. </a:t>
            </a:r>
          </a:p>
          <a:p>
            <a:pPr algn="ctr"/>
            <a:r>
              <a:rPr lang="fr-FR" sz="1400" u="sng"/>
              <a:t>Parvenu jusqu'en haut</a:t>
            </a:r>
            <a:r>
              <a:rPr lang="fr-FR" sz="1400"/>
              <a:t>. </a:t>
            </a:r>
          </a:p>
          <a:p>
            <a:pPr algn="ctr"/>
            <a:r>
              <a:rPr lang="fr-FR" sz="1200"/>
              <a:t>Descente dudit appareil. </a:t>
            </a:r>
          </a:p>
          <a:p>
            <a:pPr algn="ctr"/>
            <a:r>
              <a:rPr lang="fr-FR" sz="1200"/>
              <a:t>Réflexions sérieuses. </a:t>
            </a:r>
          </a:p>
          <a:p>
            <a:pPr algn="ctr"/>
            <a:r>
              <a:rPr lang="fr-FR" sz="1200"/>
              <a:t>Entrelacements des soies </a:t>
            </a:r>
          </a:p>
          <a:p>
            <a:pPr algn="ctr"/>
            <a:r>
              <a:rPr lang="fr-FR" sz="1200"/>
              <a:t>	entre les bras et les jambes. </a:t>
            </a:r>
          </a:p>
          <a:p>
            <a:pPr algn="ctr"/>
            <a:r>
              <a:rPr lang="fr-FR" sz="1200"/>
              <a:t>Ici se fait l'incision. </a:t>
            </a:r>
          </a:p>
          <a:p>
            <a:pPr algn="ctr"/>
            <a:r>
              <a:rPr lang="fr-FR" sz="1400" u="sng"/>
              <a:t>Introduction de la </a:t>
            </a:r>
            <a:r>
              <a:rPr lang="fr-FR" sz="1400" u="sng" err="1"/>
              <a:t>tenette</a:t>
            </a:r>
            <a:r>
              <a:rPr lang="fr-FR" sz="1400"/>
              <a:t>. </a:t>
            </a:r>
          </a:p>
          <a:p>
            <a:pPr algn="ctr"/>
            <a:r>
              <a:rPr lang="fr-FR" sz="1400" u="sng"/>
              <a:t>Ici l'on tire la pierre</a:t>
            </a:r>
            <a:r>
              <a:rPr lang="fr-FR" sz="1400"/>
              <a:t>. </a:t>
            </a:r>
          </a:p>
          <a:p>
            <a:pPr algn="ctr"/>
            <a:r>
              <a:rPr lang="fr-FR" sz="1200"/>
              <a:t>Ici l'on perd quasi la voix.</a:t>
            </a:r>
            <a:r>
              <a:rPr lang="fr-FR" sz="1400"/>
              <a:t> </a:t>
            </a:r>
          </a:p>
          <a:p>
            <a:pPr algn="ctr"/>
            <a:r>
              <a:rPr lang="fr-FR" sz="1400" u="sng"/>
              <a:t>Écoulement du sang</a:t>
            </a:r>
            <a:r>
              <a:rPr lang="fr-FR" sz="1400"/>
              <a:t>. </a:t>
            </a:r>
          </a:p>
          <a:p>
            <a:pPr algn="ctr"/>
            <a:r>
              <a:rPr lang="fr-FR" sz="1200"/>
              <a:t>Ici l'on ôte les soies. </a:t>
            </a:r>
          </a:p>
          <a:p>
            <a:pPr algn="ctr"/>
            <a:r>
              <a:rPr lang="fr-FR" sz="1200"/>
              <a:t>Ici l'on vous transporte dans le lit. </a:t>
            </a:r>
          </a:p>
          <a:p>
            <a:pPr algn="ctr"/>
            <a:r>
              <a:rPr lang="fr-FR" sz="1200"/>
              <a:t>Les relevailles. </a:t>
            </a:r>
          </a:p>
        </p:txBody>
      </p:sp>
      <p:pic>
        <p:nvPicPr>
          <p:cNvPr id="4" name="Image 3">
            <a:extLst>
              <a:ext uri="{FF2B5EF4-FFF2-40B4-BE49-F238E27FC236}">
                <a16:creationId xmlns:a16="http://schemas.microsoft.com/office/drawing/2014/main" id="{8B51C38A-AE4B-DC43-AFC6-FF8C5DF8CE2C}"/>
              </a:ext>
            </a:extLst>
          </p:cNvPr>
          <p:cNvPicPr>
            <a:picLocks noChangeAspect="1"/>
          </p:cNvPicPr>
          <p:nvPr/>
        </p:nvPicPr>
        <p:blipFill>
          <a:blip r:embed="rId3"/>
          <a:stretch>
            <a:fillRect/>
          </a:stretch>
        </p:blipFill>
        <p:spPr>
          <a:xfrm>
            <a:off x="396333" y="2929626"/>
            <a:ext cx="1265117" cy="1377491"/>
          </a:xfrm>
          <a:prstGeom prst="rect">
            <a:avLst/>
          </a:prstGeom>
        </p:spPr>
      </p:pic>
      <p:pic>
        <p:nvPicPr>
          <p:cNvPr id="8" name="Image 7">
            <a:extLst>
              <a:ext uri="{FF2B5EF4-FFF2-40B4-BE49-F238E27FC236}">
                <a16:creationId xmlns:a16="http://schemas.microsoft.com/office/drawing/2014/main" id="{1D0C8C0A-C818-A140-8E32-9EC279D2179C}"/>
              </a:ext>
            </a:extLst>
          </p:cNvPr>
          <p:cNvPicPr>
            <a:picLocks noChangeAspect="1"/>
          </p:cNvPicPr>
          <p:nvPr/>
        </p:nvPicPr>
        <p:blipFill>
          <a:blip r:embed="rId4"/>
          <a:stretch>
            <a:fillRect/>
          </a:stretch>
        </p:blipFill>
        <p:spPr>
          <a:xfrm>
            <a:off x="5878034" y="362073"/>
            <a:ext cx="1883631" cy="852119"/>
          </a:xfrm>
          <a:prstGeom prst="rect">
            <a:avLst/>
          </a:prstGeom>
        </p:spPr>
      </p:pic>
      <p:pic>
        <p:nvPicPr>
          <p:cNvPr id="10" name="Image 9">
            <a:extLst>
              <a:ext uri="{FF2B5EF4-FFF2-40B4-BE49-F238E27FC236}">
                <a16:creationId xmlns:a16="http://schemas.microsoft.com/office/drawing/2014/main" id="{6FF2274B-18CF-BE42-8DA2-FB5E1873AC6E}"/>
              </a:ext>
            </a:extLst>
          </p:cNvPr>
          <p:cNvPicPr>
            <a:picLocks noChangeAspect="1"/>
          </p:cNvPicPr>
          <p:nvPr/>
        </p:nvPicPr>
        <p:blipFill>
          <a:blip r:embed="rId5"/>
          <a:stretch>
            <a:fillRect/>
          </a:stretch>
        </p:blipFill>
        <p:spPr>
          <a:xfrm>
            <a:off x="5968652" y="1454766"/>
            <a:ext cx="1584227" cy="759109"/>
          </a:xfrm>
          <a:prstGeom prst="rect">
            <a:avLst/>
          </a:prstGeom>
        </p:spPr>
      </p:pic>
      <p:pic>
        <p:nvPicPr>
          <p:cNvPr id="12" name="Image 11">
            <a:extLst>
              <a:ext uri="{FF2B5EF4-FFF2-40B4-BE49-F238E27FC236}">
                <a16:creationId xmlns:a16="http://schemas.microsoft.com/office/drawing/2014/main" id="{0972A930-3511-B64D-AAA7-B33C76490030}"/>
              </a:ext>
            </a:extLst>
          </p:cNvPr>
          <p:cNvPicPr>
            <a:picLocks noChangeAspect="1"/>
          </p:cNvPicPr>
          <p:nvPr/>
        </p:nvPicPr>
        <p:blipFill>
          <a:blip r:embed="rId6"/>
          <a:stretch>
            <a:fillRect/>
          </a:stretch>
        </p:blipFill>
        <p:spPr>
          <a:xfrm>
            <a:off x="7308937" y="2306750"/>
            <a:ext cx="1584227" cy="622876"/>
          </a:xfrm>
          <a:prstGeom prst="rect">
            <a:avLst/>
          </a:prstGeom>
        </p:spPr>
      </p:pic>
      <p:pic>
        <p:nvPicPr>
          <p:cNvPr id="14" name="Image 13">
            <a:extLst>
              <a:ext uri="{FF2B5EF4-FFF2-40B4-BE49-F238E27FC236}">
                <a16:creationId xmlns:a16="http://schemas.microsoft.com/office/drawing/2014/main" id="{36C8436D-4AE4-1342-8F05-84ED791073BA}"/>
              </a:ext>
            </a:extLst>
          </p:cNvPr>
          <p:cNvPicPr>
            <a:picLocks noChangeAspect="1"/>
          </p:cNvPicPr>
          <p:nvPr/>
        </p:nvPicPr>
        <p:blipFill>
          <a:blip r:embed="rId7"/>
          <a:stretch>
            <a:fillRect/>
          </a:stretch>
        </p:blipFill>
        <p:spPr>
          <a:xfrm>
            <a:off x="5819122" y="3187124"/>
            <a:ext cx="1942543" cy="759110"/>
          </a:xfrm>
          <a:prstGeom prst="rect">
            <a:avLst/>
          </a:prstGeom>
        </p:spPr>
      </p:pic>
      <p:pic>
        <p:nvPicPr>
          <p:cNvPr id="16" name="Image 15">
            <a:extLst>
              <a:ext uri="{FF2B5EF4-FFF2-40B4-BE49-F238E27FC236}">
                <a16:creationId xmlns:a16="http://schemas.microsoft.com/office/drawing/2014/main" id="{7240393F-924B-FA42-9BC7-4F311C04117C}"/>
              </a:ext>
            </a:extLst>
          </p:cNvPr>
          <p:cNvPicPr>
            <a:picLocks noChangeAspect="1"/>
          </p:cNvPicPr>
          <p:nvPr/>
        </p:nvPicPr>
        <p:blipFill>
          <a:blip r:embed="rId8"/>
          <a:stretch>
            <a:fillRect/>
          </a:stretch>
        </p:blipFill>
        <p:spPr>
          <a:xfrm>
            <a:off x="5470937" y="2332074"/>
            <a:ext cx="1780849" cy="479352"/>
          </a:xfrm>
          <a:prstGeom prst="rect">
            <a:avLst/>
          </a:prstGeom>
        </p:spPr>
      </p:pic>
      <p:pic>
        <p:nvPicPr>
          <p:cNvPr id="18" name="Image 17">
            <a:extLst>
              <a:ext uri="{FF2B5EF4-FFF2-40B4-BE49-F238E27FC236}">
                <a16:creationId xmlns:a16="http://schemas.microsoft.com/office/drawing/2014/main" id="{C0D7B193-2ABA-214A-9D4E-FB254E85066C}"/>
              </a:ext>
            </a:extLst>
          </p:cNvPr>
          <p:cNvPicPr>
            <a:picLocks noChangeAspect="1"/>
          </p:cNvPicPr>
          <p:nvPr/>
        </p:nvPicPr>
        <p:blipFill>
          <a:blip r:embed="rId9"/>
          <a:stretch>
            <a:fillRect/>
          </a:stretch>
        </p:blipFill>
        <p:spPr>
          <a:xfrm>
            <a:off x="530295" y="290319"/>
            <a:ext cx="1200988" cy="1944677"/>
          </a:xfrm>
          <a:prstGeom prst="rect">
            <a:avLst/>
          </a:prstGeom>
        </p:spPr>
      </p:pic>
      <p:pic>
        <p:nvPicPr>
          <p:cNvPr id="20" name="Image 19">
            <a:extLst>
              <a:ext uri="{FF2B5EF4-FFF2-40B4-BE49-F238E27FC236}">
                <a16:creationId xmlns:a16="http://schemas.microsoft.com/office/drawing/2014/main" id="{7D58C032-08FB-5140-90BF-295FEAC2F0B6}"/>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1264428" y="2220285"/>
            <a:ext cx="1581706" cy="785962"/>
          </a:xfrm>
          <a:prstGeom prst="rect">
            <a:avLst/>
          </a:prstGeom>
        </p:spPr>
      </p:pic>
    </p:spTree>
    <p:extLst>
      <p:ext uri="{BB962C8B-B14F-4D97-AF65-F5344CB8AC3E}">
        <p14:creationId xmlns:p14="http://schemas.microsoft.com/office/powerpoint/2010/main" val="4271280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80D4D90-86C7-704C-9001-CB4282D5B891}"/>
              </a:ext>
            </a:extLst>
          </p:cNvPr>
          <p:cNvPicPr>
            <a:picLocks noChangeAspect="1"/>
          </p:cNvPicPr>
          <p:nvPr/>
        </p:nvPicPr>
        <p:blipFill>
          <a:blip r:embed="rId2"/>
          <a:stretch>
            <a:fillRect/>
          </a:stretch>
        </p:blipFill>
        <p:spPr>
          <a:xfrm>
            <a:off x="1935496" y="342682"/>
            <a:ext cx="1076777" cy="1452759"/>
          </a:xfrm>
          <a:prstGeom prst="rect">
            <a:avLst/>
          </a:prstGeom>
        </p:spPr>
      </p:pic>
      <p:pic>
        <p:nvPicPr>
          <p:cNvPr id="7" name="Image 6">
            <a:extLst>
              <a:ext uri="{FF2B5EF4-FFF2-40B4-BE49-F238E27FC236}">
                <a16:creationId xmlns:a16="http://schemas.microsoft.com/office/drawing/2014/main" id="{C1551A79-080E-854F-BDA9-A84E55D0018D}"/>
              </a:ext>
            </a:extLst>
          </p:cNvPr>
          <p:cNvPicPr>
            <a:picLocks noChangeAspect="1"/>
          </p:cNvPicPr>
          <p:nvPr/>
        </p:nvPicPr>
        <p:blipFill>
          <a:blip r:embed="rId3"/>
          <a:stretch>
            <a:fillRect/>
          </a:stretch>
        </p:blipFill>
        <p:spPr>
          <a:xfrm>
            <a:off x="3120228" y="334609"/>
            <a:ext cx="2609260" cy="1455811"/>
          </a:xfrm>
          <a:prstGeom prst="rect">
            <a:avLst/>
          </a:prstGeom>
        </p:spPr>
      </p:pic>
      <p:pic>
        <p:nvPicPr>
          <p:cNvPr id="10" name="Image 9">
            <a:extLst>
              <a:ext uri="{FF2B5EF4-FFF2-40B4-BE49-F238E27FC236}">
                <a16:creationId xmlns:a16="http://schemas.microsoft.com/office/drawing/2014/main" id="{E84E1DF7-AA28-D742-9806-443965F46053}"/>
              </a:ext>
            </a:extLst>
          </p:cNvPr>
          <p:cNvPicPr>
            <a:picLocks noChangeAspect="1"/>
          </p:cNvPicPr>
          <p:nvPr/>
        </p:nvPicPr>
        <p:blipFill>
          <a:blip r:embed="rId4"/>
          <a:stretch>
            <a:fillRect/>
          </a:stretch>
        </p:blipFill>
        <p:spPr>
          <a:xfrm>
            <a:off x="736882" y="364825"/>
            <a:ext cx="1090660" cy="1452759"/>
          </a:xfrm>
          <a:prstGeom prst="rect">
            <a:avLst/>
          </a:prstGeom>
        </p:spPr>
      </p:pic>
      <p:sp>
        <p:nvSpPr>
          <p:cNvPr id="2" name="ZoneTexte 1">
            <a:extLst>
              <a:ext uri="{FF2B5EF4-FFF2-40B4-BE49-F238E27FC236}">
                <a16:creationId xmlns:a16="http://schemas.microsoft.com/office/drawing/2014/main" id="{3D6EBCC5-A502-3747-B86E-93E9C42E1AAF}"/>
              </a:ext>
            </a:extLst>
          </p:cNvPr>
          <p:cNvSpPr txBox="1"/>
          <p:nvPr/>
        </p:nvSpPr>
        <p:spPr>
          <a:xfrm>
            <a:off x="6234217" y="364825"/>
            <a:ext cx="2444965" cy="1477328"/>
          </a:xfrm>
          <a:prstGeom prst="rect">
            <a:avLst/>
          </a:prstGeom>
          <a:noFill/>
        </p:spPr>
        <p:txBody>
          <a:bodyPr wrap="none" rtlCol="0">
            <a:spAutoFit/>
          </a:bodyPr>
          <a:lstStyle/>
          <a:p>
            <a:r>
              <a:rPr lang="fr-FR"/>
              <a:t>LE PÉCHÉ</a:t>
            </a:r>
          </a:p>
          <a:p>
            <a:r>
              <a:rPr lang="fr-FR"/>
              <a:t>RODIN marbre 1886  </a:t>
            </a:r>
          </a:p>
          <a:p>
            <a:r>
              <a:rPr lang="fr-FR" err="1"/>
              <a:t>Dysraphisme</a:t>
            </a:r>
            <a:r>
              <a:rPr lang="fr-FR"/>
              <a:t>?  </a:t>
            </a:r>
          </a:p>
          <a:p>
            <a:r>
              <a:rPr lang="fr-FR"/>
              <a:t>Queue d’une faunesse ?</a:t>
            </a:r>
          </a:p>
          <a:p>
            <a:r>
              <a:rPr lang="fr-FR"/>
              <a:t>Point de compas? </a:t>
            </a:r>
          </a:p>
        </p:txBody>
      </p:sp>
    </p:spTree>
    <p:extLst>
      <p:ext uri="{BB962C8B-B14F-4D97-AF65-F5344CB8AC3E}">
        <p14:creationId xmlns:p14="http://schemas.microsoft.com/office/powerpoint/2010/main" val="1156948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80D4D90-86C7-704C-9001-CB4282D5B891}"/>
              </a:ext>
            </a:extLst>
          </p:cNvPr>
          <p:cNvPicPr>
            <a:picLocks noChangeAspect="1"/>
          </p:cNvPicPr>
          <p:nvPr/>
        </p:nvPicPr>
        <p:blipFill>
          <a:blip r:embed="rId2"/>
          <a:stretch>
            <a:fillRect/>
          </a:stretch>
        </p:blipFill>
        <p:spPr>
          <a:xfrm>
            <a:off x="1935496" y="342682"/>
            <a:ext cx="1076777" cy="1452759"/>
          </a:xfrm>
          <a:prstGeom prst="rect">
            <a:avLst/>
          </a:prstGeom>
        </p:spPr>
      </p:pic>
      <p:pic>
        <p:nvPicPr>
          <p:cNvPr id="7" name="Image 6">
            <a:extLst>
              <a:ext uri="{FF2B5EF4-FFF2-40B4-BE49-F238E27FC236}">
                <a16:creationId xmlns:a16="http://schemas.microsoft.com/office/drawing/2014/main" id="{C1551A79-080E-854F-BDA9-A84E55D0018D}"/>
              </a:ext>
            </a:extLst>
          </p:cNvPr>
          <p:cNvPicPr>
            <a:picLocks noChangeAspect="1"/>
          </p:cNvPicPr>
          <p:nvPr/>
        </p:nvPicPr>
        <p:blipFill>
          <a:blip r:embed="rId3"/>
          <a:stretch>
            <a:fillRect/>
          </a:stretch>
        </p:blipFill>
        <p:spPr>
          <a:xfrm>
            <a:off x="3120228" y="334609"/>
            <a:ext cx="2609260" cy="1455811"/>
          </a:xfrm>
          <a:prstGeom prst="rect">
            <a:avLst/>
          </a:prstGeom>
        </p:spPr>
      </p:pic>
      <p:pic>
        <p:nvPicPr>
          <p:cNvPr id="10" name="Image 9">
            <a:extLst>
              <a:ext uri="{FF2B5EF4-FFF2-40B4-BE49-F238E27FC236}">
                <a16:creationId xmlns:a16="http://schemas.microsoft.com/office/drawing/2014/main" id="{E84E1DF7-AA28-D742-9806-443965F46053}"/>
              </a:ext>
            </a:extLst>
          </p:cNvPr>
          <p:cNvPicPr>
            <a:picLocks noChangeAspect="1"/>
          </p:cNvPicPr>
          <p:nvPr/>
        </p:nvPicPr>
        <p:blipFill>
          <a:blip r:embed="rId4"/>
          <a:stretch>
            <a:fillRect/>
          </a:stretch>
        </p:blipFill>
        <p:spPr>
          <a:xfrm>
            <a:off x="736882" y="364825"/>
            <a:ext cx="1090660" cy="1452759"/>
          </a:xfrm>
          <a:prstGeom prst="rect">
            <a:avLst/>
          </a:prstGeom>
        </p:spPr>
      </p:pic>
      <p:pic>
        <p:nvPicPr>
          <p:cNvPr id="12" name="Image 11">
            <a:extLst>
              <a:ext uri="{FF2B5EF4-FFF2-40B4-BE49-F238E27FC236}">
                <a16:creationId xmlns:a16="http://schemas.microsoft.com/office/drawing/2014/main" id="{593DC57E-BFAC-0F4C-8A4E-E172496A7222}"/>
              </a:ext>
            </a:extLst>
          </p:cNvPr>
          <p:cNvPicPr>
            <a:picLocks noChangeAspect="1"/>
          </p:cNvPicPr>
          <p:nvPr/>
        </p:nvPicPr>
        <p:blipFill rotWithShape="1">
          <a:blip r:embed="rId5"/>
          <a:srcRect r="6721"/>
          <a:stretch/>
        </p:blipFill>
        <p:spPr>
          <a:xfrm>
            <a:off x="707475" y="2064292"/>
            <a:ext cx="2240134" cy="1439889"/>
          </a:xfrm>
          <a:prstGeom prst="rect">
            <a:avLst/>
          </a:prstGeom>
        </p:spPr>
      </p:pic>
      <p:pic>
        <p:nvPicPr>
          <p:cNvPr id="15" name="Image 14">
            <a:extLst>
              <a:ext uri="{FF2B5EF4-FFF2-40B4-BE49-F238E27FC236}">
                <a16:creationId xmlns:a16="http://schemas.microsoft.com/office/drawing/2014/main" id="{5CE6003A-40BA-304E-A4B9-7B6856300844}"/>
              </a:ext>
            </a:extLst>
          </p:cNvPr>
          <p:cNvPicPr>
            <a:picLocks noChangeAspect="1"/>
          </p:cNvPicPr>
          <p:nvPr/>
        </p:nvPicPr>
        <p:blipFill>
          <a:blip r:embed="rId6"/>
          <a:stretch>
            <a:fillRect/>
          </a:stretch>
        </p:blipFill>
        <p:spPr>
          <a:xfrm>
            <a:off x="3208791" y="2064292"/>
            <a:ext cx="2446104" cy="1429970"/>
          </a:xfrm>
          <a:prstGeom prst="rect">
            <a:avLst/>
          </a:prstGeom>
          <a:ln>
            <a:solidFill>
              <a:schemeClr val="tx1"/>
            </a:solidFill>
          </a:ln>
        </p:spPr>
      </p:pic>
      <p:sp>
        <p:nvSpPr>
          <p:cNvPr id="2" name="ZoneTexte 1">
            <a:extLst>
              <a:ext uri="{FF2B5EF4-FFF2-40B4-BE49-F238E27FC236}">
                <a16:creationId xmlns:a16="http://schemas.microsoft.com/office/drawing/2014/main" id="{3D6EBCC5-A502-3747-B86E-93E9C42E1AAF}"/>
              </a:ext>
            </a:extLst>
          </p:cNvPr>
          <p:cNvSpPr txBox="1"/>
          <p:nvPr/>
        </p:nvSpPr>
        <p:spPr>
          <a:xfrm>
            <a:off x="6234217" y="364825"/>
            <a:ext cx="2444965" cy="1477328"/>
          </a:xfrm>
          <a:prstGeom prst="rect">
            <a:avLst/>
          </a:prstGeom>
          <a:noFill/>
        </p:spPr>
        <p:txBody>
          <a:bodyPr wrap="none" rtlCol="0">
            <a:spAutoFit/>
          </a:bodyPr>
          <a:lstStyle/>
          <a:p>
            <a:r>
              <a:rPr lang="fr-FR"/>
              <a:t>LE PÉCHÉ</a:t>
            </a:r>
          </a:p>
          <a:p>
            <a:r>
              <a:rPr lang="fr-FR"/>
              <a:t>RODIN marbre 1886  </a:t>
            </a:r>
          </a:p>
          <a:p>
            <a:r>
              <a:rPr lang="fr-FR" err="1"/>
              <a:t>Dysraphisme</a:t>
            </a:r>
            <a:r>
              <a:rPr lang="fr-FR"/>
              <a:t>?  </a:t>
            </a:r>
          </a:p>
          <a:p>
            <a:r>
              <a:rPr lang="fr-FR"/>
              <a:t>Queue d’une faunesse ?</a:t>
            </a:r>
          </a:p>
          <a:p>
            <a:r>
              <a:rPr lang="fr-FR"/>
              <a:t>Point de compas? </a:t>
            </a:r>
          </a:p>
        </p:txBody>
      </p:sp>
      <p:sp>
        <p:nvSpPr>
          <p:cNvPr id="3" name="ZoneTexte 2">
            <a:extLst>
              <a:ext uri="{FF2B5EF4-FFF2-40B4-BE49-F238E27FC236}">
                <a16:creationId xmlns:a16="http://schemas.microsoft.com/office/drawing/2014/main" id="{99D83075-FDC5-6046-800D-0FEA3207976A}"/>
              </a:ext>
            </a:extLst>
          </p:cNvPr>
          <p:cNvSpPr txBox="1"/>
          <p:nvPr/>
        </p:nvSpPr>
        <p:spPr>
          <a:xfrm>
            <a:off x="6234217" y="2293933"/>
            <a:ext cx="2743443" cy="923330"/>
          </a:xfrm>
          <a:prstGeom prst="rect">
            <a:avLst/>
          </a:prstGeom>
          <a:noFill/>
        </p:spPr>
        <p:txBody>
          <a:bodyPr wrap="none" rtlCol="0">
            <a:spAutoFit/>
          </a:bodyPr>
          <a:lstStyle/>
          <a:p>
            <a:r>
              <a:rPr lang="fr-FR"/>
              <a:t>GOLCONDE </a:t>
            </a:r>
          </a:p>
          <a:p>
            <a:r>
              <a:rPr lang="fr-FR"/>
              <a:t>MAGRITTE 1953  </a:t>
            </a:r>
          </a:p>
          <a:p>
            <a:r>
              <a:rPr lang="fr-FR"/>
              <a:t>Migration des neuroblastes</a:t>
            </a:r>
          </a:p>
        </p:txBody>
      </p:sp>
    </p:spTree>
    <p:extLst>
      <p:ext uri="{BB962C8B-B14F-4D97-AF65-F5344CB8AC3E}">
        <p14:creationId xmlns:p14="http://schemas.microsoft.com/office/powerpoint/2010/main" val="3121322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6F5B997-F32A-5544-A18B-E1928A561953}"/>
              </a:ext>
            </a:extLst>
          </p:cNvPr>
          <p:cNvSpPr txBox="1"/>
          <p:nvPr/>
        </p:nvSpPr>
        <p:spPr>
          <a:xfrm>
            <a:off x="1054423" y="2916618"/>
            <a:ext cx="1486304" cy="1107996"/>
          </a:xfrm>
          <a:prstGeom prst="rect">
            <a:avLst/>
          </a:prstGeom>
          <a:noFill/>
        </p:spPr>
        <p:txBody>
          <a:bodyPr wrap="none" rtlCol="0">
            <a:spAutoFit/>
          </a:bodyPr>
          <a:lstStyle/>
          <a:p>
            <a:r>
              <a:rPr lang="fr-FR" sz="4800" b="1" dirty="0">
                <a:ln w="10160">
                  <a:solidFill>
                    <a:schemeClr val="accent5"/>
                  </a:solidFill>
                  <a:prstDash val="solid"/>
                </a:ln>
                <a:solidFill>
                  <a:schemeClr val="accent6"/>
                </a:solidFill>
                <a:effectLst>
                  <a:outerShdw blurRad="38100" dist="22860" dir="5400000" algn="tl" rotWithShape="0">
                    <a:srgbClr val="000000">
                      <a:alpha val="30000"/>
                    </a:srgbClr>
                  </a:outerShdw>
                </a:effectLst>
                <a:latin typeface="SignPainter HouseScript" panose="02000006070000020004" pitchFamily="2" charset="0"/>
              </a:rPr>
              <a:t>SANTÉ</a:t>
            </a:r>
            <a:endParaRPr lang="fr-FR" sz="4800" dirty="0">
              <a:solidFill>
                <a:schemeClr val="accent6"/>
              </a:solidFill>
              <a:latin typeface="SignPainter HouseScript" panose="02000006070000020004" pitchFamily="2" charset="0"/>
            </a:endParaRPr>
          </a:p>
          <a:p>
            <a:endParaRPr lang="fr-FR" dirty="0"/>
          </a:p>
        </p:txBody>
      </p:sp>
      <p:sp>
        <p:nvSpPr>
          <p:cNvPr id="7" name="ZoneTexte 6">
            <a:extLst>
              <a:ext uri="{FF2B5EF4-FFF2-40B4-BE49-F238E27FC236}">
                <a16:creationId xmlns:a16="http://schemas.microsoft.com/office/drawing/2014/main" id="{60F153AF-C4F4-8646-8E62-6708C0F28100}"/>
              </a:ext>
            </a:extLst>
          </p:cNvPr>
          <p:cNvSpPr txBox="1"/>
          <p:nvPr/>
        </p:nvSpPr>
        <p:spPr>
          <a:xfrm>
            <a:off x="693683" y="1592316"/>
            <a:ext cx="2582758" cy="1107996"/>
          </a:xfrm>
          <a:prstGeom prst="rect">
            <a:avLst/>
          </a:prstGeom>
          <a:noFill/>
        </p:spPr>
        <p:txBody>
          <a:bodyPr wrap="none" rtlCol="0">
            <a:spAutoFit/>
          </a:bodyPr>
          <a:lstStyle/>
          <a:p>
            <a:r>
              <a:rPr lang="fr-FR" sz="4800" b="1" spc="50" dirty="0">
                <a:ln w="9525" cmpd="sng">
                  <a:solidFill>
                    <a:schemeClr val="accent1"/>
                  </a:solidFill>
                  <a:prstDash val="solid"/>
                </a:ln>
                <a:solidFill>
                  <a:schemeClr val="accent4">
                    <a:lumMod val="60000"/>
                    <a:lumOff val="40000"/>
                  </a:schemeClr>
                </a:solidFill>
                <a:effectLst>
                  <a:glow rad="38100">
                    <a:schemeClr val="accent1">
                      <a:alpha val="40000"/>
                    </a:schemeClr>
                  </a:glow>
                </a:effectLst>
                <a:latin typeface="SignPainter HouseScript" panose="02000006070000020004" pitchFamily="2" charset="0"/>
              </a:rPr>
              <a:t>PÉDAGOGIE</a:t>
            </a:r>
          </a:p>
          <a:p>
            <a:endParaRPr lang="fr-FR" dirty="0"/>
          </a:p>
        </p:txBody>
      </p:sp>
      <p:sp>
        <p:nvSpPr>
          <p:cNvPr id="8" name="ZoneTexte 7">
            <a:extLst>
              <a:ext uri="{FF2B5EF4-FFF2-40B4-BE49-F238E27FC236}">
                <a16:creationId xmlns:a16="http://schemas.microsoft.com/office/drawing/2014/main" id="{083592B3-A9FD-ED46-8972-589FD997DBDC}"/>
              </a:ext>
            </a:extLst>
          </p:cNvPr>
          <p:cNvSpPr txBox="1"/>
          <p:nvPr/>
        </p:nvSpPr>
        <p:spPr>
          <a:xfrm>
            <a:off x="1237592" y="268014"/>
            <a:ext cx="1007007" cy="1107996"/>
          </a:xfrm>
          <a:prstGeom prst="rect">
            <a:avLst/>
          </a:prstGeom>
          <a:noFill/>
        </p:spPr>
        <p:txBody>
          <a:bodyPr wrap="none" rtlCol="0">
            <a:spAutoFit/>
          </a:bodyPr>
          <a:lstStyle/>
          <a:p>
            <a:r>
              <a:rPr lang="fr-FR" sz="4800" b="1" spc="50" dirty="0">
                <a:ln w="9525" cmpd="sng">
                  <a:solidFill>
                    <a:schemeClr val="accent1"/>
                  </a:solidFill>
                  <a:prstDash val="solid"/>
                </a:ln>
                <a:solidFill>
                  <a:srgbClr val="FF0000"/>
                </a:solidFill>
                <a:effectLst>
                  <a:glow rad="38100">
                    <a:schemeClr val="accent1">
                      <a:alpha val="40000"/>
                    </a:schemeClr>
                  </a:glow>
                </a:effectLst>
                <a:latin typeface="SignPainter HouseScript" panose="02000006070000020004" pitchFamily="2" charset="0"/>
              </a:rPr>
              <a:t>ART</a:t>
            </a:r>
          </a:p>
          <a:p>
            <a:endParaRPr lang="fr-FR" dirty="0"/>
          </a:p>
        </p:txBody>
      </p:sp>
      <p:sp>
        <p:nvSpPr>
          <p:cNvPr id="5" name="ZoneTexte 4">
            <a:extLst>
              <a:ext uri="{FF2B5EF4-FFF2-40B4-BE49-F238E27FC236}">
                <a16:creationId xmlns:a16="http://schemas.microsoft.com/office/drawing/2014/main" id="{93F1448A-9622-6B46-B8C8-FE4BAF84C7D8}"/>
              </a:ext>
            </a:extLst>
          </p:cNvPr>
          <p:cNvSpPr txBox="1"/>
          <p:nvPr/>
        </p:nvSpPr>
        <p:spPr>
          <a:xfrm>
            <a:off x="3793067" y="268014"/>
            <a:ext cx="5022529" cy="2308324"/>
          </a:xfrm>
          <a:prstGeom prst="rect">
            <a:avLst/>
          </a:prstGeom>
          <a:solidFill>
            <a:srgbClr val="FF95A0"/>
          </a:solidFill>
        </p:spPr>
        <p:txBody>
          <a:bodyPr wrap="none" rtlCol="0">
            <a:spAutoFit/>
          </a:bodyPr>
          <a:lstStyle/>
          <a:p>
            <a:r>
              <a:rPr lang="fr-FR" sz="2400" dirty="0">
                <a:latin typeface="SignPainter HouseScript" panose="02000006070000020004" pitchFamily="2" charset="0"/>
              </a:rPr>
              <a:t>Vocable ancien qui a évolué dans le temps</a:t>
            </a:r>
          </a:p>
          <a:p>
            <a:r>
              <a:rPr lang="fr-FR" sz="2400" dirty="0">
                <a:latin typeface="SignPainter HouseScript" panose="02000006070000020004" pitchFamily="2" charset="0"/>
              </a:rPr>
              <a:t>actuellement porteur d’une signification plurielle</a:t>
            </a:r>
          </a:p>
          <a:p>
            <a:r>
              <a:rPr lang="fr-FR" sz="2400" dirty="0">
                <a:latin typeface="SignPainter HouseScript" panose="02000006070000020004" pitchFamily="2" charset="0"/>
              </a:rPr>
              <a:t>et victime d’une valorisation sociale.</a:t>
            </a:r>
          </a:p>
          <a:p>
            <a:r>
              <a:rPr lang="fr-FR" sz="2400" dirty="0">
                <a:latin typeface="SignPainter HouseScript" panose="02000006070000020004" pitchFamily="2" charset="0"/>
              </a:rPr>
              <a:t>Il s’adresse aux sens, aux émotions, aux intuitions.</a:t>
            </a:r>
          </a:p>
          <a:p>
            <a:r>
              <a:rPr lang="fr-FR" sz="2400" dirty="0">
                <a:latin typeface="SignPainter HouseScript" panose="02000006070000020004" pitchFamily="2" charset="0"/>
              </a:rPr>
              <a:t>Il transforme par un acte réfléchi la nature.</a:t>
            </a:r>
          </a:p>
          <a:p>
            <a:r>
              <a:rPr lang="fr-FR" sz="2400" dirty="0">
                <a:latin typeface="SignPainter HouseScript" panose="02000006070000020004" pitchFamily="2" charset="0"/>
              </a:rPr>
              <a:t>Il humanise la science.</a:t>
            </a:r>
          </a:p>
        </p:txBody>
      </p:sp>
    </p:spTree>
    <p:extLst>
      <p:ext uri="{BB962C8B-B14F-4D97-AF65-F5344CB8AC3E}">
        <p14:creationId xmlns:p14="http://schemas.microsoft.com/office/powerpoint/2010/main" val="3995373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80D4D90-86C7-704C-9001-CB4282D5B891}"/>
              </a:ext>
            </a:extLst>
          </p:cNvPr>
          <p:cNvPicPr>
            <a:picLocks noChangeAspect="1"/>
          </p:cNvPicPr>
          <p:nvPr/>
        </p:nvPicPr>
        <p:blipFill>
          <a:blip r:embed="rId2"/>
          <a:stretch>
            <a:fillRect/>
          </a:stretch>
        </p:blipFill>
        <p:spPr>
          <a:xfrm>
            <a:off x="1935496" y="342682"/>
            <a:ext cx="1076777" cy="1452759"/>
          </a:xfrm>
          <a:prstGeom prst="rect">
            <a:avLst/>
          </a:prstGeom>
        </p:spPr>
      </p:pic>
      <p:pic>
        <p:nvPicPr>
          <p:cNvPr id="7" name="Image 6">
            <a:extLst>
              <a:ext uri="{FF2B5EF4-FFF2-40B4-BE49-F238E27FC236}">
                <a16:creationId xmlns:a16="http://schemas.microsoft.com/office/drawing/2014/main" id="{C1551A79-080E-854F-BDA9-A84E55D0018D}"/>
              </a:ext>
            </a:extLst>
          </p:cNvPr>
          <p:cNvPicPr>
            <a:picLocks noChangeAspect="1"/>
          </p:cNvPicPr>
          <p:nvPr/>
        </p:nvPicPr>
        <p:blipFill>
          <a:blip r:embed="rId3"/>
          <a:stretch>
            <a:fillRect/>
          </a:stretch>
        </p:blipFill>
        <p:spPr>
          <a:xfrm>
            <a:off x="3120228" y="334609"/>
            <a:ext cx="2609260" cy="1455811"/>
          </a:xfrm>
          <a:prstGeom prst="rect">
            <a:avLst/>
          </a:prstGeom>
        </p:spPr>
      </p:pic>
      <p:pic>
        <p:nvPicPr>
          <p:cNvPr id="10" name="Image 9">
            <a:extLst>
              <a:ext uri="{FF2B5EF4-FFF2-40B4-BE49-F238E27FC236}">
                <a16:creationId xmlns:a16="http://schemas.microsoft.com/office/drawing/2014/main" id="{E84E1DF7-AA28-D742-9806-443965F46053}"/>
              </a:ext>
            </a:extLst>
          </p:cNvPr>
          <p:cNvPicPr>
            <a:picLocks noChangeAspect="1"/>
          </p:cNvPicPr>
          <p:nvPr/>
        </p:nvPicPr>
        <p:blipFill>
          <a:blip r:embed="rId4"/>
          <a:stretch>
            <a:fillRect/>
          </a:stretch>
        </p:blipFill>
        <p:spPr>
          <a:xfrm>
            <a:off x="736882" y="364825"/>
            <a:ext cx="1090660" cy="1452759"/>
          </a:xfrm>
          <a:prstGeom prst="rect">
            <a:avLst/>
          </a:prstGeom>
        </p:spPr>
      </p:pic>
      <p:pic>
        <p:nvPicPr>
          <p:cNvPr id="12" name="Image 11">
            <a:extLst>
              <a:ext uri="{FF2B5EF4-FFF2-40B4-BE49-F238E27FC236}">
                <a16:creationId xmlns:a16="http://schemas.microsoft.com/office/drawing/2014/main" id="{593DC57E-BFAC-0F4C-8A4E-E172496A7222}"/>
              </a:ext>
            </a:extLst>
          </p:cNvPr>
          <p:cNvPicPr>
            <a:picLocks noChangeAspect="1"/>
          </p:cNvPicPr>
          <p:nvPr/>
        </p:nvPicPr>
        <p:blipFill rotWithShape="1">
          <a:blip r:embed="rId5"/>
          <a:srcRect r="6721"/>
          <a:stretch/>
        </p:blipFill>
        <p:spPr>
          <a:xfrm>
            <a:off x="707475" y="2064292"/>
            <a:ext cx="2240134" cy="1439889"/>
          </a:xfrm>
          <a:prstGeom prst="rect">
            <a:avLst/>
          </a:prstGeom>
        </p:spPr>
      </p:pic>
      <p:pic>
        <p:nvPicPr>
          <p:cNvPr id="15" name="Image 14">
            <a:extLst>
              <a:ext uri="{FF2B5EF4-FFF2-40B4-BE49-F238E27FC236}">
                <a16:creationId xmlns:a16="http://schemas.microsoft.com/office/drawing/2014/main" id="{5CE6003A-40BA-304E-A4B9-7B6856300844}"/>
              </a:ext>
            </a:extLst>
          </p:cNvPr>
          <p:cNvPicPr>
            <a:picLocks noChangeAspect="1"/>
          </p:cNvPicPr>
          <p:nvPr/>
        </p:nvPicPr>
        <p:blipFill>
          <a:blip r:embed="rId6"/>
          <a:stretch>
            <a:fillRect/>
          </a:stretch>
        </p:blipFill>
        <p:spPr>
          <a:xfrm>
            <a:off x="3208791" y="2064292"/>
            <a:ext cx="2446104" cy="1429970"/>
          </a:xfrm>
          <a:prstGeom prst="rect">
            <a:avLst/>
          </a:prstGeom>
          <a:ln>
            <a:solidFill>
              <a:schemeClr val="tx1"/>
            </a:solidFill>
          </a:ln>
        </p:spPr>
      </p:pic>
      <p:sp>
        <p:nvSpPr>
          <p:cNvPr id="16" name="ZoneTexte 15">
            <a:extLst>
              <a:ext uri="{FF2B5EF4-FFF2-40B4-BE49-F238E27FC236}">
                <a16:creationId xmlns:a16="http://schemas.microsoft.com/office/drawing/2014/main" id="{A64BACC1-DCE5-B840-A60E-2E51932CC49E}"/>
              </a:ext>
            </a:extLst>
          </p:cNvPr>
          <p:cNvSpPr txBox="1"/>
          <p:nvPr/>
        </p:nvSpPr>
        <p:spPr>
          <a:xfrm>
            <a:off x="2748185" y="3778053"/>
            <a:ext cx="4058547" cy="461665"/>
          </a:xfrm>
          <a:prstGeom prst="rect">
            <a:avLst/>
          </a:prstGeom>
          <a:noFill/>
          <a:ln w="38100">
            <a:solidFill>
              <a:schemeClr val="tx1"/>
            </a:solidFill>
          </a:ln>
        </p:spPr>
        <p:txBody>
          <a:bodyPr wrap="none" rtlCol="0">
            <a:spAutoFit/>
          </a:bodyPr>
          <a:lstStyle/>
          <a:p>
            <a:r>
              <a:rPr lang="fr-FR" sz="2400"/>
              <a:t>Attention Au Choc Des Photos !</a:t>
            </a:r>
          </a:p>
        </p:txBody>
      </p:sp>
      <p:sp>
        <p:nvSpPr>
          <p:cNvPr id="2" name="ZoneTexte 1">
            <a:extLst>
              <a:ext uri="{FF2B5EF4-FFF2-40B4-BE49-F238E27FC236}">
                <a16:creationId xmlns:a16="http://schemas.microsoft.com/office/drawing/2014/main" id="{3D6EBCC5-A502-3747-B86E-93E9C42E1AAF}"/>
              </a:ext>
            </a:extLst>
          </p:cNvPr>
          <p:cNvSpPr txBox="1"/>
          <p:nvPr/>
        </p:nvSpPr>
        <p:spPr>
          <a:xfrm>
            <a:off x="6234217" y="364825"/>
            <a:ext cx="2444965" cy="1477328"/>
          </a:xfrm>
          <a:prstGeom prst="rect">
            <a:avLst/>
          </a:prstGeom>
          <a:noFill/>
        </p:spPr>
        <p:txBody>
          <a:bodyPr wrap="none" rtlCol="0">
            <a:spAutoFit/>
          </a:bodyPr>
          <a:lstStyle/>
          <a:p>
            <a:r>
              <a:rPr lang="fr-FR"/>
              <a:t>LE PÉCHÉ</a:t>
            </a:r>
          </a:p>
          <a:p>
            <a:r>
              <a:rPr lang="fr-FR"/>
              <a:t>RODIN marbre 1886  </a:t>
            </a:r>
          </a:p>
          <a:p>
            <a:r>
              <a:rPr lang="fr-FR" err="1"/>
              <a:t>Dysraphisme</a:t>
            </a:r>
            <a:r>
              <a:rPr lang="fr-FR"/>
              <a:t>?  </a:t>
            </a:r>
          </a:p>
          <a:p>
            <a:r>
              <a:rPr lang="fr-FR"/>
              <a:t>Queue d’une faunesse ?</a:t>
            </a:r>
          </a:p>
          <a:p>
            <a:r>
              <a:rPr lang="fr-FR"/>
              <a:t>Point de compas? </a:t>
            </a:r>
          </a:p>
        </p:txBody>
      </p:sp>
      <p:sp>
        <p:nvSpPr>
          <p:cNvPr id="3" name="ZoneTexte 2">
            <a:extLst>
              <a:ext uri="{FF2B5EF4-FFF2-40B4-BE49-F238E27FC236}">
                <a16:creationId xmlns:a16="http://schemas.microsoft.com/office/drawing/2014/main" id="{99D83075-FDC5-6046-800D-0FEA3207976A}"/>
              </a:ext>
            </a:extLst>
          </p:cNvPr>
          <p:cNvSpPr txBox="1"/>
          <p:nvPr/>
        </p:nvSpPr>
        <p:spPr>
          <a:xfrm>
            <a:off x="6234217" y="2293933"/>
            <a:ext cx="2743443" cy="923330"/>
          </a:xfrm>
          <a:prstGeom prst="rect">
            <a:avLst/>
          </a:prstGeom>
          <a:noFill/>
        </p:spPr>
        <p:txBody>
          <a:bodyPr wrap="none" rtlCol="0">
            <a:spAutoFit/>
          </a:bodyPr>
          <a:lstStyle/>
          <a:p>
            <a:r>
              <a:rPr lang="fr-FR"/>
              <a:t>GOLCONDE </a:t>
            </a:r>
          </a:p>
          <a:p>
            <a:r>
              <a:rPr lang="fr-FR"/>
              <a:t>MAGRITTE 1953  </a:t>
            </a:r>
          </a:p>
          <a:p>
            <a:r>
              <a:rPr lang="fr-FR"/>
              <a:t>Migration des neuroblastes</a:t>
            </a:r>
          </a:p>
        </p:txBody>
      </p:sp>
    </p:spTree>
    <p:extLst>
      <p:ext uri="{BB962C8B-B14F-4D97-AF65-F5344CB8AC3E}">
        <p14:creationId xmlns:p14="http://schemas.microsoft.com/office/powerpoint/2010/main" val="2875880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10960E93-E1DE-0344-A08F-D83CBF71AA01}"/>
              </a:ext>
            </a:extLst>
          </p:cNvPr>
          <p:cNvSpPr txBox="1"/>
          <p:nvPr/>
        </p:nvSpPr>
        <p:spPr>
          <a:xfrm>
            <a:off x="938785" y="950976"/>
            <a:ext cx="7132320" cy="2554545"/>
          </a:xfrm>
          <a:prstGeom prst="rect">
            <a:avLst/>
          </a:prstGeom>
          <a:solidFill>
            <a:schemeClr val="accent1">
              <a:lumMod val="75000"/>
            </a:schemeClr>
          </a:solidFill>
        </p:spPr>
        <p:txBody>
          <a:bodyPr wrap="square" rtlCol="0">
            <a:spAutoFit/>
          </a:bodyPr>
          <a:lstStyle/>
          <a:p>
            <a:pPr algn="ctr"/>
            <a:r>
              <a:rPr lang="fr-FR" sz="4000" b="1" dirty="0">
                <a:solidFill>
                  <a:srgbClr val="FFFF00"/>
                </a:solidFill>
              </a:rPr>
              <a:t>POURQUOI DOIT-ON</a:t>
            </a:r>
          </a:p>
          <a:p>
            <a:pPr algn="ctr"/>
            <a:r>
              <a:rPr lang="fr-FR" sz="4000" b="1" dirty="0">
                <a:solidFill>
                  <a:srgbClr val="FFFF00"/>
                </a:solidFill>
              </a:rPr>
              <a:t>USER DE L’ART</a:t>
            </a:r>
          </a:p>
          <a:p>
            <a:pPr algn="ctr"/>
            <a:r>
              <a:rPr lang="fr-FR" sz="4000" b="1" dirty="0">
                <a:solidFill>
                  <a:srgbClr val="FFFF00"/>
                </a:solidFill>
              </a:rPr>
              <a:t>DANS LA PÉDAGOGIE</a:t>
            </a:r>
            <a:br>
              <a:rPr lang="fr-FR" sz="4000" b="1" dirty="0">
                <a:solidFill>
                  <a:srgbClr val="FFFF00"/>
                </a:solidFill>
              </a:rPr>
            </a:br>
            <a:r>
              <a:rPr lang="fr-FR" sz="4000" b="1" dirty="0">
                <a:solidFill>
                  <a:srgbClr val="FFFF00"/>
                </a:solidFill>
              </a:rPr>
              <a:t>EN SANTÉ?</a:t>
            </a:r>
          </a:p>
        </p:txBody>
      </p:sp>
    </p:spTree>
    <p:extLst>
      <p:ext uri="{BB962C8B-B14F-4D97-AF65-F5344CB8AC3E}">
        <p14:creationId xmlns:p14="http://schemas.microsoft.com/office/powerpoint/2010/main" val="3281323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9D6562-50B4-394E-97B7-EB30AAB773FD}"/>
              </a:ext>
            </a:extLst>
          </p:cNvPr>
          <p:cNvSpPr/>
          <p:nvPr/>
        </p:nvSpPr>
        <p:spPr>
          <a:xfrm>
            <a:off x="1119352" y="3155754"/>
            <a:ext cx="7315200" cy="71468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15A93AF2-1EC8-294C-9BB2-3120E0985FDF}"/>
              </a:ext>
            </a:extLst>
          </p:cNvPr>
          <p:cNvSpPr txBox="1"/>
          <p:nvPr/>
        </p:nvSpPr>
        <p:spPr>
          <a:xfrm>
            <a:off x="843454" y="402021"/>
            <a:ext cx="5872655" cy="2616101"/>
          </a:xfrm>
          <a:prstGeom prst="rect">
            <a:avLst/>
          </a:prstGeom>
          <a:noFill/>
        </p:spPr>
        <p:txBody>
          <a:bodyPr wrap="square" rtlCol="0">
            <a:spAutoFit/>
          </a:bodyPr>
          <a:lstStyle/>
          <a:p>
            <a:r>
              <a:rPr lang="fr-FR" sz="1600"/>
              <a:t>David CARTER in Carnets de culture </a:t>
            </a:r>
            <a:r>
              <a:rPr lang="fr-FR" sz="1100"/>
              <a:t>(2014)</a:t>
            </a:r>
          </a:p>
          <a:p>
            <a:r>
              <a:rPr lang="fr-FR"/>
              <a:t>« </a:t>
            </a:r>
            <a:r>
              <a:rPr lang="fr-FR" sz="2800">
                <a:latin typeface="SignPainter HouseScript" panose="02000006070000020004" pitchFamily="2" charset="0"/>
              </a:rPr>
              <a:t>L’art recherche la beauté et parle à l’émotion; </a:t>
            </a:r>
          </a:p>
          <a:p>
            <a:r>
              <a:rPr lang="fr-FR" sz="2800">
                <a:latin typeface="SignPainter HouseScript" panose="02000006070000020004" pitchFamily="2" charset="0"/>
              </a:rPr>
              <a:t>la science recherche la vérité et parle à la raison. </a:t>
            </a:r>
          </a:p>
          <a:p>
            <a:r>
              <a:rPr lang="fr-FR">
                <a:latin typeface="SignPainter HouseScript" panose="02000006070000020004" pitchFamily="2" charset="0"/>
              </a:rPr>
              <a:t>Cette dichotomie n’a pas raison d’être: </a:t>
            </a:r>
          </a:p>
          <a:p>
            <a:r>
              <a:rPr lang="fr-FR">
                <a:latin typeface="SignPainter HouseScript" panose="02000006070000020004" pitchFamily="2" charset="0"/>
              </a:rPr>
              <a:t>artistes et scientifiques s’engagent en réalité </a:t>
            </a:r>
          </a:p>
          <a:p>
            <a:r>
              <a:rPr lang="fr-FR">
                <a:latin typeface="SignPainter HouseScript" panose="02000006070000020004" pitchFamily="2" charset="0"/>
              </a:rPr>
              <a:t>dans l’observation et dans l’expérimentation »</a:t>
            </a:r>
          </a:p>
          <a:p>
            <a:endParaRPr lang="fr-FR"/>
          </a:p>
          <a:p>
            <a:r>
              <a:rPr lang="fr-FR">
                <a:latin typeface="SignPainter HouseScript" panose="02000006070000020004" pitchFamily="2" charset="0"/>
              </a:rPr>
              <a:t>« L'art peut ainsi aider la science à changer de paradigme. » </a:t>
            </a:r>
          </a:p>
        </p:txBody>
      </p:sp>
      <p:sp>
        <p:nvSpPr>
          <p:cNvPr id="3" name="ZoneTexte 2">
            <a:extLst>
              <a:ext uri="{FF2B5EF4-FFF2-40B4-BE49-F238E27FC236}">
                <a16:creationId xmlns:a16="http://schemas.microsoft.com/office/drawing/2014/main" id="{745AC46D-367A-B34A-AFC8-6E5B208A66B5}"/>
              </a:ext>
            </a:extLst>
          </p:cNvPr>
          <p:cNvSpPr txBox="1"/>
          <p:nvPr/>
        </p:nvSpPr>
        <p:spPr>
          <a:xfrm>
            <a:off x="1119352" y="3155754"/>
            <a:ext cx="7518084" cy="646331"/>
          </a:xfrm>
          <a:prstGeom prst="rect">
            <a:avLst/>
          </a:prstGeom>
          <a:noFill/>
        </p:spPr>
        <p:txBody>
          <a:bodyPr wrap="none" rtlCol="0">
            <a:spAutoFit/>
          </a:bodyPr>
          <a:lstStyle/>
          <a:p>
            <a:r>
              <a:rPr lang="fr-FR">
                <a:solidFill>
                  <a:schemeClr val="bg1"/>
                </a:solidFill>
              </a:rPr>
              <a:t>Cette alliance de l’ART et de la SCIENCE doit faciliter notre activité de soignant </a:t>
            </a:r>
          </a:p>
          <a:p>
            <a:r>
              <a:rPr lang="fr-FR">
                <a:solidFill>
                  <a:schemeClr val="bg1"/>
                </a:solidFill>
              </a:rPr>
              <a:t>car nous prenons en charge des individus malades et non des maladies</a:t>
            </a:r>
          </a:p>
        </p:txBody>
      </p:sp>
    </p:spTree>
    <p:extLst>
      <p:ext uri="{BB962C8B-B14F-4D97-AF65-F5344CB8AC3E}">
        <p14:creationId xmlns:p14="http://schemas.microsoft.com/office/powerpoint/2010/main" val="27973841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51DF385-2119-544A-B61E-5A1B7B62E68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734207" y="859221"/>
            <a:ext cx="5896303" cy="2593428"/>
          </a:xfrm>
          <a:prstGeom prst="rect">
            <a:avLst/>
          </a:prstGeom>
          <a:ln>
            <a:noFill/>
          </a:ln>
          <a:effectLst>
            <a:outerShdw blurRad="292100" dist="139700" dir="2700000" algn="tl" rotWithShape="0">
              <a:srgbClr val="333333">
                <a:alpha val="65000"/>
              </a:srgbClr>
            </a:outerShdw>
          </a:effectLst>
        </p:spPr>
      </p:pic>
      <p:sp>
        <p:nvSpPr>
          <p:cNvPr id="4" name="Ellipse 3">
            <a:extLst>
              <a:ext uri="{FF2B5EF4-FFF2-40B4-BE49-F238E27FC236}">
                <a16:creationId xmlns:a16="http://schemas.microsoft.com/office/drawing/2014/main" id="{C804F2DA-9DD8-2A49-9F30-5FAC8FBA2AB7}"/>
              </a:ext>
            </a:extLst>
          </p:cNvPr>
          <p:cNvSpPr/>
          <p:nvPr/>
        </p:nvSpPr>
        <p:spPr>
          <a:xfrm>
            <a:off x="6392918" y="1391307"/>
            <a:ext cx="859221" cy="677917"/>
          </a:xfrm>
          <a:prstGeom prst="ellipse">
            <a:avLst/>
          </a:prstGeom>
          <a:solidFill>
            <a:srgbClr val="A4C4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208ECDE2-A590-A547-A529-2FF63DBF3392}"/>
              </a:ext>
            </a:extLst>
          </p:cNvPr>
          <p:cNvSpPr txBox="1"/>
          <p:nvPr/>
        </p:nvSpPr>
        <p:spPr>
          <a:xfrm>
            <a:off x="6542124" y="1523703"/>
            <a:ext cx="552715" cy="369332"/>
          </a:xfrm>
          <a:prstGeom prst="rect">
            <a:avLst/>
          </a:prstGeom>
          <a:noFill/>
        </p:spPr>
        <p:txBody>
          <a:bodyPr wrap="none" rtlCol="0">
            <a:spAutoFit/>
          </a:bodyPr>
          <a:lstStyle/>
          <a:p>
            <a:r>
              <a:rPr lang="fr-FR">
                <a:solidFill>
                  <a:schemeClr val="bg1"/>
                </a:solidFill>
              </a:rPr>
              <a:t>ART</a:t>
            </a:r>
          </a:p>
        </p:txBody>
      </p:sp>
      <p:sp>
        <p:nvSpPr>
          <p:cNvPr id="6" name="Ellipse 5">
            <a:extLst>
              <a:ext uri="{FF2B5EF4-FFF2-40B4-BE49-F238E27FC236}">
                <a16:creationId xmlns:a16="http://schemas.microsoft.com/office/drawing/2014/main" id="{173B9C16-CF49-C34D-BE1D-5A7456426008}"/>
              </a:ext>
            </a:extLst>
          </p:cNvPr>
          <p:cNvSpPr/>
          <p:nvPr/>
        </p:nvSpPr>
        <p:spPr>
          <a:xfrm>
            <a:off x="2183524" y="1498357"/>
            <a:ext cx="1457427" cy="11035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0C89ED6A-C8A0-3548-9F56-692226ADC698}"/>
              </a:ext>
            </a:extLst>
          </p:cNvPr>
          <p:cNvSpPr txBox="1"/>
          <p:nvPr/>
        </p:nvSpPr>
        <p:spPr>
          <a:xfrm>
            <a:off x="2135934" y="1726323"/>
            <a:ext cx="1552606" cy="646331"/>
          </a:xfrm>
          <a:prstGeom prst="rect">
            <a:avLst/>
          </a:prstGeom>
          <a:noFill/>
        </p:spPr>
        <p:txBody>
          <a:bodyPr wrap="none" rtlCol="0">
            <a:spAutoFit/>
          </a:bodyPr>
          <a:lstStyle/>
          <a:p>
            <a:pPr algn="ctr"/>
            <a:r>
              <a:rPr lang="fr-FR" b="1">
                <a:solidFill>
                  <a:schemeClr val="bg1"/>
                </a:solidFill>
              </a:rPr>
              <a:t>SCIENCE</a:t>
            </a:r>
          </a:p>
          <a:p>
            <a:pPr algn="ctr"/>
            <a:r>
              <a:rPr lang="fr-FR" b="1">
                <a:solidFill>
                  <a:schemeClr val="bg1"/>
                </a:solidFill>
              </a:rPr>
              <a:t>TECHNOLOGIE</a:t>
            </a:r>
          </a:p>
        </p:txBody>
      </p:sp>
      <p:sp>
        <p:nvSpPr>
          <p:cNvPr id="8" name="Ellipse 7">
            <a:extLst>
              <a:ext uri="{FF2B5EF4-FFF2-40B4-BE49-F238E27FC236}">
                <a16:creationId xmlns:a16="http://schemas.microsoft.com/office/drawing/2014/main" id="{89F8A453-BACA-AE4E-B143-D34116AA56D7}"/>
              </a:ext>
            </a:extLst>
          </p:cNvPr>
          <p:cNvSpPr/>
          <p:nvPr/>
        </p:nvSpPr>
        <p:spPr>
          <a:xfrm>
            <a:off x="3878318" y="2506718"/>
            <a:ext cx="1577219" cy="94593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40EEC9EC-F0F6-A74D-9377-870A6D84FB44}"/>
              </a:ext>
            </a:extLst>
          </p:cNvPr>
          <p:cNvSpPr txBox="1"/>
          <p:nvPr/>
        </p:nvSpPr>
        <p:spPr>
          <a:xfrm>
            <a:off x="3909179" y="2610351"/>
            <a:ext cx="1546358" cy="738664"/>
          </a:xfrm>
          <a:prstGeom prst="rect">
            <a:avLst/>
          </a:prstGeom>
          <a:noFill/>
        </p:spPr>
        <p:txBody>
          <a:bodyPr wrap="square" rtlCol="0">
            <a:spAutoFit/>
          </a:bodyPr>
          <a:lstStyle/>
          <a:p>
            <a:pPr algn="ctr"/>
            <a:r>
              <a:rPr lang="fr-FR" sz="1400">
                <a:solidFill>
                  <a:schemeClr val="bg1"/>
                </a:solidFill>
              </a:rPr>
              <a:t>PRISE EN CHARGE</a:t>
            </a:r>
          </a:p>
          <a:p>
            <a:pPr algn="ctr"/>
            <a:r>
              <a:rPr lang="fr-FR" sz="1400">
                <a:solidFill>
                  <a:schemeClr val="bg1"/>
                </a:solidFill>
              </a:rPr>
              <a:t>INDIVIDUELLE</a:t>
            </a:r>
          </a:p>
          <a:p>
            <a:pPr algn="ctr"/>
            <a:r>
              <a:rPr lang="fr-FR" sz="1400">
                <a:solidFill>
                  <a:schemeClr val="bg1"/>
                </a:solidFill>
              </a:rPr>
              <a:t>D’UN PATIENT</a:t>
            </a:r>
          </a:p>
        </p:txBody>
      </p:sp>
      <p:cxnSp>
        <p:nvCxnSpPr>
          <p:cNvPr id="10" name="Connecteur droit 9">
            <a:extLst>
              <a:ext uri="{FF2B5EF4-FFF2-40B4-BE49-F238E27FC236}">
                <a16:creationId xmlns:a16="http://schemas.microsoft.com/office/drawing/2014/main" id="{1AD061E6-05E7-5C4E-99FC-DD3627495BCF}"/>
              </a:ext>
            </a:extLst>
          </p:cNvPr>
          <p:cNvCxnSpPr/>
          <p:nvPr/>
        </p:nvCxnSpPr>
        <p:spPr>
          <a:xfrm flipV="1">
            <a:off x="2727435" y="2372654"/>
            <a:ext cx="3755673" cy="23769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Ellipse 10">
            <a:extLst>
              <a:ext uri="{FF2B5EF4-FFF2-40B4-BE49-F238E27FC236}">
                <a16:creationId xmlns:a16="http://schemas.microsoft.com/office/drawing/2014/main" id="{9247BBF9-028A-FE42-B812-77B17DA114C0}"/>
              </a:ext>
            </a:extLst>
          </p:cNvPr>
          <p:cNvSpPr/>
          <p:nvPr/>
        </p:nvSpPr>
        <p:spPr>
          <a:xfrm>
            <a:off x="4998337" y="949667"/>
            <a:ext cx="306760" cy="225873"/>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3E5BCD06-CAD2-B942-8272-F1E12955CBD9}"/>
              </a:ext>
            </a:extLst>
          </p:cNvPr>
          <p:cNvSpPr/>
          <p:nvPr/>
        </p:nvSpPr>
        <p:spPr>
          <a:xfrm>
            <a:off x="6086158" y="954798"/>
            <a:ext cx="371900" cy="3329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169DC3AA-3320-A24F-9C92-C49F2FD60647}"/>
              </a:ext>
            </a:extLst>
          </p:cNvPr>
          <p:cNvSpPr/>
          <p:nvPr/>
        </p:nvSpPr>
        <p:spPr>
          <a:xfrm>
            <a:off x="5593809" y="1255303"/>
            <a:ext cx="203638" cy="24042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BC1EB63-F465-5C46-92E9-40074B7D012D}"/>
              </a:ext>
            </a:extLst>
          </p:cNvPr>
          <p:cNvSpPr/>
          <p:nvPr/>
        </p:nvSpPr>
        <p:spPr>
          <a:xfrm>
            <a:off x="3896938" y="1279550"/>
            <a:ext cx="543910" cy="480849"/>
          </a:xfrm>
          <a:prstGeom prst="ellipse">
            <a:avLst/>
          </a:prstGeom>
          <a:solidFill>
            <a:srgbClr val="22B6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B87898E4-5F2B-3743-83EA-494DED59FE22}"/>
              </a:ext>
            </a:extLst>
          </p:cNvPr>
          <p:cNvSpPr/>
          <p:nvPr/>
        </p:nvSpPr>
        <p:spPr>
          <a:xfrm>
            <a:off x="4819650" y="1631620"/>
            <a:ext cx="332067" cy="278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7B3BFC1B-4E4B-BC46-8CB2-C4584FC9E2EF}"/>
              </a:ext>
            </a:extLst>
          </p:cNvPr>
          <p:cNvSpPr/>
          <p:nvPr/>
        </p:nvSpPr>
        <p:spPr>
          <a:xfrm>
            <a:off x="5922488" y="2042464"/>
            <a:ext cx="396950" cy="332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17">
            <a:extLst>
              <a:ext uri="{FF2B5EF4-FFF2-40B4-BE49-F238E27FC236}">
                <a16:creationId xmlns:a16="http://schemas.microsoft.com/office/drawing/2014/main" id="{C217B412-1934-6D4F-B147-A4FF1CCAD8B7}"/>
              </a:ext>
            </a:extLst>
          </p:cNvPr>
          <p:cNvCxnSpPr/>
          <p:nvPr/>
        </p:nvCxnSpPr>
        <p:spPr>
          <a:xfrm>
            <a:off x="4682358" y="1910199"/>
            <a:ext cx="2416527" cy="159025"/>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FF97C9E2-3395-5948-9354-445848A617C2}"/>
              </a:ext>
            </a:extLst>
          </p:cNvPr>
          <p:cNvCxnSpPr>
            <a:cxnSpLocks/>
          </p:cNvCxnSpPr>
          <p:nvPr/>
        </p:nvCxnSpPr>
        <p:spPr>
          <a:xfrm flipV="1">
            <a:off x="4043856" y="1426137"/>
            <a:ext cx="1846765" cy="344772"/>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C1CA4E47-8DA7-8249-AC94-39B980663165}"/>
              </a:ext>
            </a:extLst>
          </p:cNvPr>
          <p:cNvCxnSpPr/>
          <p:nvPr/>
        </p:nvCxnSpPr>
        <p:spPr>
          <a:xfrm>
            <a:off x="4994392" y="1193959"/>
            <a:ext cx="1459721" cy="118554"/>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6D6F77E1-A530-BF4E-A94D-8232C504C503}"/>
              </a:ext>
            </a:extLst>
          </p:cNvPr>
          <p:cNvSpPr txBox="1"/>
          <p:nvPr/>
        </p:nvSpPr>
        <p:spPr>
          <a:xfrm>
            <a:off x="5508026" y="1236894"/>
            <a:ext cx="389850" cy="246221"/>
          </a:xfrm>
          <a:prstGeom prst="rect">
            <a:avLst/>
          </a:prstGeom>
          <a:noFill/>
        </p:spPr>
        <p:txBody>
          <a:bodyPr wrap="none" rtlCol="0">
            <a:spAutoFit/>
          </a:bodyPr>
          <a:lstStyle/>
          <a:p>
            <a:r>
              <a:rPr lang="fr-FR" sz="1000">
                <a:solidFill>
                  <a:schemeClr val="bg1"/>
                </a:solidFill>
              </a:rPr>
              <a:t>ART</a:t>
            </a:r>
          </a:p>
        </p:txBody>
      </p:sp>
      <p:sp>
        <p:nvSpPr>
          <p:cNvPr id="32" name="ZoneTexte 31">
            <a:extLst>
              <a:ext uri="{FF2B5EF4-FFF2-40B4-BE49-F238E27FC236}">
                <a16:creationId xmlns:a16="http://schemas.microsoft.com/office/drawing/2014/main" id="{B3543EC1-E97A-4C43-B034-58F7FC8897E9}"/>
              </a:ext>
            </a:extLst>
          </p:cNvPr>
          <p:cNvSpPr txBox="1"/>
          <p:nvPr/>
        </p:nvSpPr>
        <p:spPr>
          <a:xfrm>
            <a:off x="4935888" y="930161"/>
            <a:ext cx="431657" cy="276999"/>
          </a:xfrm>
          <a:prstGeom prst="rect">
            <a:avLst/>
          </a:prstGeom>
          <a:noFill/>
        </p:spPr>
        <p:txBody>
          <a:bodyPr wrap="none" rtlCol="0">
            <a:spAutoFit/>
          </a:bodyPr>
          <a:lstStyle/>
          <a:p>
            <a:r>
              <a:rPr lang="fr-FR" sz="1200">
                <a:solidFill>
                  <a:schemeClr val="bg1"/>
                </a:solidFill>
              </a:rPr>
              <a:t>ART</a:t>
            </a:r>
          </a:p>
        </p:txBody>
      </p:sp>
      <p:sp>
        <p:nvSpPr>
          <p:cNvPr id="33" name="ZoneTexte 32">
            <a:extLst>
              <a:ext uri="{FF2B5EF4-FFF2-40B4-BE49-F238E27FC236}">
                <a16:creationId xmlns:a16="http://schemas.microsoft.com/office/drawing/2014/main" id="{E317B218-CE32-C941-B6AD-AD88EAF8B084}"/>
              </a:ext>
            </a:extLst>
          </p:cNvPr>
          <p:cNvSpPr txBox="1"/>
          <p:nvPr/>
        </p:nvSpPr>
        <p:spPr>
          <a:xfrm>
            <a:off x="4749144" y="1615797"/>
            <a:ext cx="473078" cy="307777"/>
          </a:xfrm>
          <a:prstGeom prst="rect">
            <a:avLst/>
          </a:prstGeom>
          <a:noFill/>
        </p:spPr>
        <p:txBody>
          <a:bodyPr wrap="none" rtlCol="0">
            <a:spAutoFit/>
          </a:bodyPr>
          <a:lstStyle/>
          <a:p>
            <a:r>
              <a:rPr lang="fr-FR" sz="1400">
                <a:solidFill>
                  <a:schemeClr val="bg1"/>
                </a:solidFill>
              </a:rPr>
              <a:t>ART</a:t>
            </a:r>
          </a:p>
        </p:txBody>
      </p:sp>
      <p:sp>
        <p:nvSpPr>
          <p:cNvPr id="34" name="ZoneTexte 33">
            <a:extLst>
              <a:ext uri="{FF2B5EF4-FFF2-40B4-BE49-F238E27FC236}">
                <a16:creationId xmlns:a16="http://schemas.microsoft.com/office/drawing/2014/main" id="{8205B8F0-B047-8644-AE12-11A3FFB4744E}"/>
              </a:ext>
            </a:extLst>
          </p:cNvPr>
          <p:cNvSpPr txBox="1"/>
          <p:nvPr/>
        </p:nvSpPr>
        <p:spPr>
          <a:xfrm>
            <a:off x="5864514" y="2042464"/>
            <a:ext cx="512897" cy="338554"/>
          </a:xfrm>
          <a:prstGeom prst="rect">
            <a:avLst/>
          </a:prstGeom>
          <a:noFill/>
        </p:spPr>
        <p:txBody>
          <a:bodyPr wrap="none" rtlCol="0">
            <a:spAutoFit/>
          </a:bodyPr>
          <a:lstStyle/>
          <a:p>
            <a:r>
              <a:rPr lang="fr-FR" sz="1600">
                <a:solidFill>
                  <a:schemeClr val="bg1"/>
                </a:solidFill>
              </a:rPr>
              <a:t>ART</a:t>
            </a:r>
          </a:p>
        </p:txBody>
      </p:sp>
      <p:sp>
        <p:nvSpPr>
          <p:cNvPr id="35" name="ZoneTexte 34">
            <a:extLst>
              <a:ext uri="{FF2B5EF4-FFF2-40B4-BE49-F238E27FC236}">
                <a16:creationId xmlns:a16="http://schemas.microsoft.com/office/drawing/2014/main" id="{246D10CE-6163-8847-A5B0-852A22252D65}"/>
              </a:ext>
            </a:extLst>
          </p:cNvPr>
          <p:cNvSpPr txBox="1"/>
          <p:nvPr/>
        </p:nvSpPr>
        <p:spPr>
          <a:xfrm>
            <a:off x="3909179" y="1322503"/>
            <a:ext cx="512897" cy="338554"/>
          </a:xfrm>
          <a:prstGeom prst="rect">
            <a:avLst/>
          </a:prstGeom>
          <a:noFill/>
        </p:spPr>
        <p:txBody>
          <a:bodyPr wrap="none" rtlCol="0">
            <a:spAutoFit/>
          </a:bodyPr>
          <a:lstStyle/>
          <a:p>
            <a:r>
              <a:rPr lang="fr-FR" sz="1600">
                <a:solidFill>
                  <a:schemeClr val="bg1"/>
                </a:solidFill>
              </a:rPr>
              <a:t>ART</a:t>
            </a:r>
          </a:p>
        </p:txBody>
      </p:sp>
      <p:sp>
        <p:nvSpPr>
          <p:cNvPr id="36" name="ZoneTexte 35">
            <a:extLst>
              <a:ext uri="{FF2B5EF4-FFF2-40B4-BE49-F238E27FC236}">
                <a16:creationId xmlns:a16="http://schemas.microsoft.com/office/drawing/2014/main" id="{68E0EF91-4DBD-334A-BC18-B6F9C503DB92}"/>
              </a:ext>
            </a:extLst>
          </p:cNvPr>
          <p:cNvSpPr txBox="1"/>
          <p:nvPr/>
        </p:nvSpPr>
        <p:spPr>
          <a:xfrm>
            <a:off x="6042231" y="964626"/>
            <a:ext cx="473078" cy="307777"/>
          </a:xfrm>
          <a:prstGeom prst="rect">
            <a:avLst/>
          </a:prstGeom>
          <a:noFill/>
        </p:spPr>
        <p:txBody>
          <a:bodyPr wrap="none" rtlCol="0">
            <a:spAutoFit/>
          </a:bodyPr>
          <a:lstStyle/>
          <a:p>
            <a:r>
              <a:rPr lang="fr-FR" sz="1400">
                <a:solidFill>
                  <a:schemeClr val="bg1"/>
                </a:solidFill>
              </a:rPr>
              <a:t>ART</a:t>
            </a:r>
          </a:p>
        </p:txBody>
      </p:sp>
      <p:pic>
        <p:nvPicPr>
          <p:cNvPr id="9" name="Image 8">
            <a:extLst>
              <a:ext uri="{FF2B5EF4-FFF2-40B4-BE49-F238E27FC236}">
                <a16:creationId xmlns:a16="http://schemas.microsoft.com/office/drawing/2014/main" id="{703BFB76-A623-2742-AEE6-57FD82E3E3DF}"/>
              </a:ext>
            </a:extLst>
          </p:cNvPr>
          <p:cNvPicPr>
            <a:picLocks noChangeAspect="1"/>
          </p:cNvPicPr>
          <p:nvPr/>
        </p:nvPicPr>
        <p:blipFill>
          <a:blip r:embed="rId5"/>
          <a:stretch>
            <a:fillRect/>
          </a:stretch>
        </p:blipFill>
        <p:spPr>
          <a:xfrm>
            <a:off x="0" y="38601"/>
            <a:ext cx="9144000" cy="5143500"/>
          </a:xfrm>
          <a:prstGeom prst="rect">
            <a:avLst/>
          </a:prstGeom>
        </p:spPr>
      </p:pic>
    </p:spTree>
    <p:extLst>
      <p:ext uri="{BB962C8B-B14F-4D97-AF65-F5344CB8AC3E}">
        <p14:creationId xmlns:p14="http://schemas.microsoft.com/office/powerpoint/2010/main" val="390549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FDD1AA1-2A16-AA47-BEB4-5CFE6235C5B1}"/>
              </a:ext>
            </a:extLst>
          </p:cNvPr>
          <p:cNvSpPr txBox="1"/>
          <p:nvPr/>
        </p:nvSpPr>
        <p:spPr>
          <a:xfrm>
            <a:off x="438850" y="1352056"/>
            <a:ext cx="8075993" cy="2677656"/>
          </a:xfrm>
          <a:prstGeom prst="rect">
            <a:avLst/>
          </a:prstGeom>
          <a:solidFill>
            <a:schemeClr val="accent1">
              <a:lumMod val="75000"/>
            </a:schemeClr>
          </a:solidFill>
        </p:spPr>
        <p:txBody>
          <a:bodyPr wrap="none" rtlCol="0">
            <a:spAutoFit/>
          </a:bodyPr>
          <a:lstStyle/>
          <a:p>
            <a:r>
              <a:rPr lang="fr-FR" sz="2400" dirty="0">
                <a:solidFill>
                  <a:schemeClr val="bg1"/>
                </a:solidFill>
                <a:latin typeface="SignPainter HouseScript" panose="02000006070000020004" pitchFamily="2" charset="0"/>
              </a:rPr>
              <a:t>Arrêt MERCIER </a:t>
            </a:r>
          </a:p>
          <a:p>
            <a:r>
              <a:rPr lang="fr-FR" dirty="0">
                <a:solidFill>
                  <a:schemeClr val="bg1"/>
                </a:solidFill>
              </a:rPr>
              <a:t> 		« Le médecin doit donner des soins consciencieux, attentifs, et conformes </a:t>
            </a:r>
          </a:p>
          <a:p>
            <a:r>
              <a:rPr lang="fr-FR" dirty="0">
                <a:solidFill>
                  <a:schemeClr val="bg1"/>
                </a:solidFill>
              </a:rPr>
              <a:t>		aux données acquises de la science »</a:t>
            </a:r>
          </a:p>
          <a:p>
            <a:r>
              <a:rPr lang="fr-FR" sz="2400" dirty="0">
                <a:solidFill>
                  <a:schemeClr val="bg1"/>
                </a:solidFill>
                <a:latin typeface="SignPainter HouseScript" panose="02000006070000020004" pitchFamily="2" charset="0"/>
              </a:rPr>
              <a:t>Algorithme</a:t>
            </a:r>
            <a:r>
              <a:rPr lang="fr-FR" dirty="0">
                <a:solidFill>
                  <a:schemeClr val="bg1"/>
                </a:solidFill>
              </a:rPr>
              <a:t> 	= 	calcul mathématique issu de données du passé.</a:t>
            </a:r>
          </a:p>
          <a:p>
            <a:r>
              <a:rPr lang="fr-FR" sz="2400" dirty="0">
                <a:solidFill>
                  <a:schemeClr val="bg1"/>
                </a:solidFill>
                <a:latin typeface="SignPainter HouseScript" panose="02000006070000020004" pitchFamily="2" charset="0"/>
              </a:rPr>
              <a:t>Arbre décisionnel 	</a:t>
            </a:r>
            <a:r>
              <a:rPr lang="fr-FR" dirty="0">
                <a:solidFill>
                  <a:schemeClr val="bg1"/>
                </a:solidFill>
              </a:rPr>
              <a:t>=	raisonnement statistique.</a:t>
            </a:r>
          </a:p>
          <a:p>
            <a:r>
              <a:rPr lang="fr-FR" sz="2400" dirty="0">
                <a:solidFill>
                  <a:schemeClr val="bg1"/>
                </a:solidFill>
                <a:latin typeface="SignPainter HouseScript" panose="02000006070000020004" pitchFamily="2" charset="0"/>
              </a:rPr>
              <a:t>R.M.O. 	</a:t>
            </a:r>
            <a:r>
              <a:rPr lang="fr-FR" dirty="0">
                <a:solidFill>
                  <a:schemeClr val="bg1"/>
                </a:solidFill>
              </a:rPr>
              <a:t>sont élaborées par des experts à partir de la littérature scientifique.</a:t>
            </a:r>
          </a:p>
          <a:p>
            <a:endParaRPr lang="fr-FR" b="1" dirty="0">
              <a:solidFill>
                <a:schemeClr val="bg1"/>
              </a:solidFill>
            </a:endParaRPr>
          </a:p>
          <a:p>
            <a:pPr algn="ctr"/>
            <a:r>
              <a:rPr lang="fr-FR" b="1" dirty="0">
                <a:solidFill>
                  <a:schemeClr val="bg1"/>
                </a:solidFill>
              </a:rPr>
              <a:t>OÙ EST L’ART ?</a:t>
            </a:r>
          </a:p>
        </p:txBody>
      </p:sp>
      <p:pic>
        <p:nvPicPr>
          <p:cNvPr id="3" name="Image 2">
            <a:extLst>
              <a:ext uri="{FF2B5EF4-FFF2-40B4-BE49-F238E27FC236}">
                <a16:creationId xmlns:a16="http://schemas.microsoft.com/office/drawing/2014/main" id="{94907998-5587-E64B-8DDC-47F850B7C237}"/>
              </a:ext>
            </a:extLst>
          </p:cNvPr>
          <p:cNvPicPr>
            <a:picLocks noChangeAspect="1"/>
          </p:cNvPicPr>
          <p:nvPr/>
        </p:nvPicPr>
        <p:blipFill>
          <a:blip r:embed="rId3"/>
          <a:stretch>
            <a:fillRect/>
          </a:stretch>
        </p:blipFill>
        <p:spPr>
          <a:xfrm>
            <a:off x="3137701" y="79220"/>
            <a:ext cx="2868598" cy="1272836"/>
          </a:xfrm>
          <a:prstGeom prst="rect">
            <a:avLst/>
          </a:prstGeom>
        </p:spPr>
      </p:pic>
    </p:spTree>
    <p:extLst>
      <p:ext uri="{BB962C8B-B14F-4D97-AF65-F5344CB8AC3E}">
        <p14:creationId xmlns:p14="http://schemas.microsoft.com/office/powerpoint/2010/main" val="413167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5F9FDCE-64BC-764B-BE54-3E3DF9D68E66}"/>
              </a:ext>
            </a:extLst>
          </p:cNvPr>
          <p:cNvSpPr txBox="1"/>
          <p:nvPr/>
        </p:nvSpPr>
        <p:spPr>
          <a:xfrm>
            <a:off x="528843" y="275207"/>
            <a:ext cx="7500387" cy="3816429"/>
          </a:xfrm>
          <a:prstGeom prst="rect">
            <a:avLst/>
          </a:prstGeom>
          <a:solidFill>
            <a:schemeClr val="accent1">
              <a:lumMod val="75000"/>
            </a:schemeClr>
          </a:solidFill>
        </p:spPr>
        <p:txBody>
          <a:bodyPr wrap="none" rtlCol="0">
            <a:spAutoFit/>
          </a:bodyPr>
          <a:lstStyle/>
          <a:p>
            <a:r>
              <a:rPr lang="fr-FR" sz="3200">
                <a:solidFill>
                  <a:schemeClr val="bg1"/>
                </a:solidFill>
              </a:rPr>
              <a:t>HAS :</a:t>
            </a:r>
          </a:p>
          <a:p>
            <a:pPr algn="ctr"/>
            <a:r>
              <a:rPr lang="fr-FR" sz="2400">
                <a:solidFill>
                  <a:schemeClr val="bg1"/>
                </a:solidFill>
              </a:rPr>
              <a:t>«Les recommandations de bonne pratique </a:t>
            </a:r>
          </a:p>
          <a:p>
            <a:pPr algn="ctr"/>
            <a:r>
              <a:rPr lang="fr-FR" sz="2400">
                <a:solidFill>
                  <a:schemeClr val="bg1"/>
                </a:solidFill>
              </a:rPr>
              <a:t>sont des synthèses rigoureuses </a:t>
            </a:r>
          </a:p>
          <a:p>
            <a:pPr algn="ctr"/>
            <a:r>
              <a:rPr lang="fr-FR" sz="2400">
                <a:solidFill>
                  <a:schemeClr val="bg1"/>
                </a:solidFill>
              </a:rPr>
              <a:t>de l’état de l’art et des données de la science…… </a:t>
            </a:r>
          </a:p>
          <a:p>
            <a:pPr algn="ctr"/>
            <a:r>
              <a:rPr lang="fr-FR" sz="2400">
                <a:solidFill>
                  <a:srgbClr val="FFFF00"/>
                </a:solidFill>
              </a:rPr>
              <a:t>Elles ne sauraient dispenser </a:t>
            </a:r>
          </a:p>
          <a:p>
            <a:pPr algn="ctr"/>
            <a:r>
              <a:rPr lang="fr-FR" sz="2400">
                <a:solidFill>
                  <a:srgbClr val="FFFF00"/>
                </a:solidFill>
              </a:rPr>
              <a:t>le professionnel de santé de faire preuve de discernement </a:t>
            </a:r>
          </a:p>
          <a:p>
            <a:pPr algn="ctr"/>
            <a:r>
              <a:rPr lang="fr-FR" sz="2400">
                <a:solidFill>
                  <a:srgbClr val="FFFF00"/>
                </a:solidFill>
              </a:rPr>
              <a:t>dans sa prise en charge du patient </a:t>
            </a:r>
          </a:p>
          <a:p>
            <a:pPr algn="ctr"/>
            <a:r>
              <a:rPr lang="fr-FR" sz="2400">
                <a:solidFill>
                  <a:srgbClr val="FFFF00"/>
                </a:solidFill>
              </a:rPr>
              <a:t>qui doit être celle qu’il estime la plus appropriée, </a:t>
            </a:r>
          </a:p>
          <a:p>
            <a:pPr algn="ctr"/>
            <a:r>
              <a:rPr lang="fr-FR" sz="2400">
                <a:solidFill>
                  <a:srgbClr val="FFFF00"/>
                </a:solidFill>
              </a:rPr>
              <a:t>en fonction de ses propres constatations.»</a:t>
            </a:r>
          </a:p>
          <a:p>
            <a:endParaRPr lang="fr-FR"/>
          </a:p>
        </p:txBody>
      </p:sp>
    </p:spTree>
    <p:extLst>
      <p:ext uri="{BB962C8B-B14F-4D97-AF65-F5344CB8AC3E}">
        <p14:creationId xmlns:p14="http://schemas.microsoft.com/office/powerpoint/2010/main" val="11902602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osange 8">
            <a:extLst>
              <a:ext uri="{FF2B5EF4-FFF2-40B4-BE49-F238E27FC236}">
                <a16:creationId xmlns:a16="http://schemas.microsoft.com/office/drawing/2014/main" id="{C7B1A516-D228-9640-9412-E03769739DC5}"/>
              </a:ext>
            </a:extLst>
          </p:cNvPr>
          <p:cNvSpPr/>
          <p:nvPr/>
        </p:nvSpPr>
        <p:spPr>
          <a:xfrm>
            <a:off x="2301765" y="2640724"/>
            <a:ext cx="4761186" cy="1442545"/>
          </a:xfrm>
          <a:prstGeom prst="diamond">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osange 7">
            <a:extLst>
              <a:ext uri="{FF2B5EF4-FFF2-40B4-BE49-F238E27FC236}">
                <a16:creationId xmlns:a16="http://schemas.microsoft.com/office/drawing/2014/main" id="{21D39C8A-8C5D-5546-925C-435DF6BB782B}"/>
              </a:ext>
            </a:extLst>
          </p:cNvPr>
          <p:cNvSpPr/>
          <p:nvPr/>
        </p:nvSpPr>
        <p:spPr>
          <a:xfrm>
            <a:off x="2257684" y="447861"/>
            <a:ext cx="4761186" cy="1442545"/>
          </a:xfrm>
          <a:prstGeom prst="diamond">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A10157D9-6613-9A4D-A431-DF9F215CE695}"/>
              </a:ext>
            </a:extLst>
          </p:cNvPr>
          <p:cNvSpPr txBox="1"/>
          <p:nvPr/>
        </p:nvSpPr>
        <p:spPr>
          <a:xfrm>
            <a:off x="1166647" y="707468"/>
            <a:ext cx="1243033" cy="923330"/>
          </a:xfrm>
          <a:prstGeom prst="rect">
            <a:avLst/>
          </a:prstGeom>
          <a:noFill/>
        </p:spPr>
        <p:txBody>
          <a:bodyPr wrap="none" rtlCol="0">
            <a:spAutoFit/>
          </a:bodyPr>
          <a:lstStyle/>
          <a:p>
            <a:r>
              <a:rPr lang="fr-FR"/>
              <a:t>Apprendre </a:t>
            </a:r>
          </a:p>
          <a:p>
            <a:r>
              <a:rPr lang="fr-FR"/>
              <a:t>à rétablir </a:t>
            </a:r>
          </a:p>
          <a:p>
            <a:r>
              <a:rPr lang="fr-FR"/>
              <a:t>la Santé</a:t>
            </a:r>
          </a:p>
        </p:txBody>
      </p:sp>
      <p:sp>
        <p:nvSpPr>
          <p:cNvPr id="3" name="ZoneTexte 2">
            <a:extLst>
              <a:ext uri="{FF2B5EF4-FFF2-40B4-BE49-F238E27FC236}">
                <a16:creationId xmlns:a16="http://schemas.microsoft.com/office/drawing/2014/main" id="{7087F10C-3359-1C49-AEF1-9DB212F16E30}"/>
              </a:ext>
            </a:extLst>
          </p:cNvPr>
          <p:cNvSpPr txBox="1"/>
          <p:nvPr/>
        </p:nvSpPr>
        <p:spPr>
          <a:xfrm>
            <a:off x="7062951" y="845967"/>
            <a:ext cx="1171154" cy="646331"/>
          </a:xfrm>
          <a:prstGeom prst="rect">
            <a:avLst/>
          </a:prstGeom>
          <a:noFill/>
        </p:spPr>
        <p:txBody>
          <a:bodyPr wrap="none" rtlCol="0">
            <a:spAutoFit/>
          </a:bodyPr>
          <a:lstStyle/>
          <a:p>
            <a:r>
              <a:rPr lang="fr-FR"/>
              <a:t>Pratiques </a:t>
            </a:r>
          </a:p>
          <a:p>
            <a:r>
              <a:rPr lang="fr-FR"/>
              <a:t>artistiques</a:t>
            </a:r>
          </a:p>
        </p:txBody>
      </p:sp>
      <p:sp>
        <p:nvSpPr>
          <p:cNvPr id="4" name="ZoneTexte 3">
            <a:extLst>
              <a:ext uri="{FF2B5EF4-FFF2-40B4-BE49-F238E27FC236}">
                <a16:creationId xmlns:a16="http://schemas.microsoft.com/office/drawing/2014/main" id="{B6A2F74A-689E-EB4F-84E8-75182DBF1B38}"/>
              </a:ext>
            </a:extLst>
          </p:cNvPr>
          <p:cNvSpPr txBox="1"/>
          <p:nvPr/>
        </p:nvSpPr>
        <p:spPr>
          <a:xfrm>
            <a:off x="3163072" y="152059"/>
            <a:ext cx="3342262" cy="1846659"/>
          </a:xfrm>
          <a:prstGeom prst="rect">
            <a:avLst/>
          </a:prstGeom>
          <a:noFill/>
        </p:spPr>
        <p:txBody>
          <a:bodyPr wrap="none" rtlCol="0">
            <a:spAutoFit/>
          </a:bodyPr>
          <a:lstStyle/>
          <a:p>
            <a:pPr algn="ctr"/>
            <a:r>
              <a:rPr lang="fr-FR"/>
              <a:t>Faire appel à :</a:t>
            </a:r>
          </a:p>
          <a:p>
            <a:pPr algn="ctr"/>
            <a:r>
              <a:rPr lang="fr-FR"/>
              <a:t>- </a:t>
            </a:r>
            <a:r>
              <a:rPr lang="fr-FR" sz="2400">
                <a:latin typeface="SignPainter HouseScript" panose="02000006070000020004" pitchFamily="2" charset="0"/>
              </a:rPr>
              <a:t>SES SENS</a:t>
            </a:r>
          </a:p>
          <a:p>
            <a:pPr algn="ctr"/>
            <a:r>
              <a:rPr lang="fr-FR" sz="2400">
                <a:latin typeface="SignPainter HouseScript" panose="02000006070000020004" pitchFamily="2" charset="0"/>
              </a:rPr>
              <a:t>- SES ÉMOTIONS</a:t>
            </a:r>
          </a:p>
          <a:p>
            <a:pPr algn="ctr"/>
            <a:r>
              <a:rPr lang="fr-FR" sz="2400">
                <a:latin typeface="SignPainter HouseScript" panose="02000006070000020004" pitchFamily="2" charset="0"/>
              </a:rPr>
              <a:t>- SON INTUITION</a:t>
            </a:r>
          </a:p>
          <a:p>
            <a:pPr algn="ctr"/>
            <a:r>
              <a:rPr lang="fr-FR" sz="2400">
                <a:latin typeface="SignPainter HouseScript" panose="02000006070000020004" pitchFamily="2" charset="0"/>
              </a:rPr>
              <a:t>- SA FACULTÉ DE COMPRENDRE</a:t>
            </a:r>
          </a:p>
        </p:txBody>
      </p:sp>
      <p:sp>
        <p:nvSpPr>
          <p:cNvPr id="5" name="ZoneTexte 4">
            <a:extLst>
              <a:ext uri="{FF2B5EF4-FFF2-40B4-BE49-F238E27FC236}">
                <a16:creationId xmlns:a16="http://schemas.microsoft.com/office/drawing/2014/main" id="{5262520F-2644-D54A-A4CF-A09CC310C261}"/>
              </a:ext>
            </a:extLst>
          </p:cNvPr>
          <p:cNvSpPr txBox="1"/>
          <p:nvPr/>
        </p:nvSpPr>
        <p:spPr>
          <a:xfrm>
            <a:off x="3424458" y="2352069"/>
            <a:ext cx="2819490" cy="1846659"/>
          </a:xfrm>
          <a:prstGeom prst="rect">
            <a:avLst/>
          </a:prstGeom>
          <a:noFill/>
        </p:spPr>
        <p:txBody>
          <a:bodyPr wrap="none" rtlCol="0">
            <a:spAutoFit/>
          </a:bodyPr>
          <a:lstStyle/>
          <a:p>
            <a:pPr algn="ctr"/>
            <a:r>
              <a:rPr lang="fr-FR"/>
              <a:t>Qualités dans sa capacité à :</a:t>
            </a:r>
          </a:p>
          <a:p>
            <a:pPr algn="ctr"/>
            <a:r>
              <a:rPr lang="fr-FR" sz="2400">
                <a:latin typeface="SignPainter HouseScript" panose="02000006070000020004" pitchFamily="2" charset="0"/>
              </a:rPr>
              <a:t>- OBSERVER</a:t>
            </a:r>
          </a:p>
          <a:p>
            <a:pPr algn="ctr"/>
            <a:r>
              <a:rPr lang="fr-FR" sz="2400">
                <a:latin typeface="SignPainter HouseScript" panose="02000006070000020004" pitchFamily="2" charset="0"/>
              </a:rPr>
              <a:t>- TRANSCRIRE</a:t>
            </a:r>
          </a:p>
          <a:p>
            <a:pPr algn="ctr"/>
            <a:r>
              <a:rPr lang="fr-FR" sz="2400">
                <a:latin typeface="SignPainter HouseScript" panose="02000006070000020004" pitchFamily="2" charset="0"/>
              </a:rPr>
              <a:t>- INTERPRÉTER</a:t>
            </a:r>
          </a:p>
          <a:p>
            <a:pPr algn="ctr"/>
            <a:r>
              <a:rPr lang="fr-FR" sz="2400">
                <a:latin typeface="SignPainter HouseScript" panose="02000006070000020004" pitchFamily="2" charset="0"/>
              </a:rPr>
              <a:t>- RÉALISER</a:t>
            </a:r>
          </a:p>
        </p:txBody>
      </p:sp>
      <p:sp>
        <p:nvSpPr>
          <p:cNvPr id="6" name="ZoneTexte 5">
            <a:extLst>
              <a:ext uri="{FF2B5EF4-FFF2-40B4-BE49-F238E27FC236}">
                <a16:creationId xmlns:a16="http://schemas.microsoft.com/office/drawing/2014/main" id="{CF2A70AF-7B8A-1E4C-98C9-7F45CD8C9E2F}"/>
              </a:ext>
            </a:extLst>
          </p:cNvPr>
          <p:cNvSpPr txBox="1"/>
          <p:nvPr/>
        </p:nvSpPr>
        <p:spPr>
          <a:xfrm>
            <a:off x="1318644" y="3177330"/>
            <a:ext cx="939040" cy="369332"/>
          </a:xfrm>
          <a:prstGeom prst="rect">
            <a:avLst/>
          </a:prstGeom>
          <a:noFill/>
        </p:spPr>
        <p:txBody>
          <a:bodyPr wrap="none" rtlCol="0">
            <a:spAutoFit/>
          </a:bodyPr>
          <a:lstStyle/>
          <a:p>
            <a:r>
              <a:rPr lang="fr-FR"/>
              <a:t>ARTISTE</a:t>
            </a:r>
          </a:p>
        </p:txBody>
      </p:sp>
      <p:sp>
        <p:nvSpPr>
          <p:cNvPr id="7" name="ZoneTexte 6">
            <a:extLst>
              <a:ext uri="{FF2B5EF4-FFF2-40B4-BE49-F238E27FC236}">
                <a16:creationId xmlns:a16="http://schemas.microsoft.com/office/drawing/2014/main" id="{F9C1AC2E-D1F6-A541-B3D6-2B77995403E7}"/>
              </a:ext>
            </a:extLst>
          </p:cNvPr>
          <p:cNvSpPr txBox="1"/>
          <p:nvPr/>
        </p:nvSpPr>
        <p:spPr>
          <a:xfrm>
            <a:off x="7040295" y="3177330"/>
            <a:ext cx="1189749" cy="369332"/>
          </a:xfrm>
          <a:prstGeom prst="rect">
            <a:avLst/>
          </a:prstGeom>
          <a:noFill/>
        </p:spPr>
        <p:txBody>
          <a:bodyPr wrap="none" rtlCol="0">
            <a:spAutoFit/>
          </a:bodyPr>
          <a:lstStyle/>
          <a:p>
            <a:r>
              <a:rPr lang="fr-FR"/>
              <a:t>SOIGNANT</a:t>
            </a:r>
          </a:p>
        </p:txBody>
      </p:sp>
    </p:spTree>
    <p:extLst>
      <p:ext uri="{BB962C8B-B14F-4D97-AF65-F5344CB8AC3E}">
        <p14:creationId xmlns:p14="http://schemas.microsoft.com/office/powerpoint/2010/main" val="3703276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BC63B5B-A2CF-0D48-BA24-6D064D6BA4FB}"/>
              </a:ext>
            </a:extLst>
          </p:cNvPr>
          <p:cNvPicPr>
            <a:picLocks noChangeAspect="1"/>
          </p:cNvPicPr>
          <p:nvPr/>
        </p:nvPicPr>
        <p:blipFill rotWithShape="1">
          <a:blip r:embed="rId3"/>
          <a:srcRect l="12364" t="39712" r="4675"/>
          <a:stretch/>
        </p:blipFill>
        <p:spPr>
          <a:xfrm>
            <a:off x="2373746" y="602802"/>
            <a:ext cx="3546530" cy="2038597"/>
          </a:xfrm>
          <a:prstGeom prst="rect">
            <a:avLst/>
          </a:prstGeom>
        </p:spPr>
      </p:pic>
      <p:sp>
        <p:nvSpPr>
          <p:cNvPr id="2" name="ZoneTexte 1">
            <a:extLst>
              <a:ext uri="{FF2B5EF4-FFF2-40B4-BE49-F238E27FC236}">
                <a16:creationId xmlns:a16="http://schemas.microsoft.com/office/drawing/2014/main" id="{243D40F0-E444-AF46-88D1-FB4E6FBD65C9}"/>
              </a:ext>
            </a:extLst>
          </p:cNvPr>
          <p:cNvSpPr txBox="1"/>
          <p:nvPr/>
        </p:nvSpPr>
        <p:spPr>
          <a:xfrm>
            <a:off x="2961637" y="2751932"/>
            <a:ext cx="2550250" cy="523220"/>
          </a:xfrm>
          <a:prstGeom prst="rect">
            <a:avLst/>
          </a:prstGeom>
          <a:noFill/>
        </p:spPr>
        <p:txBody>
          <a:bodyPr wrap="none" rtlCol="0">
            <a:spAutoFit/>
          </a:bodyPr>
          <a:lstStyle/>
          <a:p>
            <a:pPr algn="ctr"/>
            <a:r>
              <a:rPr lang="fr-FR" sz="1400" dirty="0"/>
              <a:t>Pr DUGUET - Dr ROSENBAUM</a:t>
            </a:r>
          </a:p>
          <a:p>
            <a:pPr algn="ctr"/>
            <a:r>
              <a:rPr lang="fr-FR" sz="1400" dirty="0"/>
              <a:t>Université Pierre et Marie CURIE</a:t>
            </a:r>
          </a:p>
        </p:txBody>
      </p:sp>
      <p:pic>
        <p:nvPicPr>
          <p:cNvPr id="8" name="Image 7">
            <a:extLst>
              <a:ext uri="{FF2B5EF4-FFF2-40B4-BE49-F238E27FC236}">
                <a16:creationId xmlns:a16="http://schemas.microsoft.com/office/drawing/2014/main" id="{9A1F5C74-4F7C-124E-B709-D83B33060EED}"/>
              </a:ext>
            </a:extLst>
          </p:cNvPr>
          <p:cNvPicPr>
            <a:picLocks noChangeAspect="1"/>
          </p:cNvPicPr>
          <p:nvPr/>
        </p:nvPicPr>
        <p:blipFill rotWithShape="1">
          <a:blip r:embed="rId3"/>
          <a:srcRect l="8804" b="71279"/>
          <a:stretch/>
        </p:blipFill>
        <p:spPr>
          <a:xfrm>
            <a:off x="5920276" y="602802"/>
            <a:ext cx="2485686" cy="619215"/>
          </a:xfrm>
          <a:prstGeom prst="rect">
            <a:avLst/>
          </a:prstGeom>
        </p:spPr>
      </p:pic>
      <p:sp>
        <p:nvSpPr>
          <p:cNvPr id="4" name="ZoneTexte 3">
            <a:extLst>
              <a:ext uri="{FF2B5EF4-FFF2-40B4-BE49-F238E27FC236}">
                <a16:creationId xmlns:a16="http://schemas.microsoft.com/office/drawing/2014/main" id="{E7989C1D-EFAD-F548-86DA-AE8372EF230B}"/>
              </a:ext>
            </a:extLst>
          </p:cNvPr>
          <p:cNvSpPr txBox="1"/>
          <p:nvPr/>
        </p:nvSpPr>
        <p:spPr>
          <a:xfrm>
            <a:off x="463823" y="157725"/>
            <a:ext cx="1149545" cy="307777"/>
          </a:xfrm>
          <a:prstGeom prst="rect">
            <a:avLst/>
          </a:prstGeom>
          <a:noFill/>
        </p:spPr>
        <p:txBody>
          <a:bodyPr wrap="none" rtlCol="0">
            <a:spAutoFit/>
          </a:bodyPr>
          <a:lstStyle/>
          <a:p>
            <a:r>
              <a:rPr lang="fr-FR" sz="1400"/>
              <a:t>FIGARO 2015</a:t>
            </a:r>
          </a:p>
        </p:txBody>
      </p:sp>
      <p:sp>
        <p:nvSpPr>
          <p:cNvPr id="10" name="ZoneTexte 9">
            <a:extLst>
              <a:ext uri="{FF2B5EF4-FFF2-40B4-BE49-F238E27FC236}">
                <a16:creationId xmlns:a16="http://schemas.microsoft.com/office/drawing/2014/main" id="{1D4B0BFD-3721-BF4D-9F81-4A0C351D0D87}"/>
              </a:ext>
            </a:extLst>
          </p:cNvPr>
          <p:cNvSpPr txBox="1"/>
          <p:nvPr/>
        </p:nvSpPr>
        <p:spPr>
          <a:xfrm>
            <a:off x="2079938" y="3275152"/>
            <a:ext cx="4134145" cy="646331"/>
          </a:xfrm>
          <a:prstGeom prst="rect">
            <a:avLst/>
          </a:prstGeom>
          <a:noFill/>
        </p:spPr>
        <p:txBody>
          <a:bodyPr wrap="none" rtlCol="0">
            <a:spAutoFit/>
          </a:bodyPr>
          <a:lstStyle/>
          <a:p>
            <a:r>
              <a:rPr lang="fr-FR" dirty="0" err="1"/>
              <a:t>Binome</a:t>
            </a:r>
            <a:r>
              <a:rPr lang="fr-FR" dirty="0"/>
              <a:t> étudiants médecine et Beaux-Arts</a:t>
            </a:r>
          </a:p>
          <a:p>
            <a:endParaRPr lang="fr-FR" dirty="0"/>
          </a:p>
        </p:txBody>
      </p:sp>
    </p:spTree>
    <p:extLst>
      <p:ext uri="{BB962C8B-B14F-4D97-AF65-F5344CB8AC3E}">
        <p14:creationId xmlns:p14="http://schemas.microsoft.com/office/powerpoint/2010/main" val="3553444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FD7EBEB-13FB-784A-8CE2-EF3837004D92}"/>
              </a:ext>
            </a:extLst>
          </p:cNvPr>
          <p:cNvPicPr>
            <a:picLocks noChangeAspect="1"/>
          </p:cNvPicPr>
          <p:nvPr/>
        </p:nvPicPr>
        <p:blipFill>
          <a:blip r:embed="rId3"/>
          <a:stretch>
            <a:fillRect/>
          </a:stretch>
        </p:blipFill>
        <p:spPr>
          <a:xfrm>
            <a:off x="2761940" y="236250"/>
            <a:ext cx="2823086" cy="2335500"/>
          </a:xfrm>
          <a:prstGeom prst="rect">
            <a:avLst/>
          </a:prstGeom>
        </p:spPr>
      </p:pic>
      <p:pic>
        <p:nvPicPr>
          <p:cNvPr id="13" name="Image 12">
            <a:extLst>
              <a:ext uri="{FF2B5EF4-FFF2-40B4-BE49-F238E27FC236}">
                <a16:creationId xmlns:a16="http://schemas.microsoft.com/office/drawing/2014/main" id="{0FC81731-075D-2046-B95B-15FBCBF552CF}"/>
              </a:ext>
            </a:extLst>
          </p:cNvPr>
          <p:cNvPicPr>
            <a:picLocks noChangeAspect="1"/>
          </p:cNvPicPr>
          <p:nvPr/>
        </p:nvPicPr>
        <p:blipFill rotWithShape="1">
          <a:blip r:embed="rId4"/>
          <a:srcRect l="31945"/>
          <a:stretch/>
        </p:blipFill>
        <p:spPr>
          <a:xfrm>
            <a:off x="5709320" y="889159"/>
            <a:ext cx="2033489" cy="698131"/>
          </a:xfrm>
          <a:prstGeom prst="rect">
            <a:avLst/>
          </a:prstGeom>
        </p:spPr>
      </p:pic>
      <p:sp>
        <p:nvSpPr>
          <p:cNvPr id="6" name="ZoneTexte 5">
            <a:extLst>
              <a:ext uri="{FF2B5EF4-FFF2-40B4-BE49-F238E27FC236}">
                <a16:creationId xmlns:a16="http://schemas.microsoft.com/office/drawing/2014/main" id="{309A6B00-5043-EB41-B408-7DC2BCA4B285}"/>
              </a:ext>
            </a:extLst>
          </p:cNvPr>
          <p:cNvSpPr txBox="1"/>
          <p:nvPr/>
        </p:nvSpPr>
        <p:spPr>
          <a:xfrm>
            <a:off x="709514" y="735270"/>
            <a:ext cx="1881156" cy="307777"/>
          </a:xfrm>
          <a:prstGeom prst="rect">
            <a:avLst/>
          </a:prstGeom>
          <a:noFill/>
        </p:spPr>
        <p:txBody>
          <a:bodyPr wrap="none" rtlCol="0">
            <a:spAutoFit/>
          </a:bodyPr>
          <a:lstStyle/>
          <a:p>
            <a:r>
              <a:rPr lang="fr-FR" sz="1400" dirty="0"/>
              <a:t>NEW YORK TIMES 2017</a:t>
            </a:r>
          </a:p>
        </p:txBody>
      </p:sp>
      <p:sp>
        <p:nvSpPr>
          <p:cNvPr id="10" name="ZoneTexte 9">
            <a:extLst>
              <a:ext uri="{FF2B5EF4-FFF2-40B4-BE49-F238E27FC236}">
                <a16:creationId xmlns:a16="http://schemas.microsoft.com/office/drawing/2014/main" id="{1500F21A-9439-0B4A-A9A5-534902304E97}"/>
              </a:ext>
            </a:extLst>
          </p:cNvPr>
          <p:cNvSpPr txBox="1"/>
          <p:nvPr/>
        </p:nvSpPr>
        <p:spPr>
          <a:xfrm>
            <a:off x="2967287" y="2678547"/>
            <a:ext cx="2412392" cy="1477328"/>
          </a:xfrm>
          <a:prstGeom prst="rect">
            <a:avLst/>
          </a:prstGeom>
          <a:noFill/>
        </p:spPr>
        <p:txBody>
          <a:bodyPr wrap="none" rtlCol="0">
            <a:spAutoFit/>
          </a:bodyPr>
          <a:lstStyle/>
          <a:p>
            <a:r>
              <a:rPr lang="fr-FR" dirty="0"/>
              <a:t>AUSTIN Texas</a:t>
            </a:r>
          </a:p>
          <a:p>
            <a:r>
              <a:rPr lang="fr-FR" dirty="0"/>
              <a:t>1</a:t>
            </a:r>
            <a:r>
              <a:rPr lang="fr-FR" baseline="30000" dirty="0"/>
              <a:t>ère</a:t>
            </a:r>
            <a:r>
              <a:rPr lang="fr-FR" dirty="0"/>
              <a:t> année de médecine</a:t>
            </a:r>
          </a:p>
          <a:p>
            <a:r>
              <a:rPr lang="fr-FR" dirty="0"/>
              <a:t>OBSERVER</a:t>
            </a:r>
          </a:p>
          <a:p>
            <a:r>
              <a:rPr lang="fr-FR" dirty="0"/>
              <a:t>ANALYSER</a:t>
            </a:r>
          </a:p>
          <a:p>
            <a:r>
              <a:rPr lang="fr-FR" dirty="0"/>
              <a:t>CRITIQUER</a:t>
            </a:r>
          </a:p>
        </p:txBody>
      </p:sp>
    </p:spTree>
    <p:extLst>
      <p:ext uri="{BB962C8B-B14F-4D97-AF65-F5344CB8AC3E}">
        <p14:creationId xmlns:p14="http://schemas.microsoft.com/office/powerpoint/2010/main" val="481624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DFE6EE4-CD42-9448-8F4E-274C7552C533}"/>
              </a:ext>
            </a:extLst>
          </p:cNvPr>
          <p:cNvPicPr>
            <a:picLocks noChangeAspect="1"/>
          </p:cNvPicPr>
          <p:nvPr/>
        </p:nvPicPr>
        <p:blipFill rotWithShape="1">
          <a:blip r:embed="rId3"/>
          <a:srcRect l="38495" t="6747" b="9004"/>
          <a:stretch/>
        </p:blipFill>
        <p:spPr>
          <a:xfrm>
            <a:off x="6261652" y="816798"/>
            <a:ext cx="1719910" cy="460936"/>
          </a:xfrm>
          <a:prstGeom prst="rect">
            <a:avLst/>
          </a:prstGeom>
        </p:spPr>
      </p:pic>
      <p:sp>
        <p:nvSpPr>
          <p:cNvPr id="9" name="ZoneTexte 8">
            <a:extLst>
              <a:ext uri="{FF2B5EF4-FFF2-40B4-BE49-F238E27FC236}">
                <a16:creationId xmlns:a16="http://schemas.microsoft.com/office/drawing/2014/main" id="{6CAC7626-A4B9-C948-A03F-17BB0D06DC6F}"/>
              </a:ext>
            </a:extLst>
          </p:cNvPr>
          <p:cNvSpPr txBox="1"/>
          <p:nvPr/>
        </p:nvSpPr>
        <p:spPr>
          <a:xfrm>
            <a:off x="3569353" y="2384332"/>
            <a:ext cx="2005293" cy="1169551"/>
          </a:xfrm>
          <a:prstGeom prst="rect">
            <a:avLst/>
          </a:prstGeom>
          <a:noFill/>
        </p:spPr>
        <p:txBody>
          <a:bodyPr wrap="none" rtlCol="0">
            <a:spAutoFit/>
          </a:bodyPr>
          <a:lstStyle/>
          <a:p>
            <a:r>
              <a:rPr lang="fr-FR" sz="1400" dirty="0"/>
              <a:t>HARVARD GAZETTE 2017</a:t>
            </a:r>
          </a:p>
          <a:p>
            <a:endParaRPr lang="fr-FR" sz="1400" dirty="0"/>
          </a:p>
          <a:p>
            <a:r>
              <a:rPr lang="fr-FR" sz="1400" dirty="0"/>
              <a:t>Dr WONG – Dr RIDER</a:t>
            </a:r>
          </a:p>
          <a:p>
            <a:endParaRPr lang="fr-FR" sz="1400" dirty="0"/>
          </a:p>
          <a:p>
            <a:r>
              <a:rPr lang="fr-FR" sz="1400" dirty="0"/>
              <a:t>ARTS AND HUMANITIES</a:t>
            </a:r>
          </a:p>
        </p:txBody>
      </p:sp>
      <p:pic>
        <p:nvPicPr>
          <p:cNvPr id="12" name="Image 11">
            <a:extLst>
              <a:ext uri="{FF2B5EF4-FFF2-40B4-BE49-F238E27FC236}">
                <a16:creationId xmlns:a16="http://schemas.microsoft.com/office/drawing/2014/main" id="{DA2874F6-F958-2B41-82AC-90C99A7CCD68}"/>
              </a:ext>
            </a:extLst>
          </p:cNvPr>
          <p:cNvPicPr>
            <a:picLocks noChangeAspect="1"/>
          </p:cNvPicPr>
          <p:nvPr/>
        </p:nvPicPr>
        <p:blipFill>
          <a:blip r:embed="rId4"/>
          <a:stretch>
            <a:fillRect/>
          </a:stretch>
        </p:blipFill>
        <p:spPr>
          <a:xfrm>
            <a:off x="3283614" y="381075"/>
            <a:ext cx="2452168" cy="1793318"/>
          </a:xfrm>
          <a:prstGeom prst="rect">
            <a:avLst/>
          </a:prstGeom>
        </p:spPr>
      </p:pic>
    </p:spTree>
    <p:extLst>
      <p:ext uri="{BB962C8B-B14F-4D97-AF65-F5344CB8AC3E}">
        <p14:creationId xmlns:p14="http://schemas.microsoft.com/office/powerpoint/2010/main" val="284624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6F5B997-F32A-5544-A18B-E1928A561953}"/>
              </a:ext>
            </a:extLst>
          </p:cNvPr>
          <p:cNvSpPr txBox="1"/>
          <p:nvPr/>
        </p:nvSpPr>
        <p:spPr>
          <a:xfrm>
            <a:off x="1054423" y="2916618"/>
            <a:ext cx="1486304" cy="1107996"/>
          </a:xfrm>
          <a:prstGeom prst="rect">
            <a:avLst/>
          </a:prstGeom>
          <a:noFill/>
        </p:spPr>
        <p:txBody>
          <a:bodyPr wrap="none" rtlCol="0">
            <a:spAutoFit/>
          </a:bodyPr>
          <a:lstStyle/>
          <a:p>
            <a:r>
              <a:rPr lang="fr-FR" sz="4800" b="1" dirty="0">
                <a:ln w="10160">
                  <a:solidFill>
                    <a:schemeClr val="accent5"/>
                  </a:solidFill>
                  <a:prstDash val="solid"/>
                </a:ln>
                <a:solidFill>
                  <a:schemeClr val="accent6"/>
                </a:solidFill>
                <a:effectLst>
                  <a:outerShdw blurRad="38100" dist="22860" dir="5400000" algn="tl" rotWithShape="0">
                    <a:srgbClr val="000000">
                      <a:alpha val="30000"/>
                    </a:srgbClr>
                  </a:outerShdw>
                </a:effectLst>
                <a:latin typeface="SignPainter HouseScript" panose="02000006070000020004" pitchFamily="2" charset="0"/>
              </a:rPr>
              <a:t>SANTÉ</a:t>
            </a:r>
            <a:endParaRPr lang="fr-FR" sz="4800" dirty="0">
              <a:solidFill>
                <a:schemeClr val="accent6"/>
              </a:solidFill>
              <a:latin typeface="SignPainter HouseScript" panose="02000006070000020004" pitchFamily="2" charset="0"/>
            </a:endParaRPr>
          </a:p>
          <a:p>
            <a:endParaRPr lang="fr-FR" dirty="0"/>
          </a:p>
        </p:txBody>
      </p:sp>
      <p:sp>
        <p:nvSpPr>
          <p:cNvPr id="7" name="ZoneTexte 6">
            <a:extLst>
              <a:ext uri="{FF2B5EF4-FFF2-40B4-BE49-F238E27FC236}">
                <a16:creationId xmlns:a16="http://schemas.microsoft.com/office/drawing/2014/main" id="{60F153AF-C4F4-8646-8E62-6708C0F28100}"/>
              </a:ext>
            </a:extLst>
          </p:cNvPr>
          <p:cNvSpPr txBox="1"/>
          <p:nvPr/>
        </p:nvSpPr>
        <p:spPr>
          <a:xfrm>
            <a:off x="693683" y="1592316"/>
            <a:ext cx="2582758" cy="1107996"/>
          </a:xfrm>
          <a:prstGeom prst="rect">
            <a:avLst/>
          </a:prstGeom>
          <a:noFill/>
        </p:spPr>
        <p:txBody>
          <a:bodyPr wrap="none" rtlCol="0">
            <a:spAutoFit/>
          </a:bodyPr>
          <a:lstStyle/>
          <a:p>
            <a:r>
              <a:rPr lang="fr-FR" sz="4800" b="1" spc="50" dirty="0">
                <a:ln w="9525" cmpd="sng">
                  <a:solidFill>
                    <a:schemeClr val="accent1"/>
                  </a:solidFill>
                  <a:prstDash val="solid"/>
                </a:ln>
                <a:solidFill>
                  <a:schemeClr val="accent4">
                    <a:lumMod val="60000"/>
                    <a:lumOff val="40000"/>
                  </a:schemeClr>
                </a:solidFill>
                <a:effectLst>
                  <a:glow rad="38100">
                    <a:schemeClr val="accent1">
                      <a:alpha val="40000"/>
                    </a:schemeClr>
                  </a:glow>
                </a:effectLst>
                <a:latin typeface="SignPainter HouseScript" panose="02000006070000020004" pitchFamily="2" charset="0"/>
              </a:rPr>
              <a:t>PÉDAGOGIE</a:t>
            </a:r>
          </a:p>
          <a:p>
            <a:endParaRPr lang="fr-FR" dirty="0"/>
          </a:p>
        </p:txBody>
      </p:sp>
      <p:sp>
        <p:nvSpPr>
          <p:cNvPr id="8" name="ZoneTexte 7">
            <a:extLst>
              <a:ext uri="{FF2B5EF4-FFF2-40B4-BE49-F238E27FC236}">
                <a16:creationId xmlns:a16="http://schemas.microsoft.com/office/drawing/2014/main" id="{083592B3-A9FD-ED46-8972-589FD997DBDC}"/>
              </a:ext>
            </a:extLst>
          </p:cNvPr>
          <p:cNvSpPr txBox="1"/>
          <p:nvPr/>
        </p:nvSpPr>
        <p:spPr>
          <a:xfrm>
            <a:off x="1237592" y="268014"/>
            <a:ext cx="1007007" cy="1107996"/>
          </a:xfrm>
          <a:prstGeom prst="rect">
            <a:avLst/>
          </a:prstGeom>
          <a:noFill/>
        </p:spPr>
        <p:txBody>
          <a:bodyPr wrap="none" rtlCol="0">
            <a:spAutoFit/>
          </a:bodyPr>
          <a:lstStyle/>
          <a:p>
            <a:r>
              <a:rPr lang="fr-FR" sz="4800" b="1" spc="50" dirty="0">
                <a:ln w="9525" cmpd="sng">
                  <a:solidFill>
                    <a:schemeClr val="accent1"/>
                  </a:solidFill>
                  <a:prstDash val="solid"/>
                </a:ln>
                <a:solidFill>
                  <a:srgbClr val="FF0000"/>
                </a:solidFill>
                <a:effectLst>
                  <a:glow rad="38100">
                    <a:schemeClr val="accent1">
                      <a:alpha val="40000"/>
                    </a:schemeClr>
                  </a:glow>
                </a:effectLst>
                <a:latin typeface="SignPainter HouseScript" panose="02000006070000020004" pitchFamily="2" charset="0"/>
              </a:rPr>
              <a:t>ART</a:t>
            </a:r>
          </a:p>
          <a:p>
            <a:endParaRPr lang="fr-FR" dirty="0"/>
          </a:p>
        </p:txBody>
      </p:sp>
      <p:sp>
        <p:nvSpPr>
          <p:cNvPr id="5" name="ZoneTexte 4">
            <a:extLst>
              <a:ext uri="{FF2B5EF4-FFF2-40B4-BE49-F238E27FC236}">
                <a16:creationId xmlns:a16="http://schemas.microsoft.com/office/drawing/2014/main" id="{81723184-6B5F-4A48-B406-BEEC43F29C79}"/>
              </a:ext>
            </a:extLst>
          </p:cNvPr>
          <p:cNvSpPr txBox="1"/>
          <p:nvPr/>
        </p:nvSpPr>
        <p:spPr>
          <a:xfrm>
            <a:off x="3783750" y="98056"/>
            <a:ext cx="5262916" cy="2677656"/>
          </a:xfrm>
          <a:prstGeom prst="rect">
            <a:avLst/>
          </a:prstGeom>
          <a:solidFill>
            <a:srgbClr val="FF95A0"/>
          </a:solidFill>
        </p:spPr>
        <p:txBody>
          <a:bodyPr wrap="none" rtlCol="0">
            <a:spAutoFit/>
          </a:bodyPr>
          <a:lstStyle/>
          <a:p>
            <a:r>
              <a:rPr lang="fr-FR" sz="2400" dirty="0">
                <a:latin typeface="SignPainter HouseScript" panose="02000006070000020004" pitchFamily="2" charset="0"/>
              </a:rPr>
              <a:t>4 significations:</a:t>
            </a:r>
          </a:p>
          <a:p>
            <a:r>
              <a:rPr lang="fr-FR" sz="2400" dirty="0">
                <a:latin typeface="SignPainter HouseScript" panose="02000006070000020004" pitchFamily="2" charset="0"/>
              </a:rPr>
              <a:t>* Talent, manière de faire, habileté.</a:t>
            </a:r>
          </a:p>
          <a:p>
            <a:r>
              <a:rPr lang="fr-FR" sz="2400" dirty="0">
                <a:latin typeface="SignPainter HouseScript" panose="02000006070000020004" pitchFamily="2" charset="0"/>
              </a:rPr>
              <a:t>* Ensemble des règles et techniques d'une activité.</a:t>
            </a:r>
          </a:p>
          <a:p>
            <a:r>
              <a:rPr lang="fr-FR" sz="2400" dirty="0">
                <a:latin typeface="SignPainter HouseScript" panose="02000006070000020004" pitchFamily="2" charset="0"/>
              </a:rPr>
              <a:t>* Expression par des créations humaines </a:t>
            </a:r>
          </a:p>
          <a:p>
            <a:r>
              <a:rPr lang="fr-FR" sz="2400" dirty="0">
                <a:latin typeface="SignPainter HouseScript" panose="02000006070000020004" pitchFamily="2" charset="0"/>
              </a:rPr>
              <a:t>  d’un idéal esthétique.</a:t>
            </a:r>
          </a:p>
          <a:p>
            <a:r>
              <a:rPr lang="fr-FR" sz="2400" dirty="0">
                <a:latin typeface="SignPainter HouseScript" panose="02000006070000020004" pitchFamily="2" charset="0"/>
              </a:rPr>
              <a:t>* Ensemble des œuvres artistiques d'une civilisation, </a:t>
            </a:r>
          </a:p>
          <a:p>
            <a:r>
              <a:rPr lang="fr-FR" sz="2400" dirty="0">
                <a:latin typeface="SignPainter HouseScript" panose="02000006070000020004" pitchFamily="2" charset="0"/>
              </a:rPr>
              <a:t>  d'une époque, d'une société, d'une mode.</a:t>
            </a:r>
            <a:endParaRPr lang="fr-FR" dirty="0"/>
          </a:p>
        </p:txBody>
      </p:sp>
    </p:spTree>
    <p:extLst>
      <p:ext uri="{BB962C8B-B14F-4D97-AF65-F5344CB8AC3E}">
        <p14:creationId xmlns:p14="http://schemas.microsoft.com/office/powerpoint/2010/main" val="1571579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EAEEC59-19CF-C94F-BEF4-411243249EE9}"/>
              </a:ext>
            </a:extLst>
          </p:cNvPr>
          <p:cNvSpPr txBox="1"/>
          <p:nvPr/>
        </p:nvSpPr>
        <p:spPr>
          <a:xfrm>
            <a:off x="1201784" y="296092"/>
            <a:ext cx="6728124" cy="3877985"/>
          </a:xfrm>
          <a:prstGeom prst="rect">
            <a:avLst/>
          </a:prstGeom>
          <a:solidFill>
            <a:schemeClr val="accent1">
              <a:lumMod val="75000"/>
            </a:schemeClr>
          </a:solidFill>
        </p:spPr>
        <p:txBody>
          <a:bodyPr wrap="none" rtlCol="0">
            <a:spAutoFit/>
          </a:bodyPr>
          <a:lstStyle/>
          <a:p>
            <a:r>
              <a:rPr lang="fr-FR" sz="2000" b="1">
                <a:solidFill>
                  <a:schemeClr val="accent4">
                    <a:lumMod val="60000"/>
                    <a:lumOff val="40000"/>
                  </a:schemeClr>
                </a:solidFill>
              </a:rPr>
              <a:t>Visual art instruction in </a:t>
            </a:r>
            <a:r>
              <a:rPr lang="fr-FR" sz="2000" b="1" err="1">
                <a:solidFill>
                  <a:schemeClr val="accent4">
                    <a:lumMod val="60000"/>
                    <a:lumOff val="40000"/>
                  </a:schemeClr>
                </a:solidFill>
              </a:rPr>
              <a:t>medical</a:t>
            </a:r>
            <a:r>
              <a:rPr lang="fr-FR" sz="2000" b="1">
                <a:solidFill>
                  <a:schemeClr val="accent4">
                    <a:lumMod val="60000"/>
                    <a:lumOff val="40000"/>
                  </a:schemeClr>
                </a:solidFill>
              </a:rPr>
              <a:t> </a:t>
            </a:r>
            <a:r>
              <a:rPr lang="fr-FR" sz="2000" b="1" err="1">
                <a:solidFill>
                  <a:schemeClr val="accent4">
                    <a:lumMod val="60000"/>
                    <a:lumOff val="40000"/>
                  </a:schemeClr>
                </a:solidFill>
              </a:rPr>
              <a:t>education</a:t>
            </a:r>
            <a:r>
              <a:rPr lang="fr-FR" sz="2000" b="1">
                <a:solidFill>
                  <a:schemeClr val="accent4">
                    <a:lumMod val="60000"/>
                    <a:lumOff val="40000"/>
                  </a:schemeClr>
                </a:solidFill>
              </a:rPr>
              <a:t>: a narrative </a:t>
            </a:r>
            <a:r>
              <a:rPr lang="fr-FR" sz="2000" b="1" err="1">
                <a:solidFill>
                  <a:schemeClr val="accent4">
                    <a:lumMod val="60000"/>
                    <a:lumOff val="40000"/>
                  </a:schemeClr>
                </a:solidFill>
              </a:rPr>
              <a:t>review</a:t>
            </a:r>
            <a:endParaRPr lang="fr-FR" sz="2000" b="1">
              <a:solidFill>
                <a:schemeClr val="accent4">
                  <a:lumMod val="60000"/>
                  <a:lumOff val="40000"/>
                </a:schemeClr>
              </a:solidFill>
            </a:endParaRPr>
          </a:p>
          <a:p>
            <a:r>
              <a:rPr lang="fr-FR" sz="1600" err="1">
                <a:solidFill>
                  <a:schemeClr val="accent4">
                    <a:lumMod val="60000"/>
                    <a:lumOff val="40000"/>
                  </a:schemeClr>
                </a:solidFill>
              </a:rPr>
              <a:t>Neha</a:t>
            </a:r>
            <a:r>
              <a:rPr lang="fr-FR" sz="1600">
                <a:solidFill>
                  <a:schemeClr val="accent4">
                    <a:lumMod val="60000"/>
                    <a:lumOff val="40000"/>
                  </a:schemeClr>
                </a:solidFill>
              </a:rPr>
              <a:t> MUKUNDA and al</a:t>
            </a:r>
          </a:p>
          <a:p>
            <a:r>
              <a:rPr lang="fr-FR" sz="1600" err="1">
                <a:solidFill>
                  <a:schemeClr val="accent4">
                    <a:lumMod val="60000"/>
                    <a:lumOff val="40000"/>
                  </a:schemeClr>
                </a:solidFill>
              </a:rPr>
              <a:t>Medical</a:t>
            </a:r>
            <a:r>
              <a:rPr lang="fr-FR" sz="1600">
                <a:solidFill>
                  <a:schemeClr val="accent4">
                    <a:lumMod val="60000"/>
                    <a:lumOff val="40000"/>
                  </a:schemeClr>
                </a:solidFill>
              </a:rPr>
              <a:t> </a:t>
            </a:r>
            <a:r>
              <a:rPr lang="fr-FR" sz="1600" err="1">
                <a:solidFill>
                  <a:schemeClr val="accent4">
                    <a:lumMod val="60000"/>
                    <a:lumOff val="40000"/>
                  </a:schemeClr>
                </a:solidFill>
              </a:rPr>
              <a:t>education</a:t>
            </a:r>
            <a:r>
              <a:rPr lang="fr-FR" sz="1600">
                <a:solidFill>
                  <a:schemeClr val="accent4">
                    <a:lumMod val="60000"/>
                    <a:lumOff val="40000"/>
                  </a:schemeClr>
                </a:solidFill>
              </a:rPr>
              <a:t> online</a:t>
            </a:r>
          </a:p>
          <a:p>
            <a:r>
              <a:rPr lang="fr-FR" sz="1400">
                <a:solidFill>
                  <a:schemeClr val="accent4">
                    <a:lumMod val="60000"/>
                    <a:lumOff val="40000"/>
                  </a:schemeClr>
                </a:solidFill>
              </a:rPr>
              <a:t>2019, vol 24, 1558657</a:t>
            </a:r>
          </a:p>
          <a:p>
            <a:endParaRPr lang="fr-FR" sz="1600">
              <a:solidFill>
                <a:schemeClr val="bg1"/>
              </a:solidFill>
            </a:endParaRPr>
          </a:p>
          <a:p>
            <a:pPr algn="ctr"/>
            <a:r>
              <a:rPr lang="fr-FR">
                <a:solidFill>
                  <a:schemeClr val="bg1"/>
                </a:solidFill>
              </a:rPr>
              <a:t>Recensement en MAI 2017 :</a:t>
            </a:r>
          </a:p>
          <a:p>
            <a:pPr algn="ctr"/>
            <a:r>
              <a:rPr lang="fr-FR">
                <a:solidFill>
                  <a:schemeClr val="bg1"/>
                </a:solidFill>
              </a:rPr>
              <a:t>Environ 70 établissements (</a:t>
            </a:r>
            <a:r>
              <a:rPr lang="fr-FR" err="1">
                <a:solidFill>
                  <a:schemeClr val="bg1"/>
                </a:solidFill>
              </a:rPr>
              <a:t>USA,Canada,Australie,Italie</a:t>
            </a:r>
            <a:r>
              <a:rPr lang="fr-FR">
                <a:solidFill>
                  <a:schemeClr val="bg1"/>
                </a:solidFill>
              </a:rPr>
              <a:t>)</a:t>
            </a:r>
          </a:p>
          <a:p>
            <a:pPr algn="ctr"/>
            <a:r>
              <a:rPr lang="fr-FR">
                <a:solidFill>
                  <a:schemeClr val="bg1"/>
                </a:solidFill>
              </a:rPr>
              <a:t>Analyse de 11 établissements aux USA</a:t>
            </a:r>
          </a:p>
          <a:p>
            <a:pPr algn="ctr"/>
            <a:r>
              <a:rPr lang="fr-FR">
                <a:solidFill>
                  <a:schemeClr val="bg1"/>
                </a:solidFill>
              </a:rPr>
              <a:t>Objectifs:</a:t>
            </a:r>
          </a:p>
          <a:p>
            <a:pPr algn="r"/>
            <a:r>
              <a:rPr lang="fr-FR">
                <a:solidFill>
                  <a:schemeClr val="bg1"/>
                </a:solidFill>
              </a:rPr>
              <a:t>	- Observation et Diagnostic</a:t>
            </a:r>
          </a:p>
          <a:p>
            <a:pPr algn="r"/>
            <a:r>
              <a:rPr lang="fr-FR">
                <a:solidFill>
                  <a:schemeClr val="bg1"/>
                </a:solidFill>
              </a:rPr>
              <a:t>	- Empathie</a:t>
            </a:r>
          </a:p>
          <a:p>
            <a:pPr algn="r"/>
            <a:r>
              <a:rPr lang="fr-FR">
                <a:solidFill>
                  <a:schemeClr val="bg1"/>
                </a:solidFill>
              </a:rPr>
              <a:t>	- Gestion d’équipe et communication</a:t>
            </a:r>
          </a:p>
          <a:p>
            <a:pPr algn="r"/>
            <a:r>
              <a:rPr lang="fr-FR">
                <a:solidFill>
                  <a:schemeClr val="bg1"/>
                </a:solidFill>
              </a:rPr>
              <a:t>	- Bien être</a:t>
            </a:r>
          </a:p>
          <a:p>
            <a:pPr algn="r"/>
            <a:r>
              <a:rPr lang="fr-FR">
                <a:solidFill>
                  <a:schemeClr val="bg1"/>
                </a:solidFill>
              </a:rPr>
              <a:t>	- Sensibilité culturelle</a:t>
            </a:r>
          </a:p>
        </p:txBody>
      </p:sp>
    </p:spTree>
    <p:extLst>
      <p:ext uri="{BB962C8B-B14F-4D97-AF65-F5344CB8AC3E}">
        <p14:creationId xmlns:p14="http://schemas.microsoft.com/office/powerpoint/2010/main" val="3958154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7E7FE6C-F7D5-7143-8576-DCA364E87CFF}"/>
              </a:ext>
            </a:extLst>
          </p:cNvPr>
          <p:cNvPicPr>
            <a:picLocks noChangeAspect="1"/>
          </p:cNvPicPr>
          <p:nvPr/>
        </p:nvPicPr>
        <p:blipFill>
          <a:blip r:embed="rId3"/>
          <a:stretch>
            <a:fillRect/>
          </a:stretch>
        </p:blipFill>
        <p:spPr>
          <a:xfrm>
            <a:off x="470392" y="1005560"/>
            <a:ext cx="1853943" cy="2896405"/>
          </a:xfrm>
          <a:prstGeom prst="rect">
            <a:avLst/>
          </a:prstGeom>
        </p:spPr>
      </p:pic>
      <p:pic>
        <p:nvPicPr>
          <p:cNvPr id="10" name="Image 9">
            <a:extLst>
              <a:ext uri="{FF2B5EF4-FFF2-40B4-BE49-F238E27FC236}">
                <a16:creationId xmlns:a16="http://schemas.microsoft.com/office/drawing/2014/main" id="{486DF556-4C8C-D644-8E23-A9B19D4BCE84}"/>
              </a:ext>
            </a:extLst>
          </p:cNvPr>
          <p:cNvPicPr>
            <a:picLocks noChangeAspect="1"/>
          </p:cNvPicPr>
          <p:nvPr/>
        </p:nvPicPr>
        <p:blipFill rotWithShape="1">
          <a:blip r:embed="rId4"/>
          <a:srcRect l="31679" t="-1276" r="293" b="1276"/>
          <a:stretch/>
        </p:blipFill>
        <p:spPr>
          <a:xfrm>
            <a:off x="2998381" y="520432"/>
            <a:ext cx="2475367" cy="1667156"/>
          </a:xfrm>
          <a:prstGeom prst="rect">
            <a:avLst/>
          </a:prstGeom>
        </p:spPr>
      </p:pic>
      <p:pic>
        <p:nvPicPr>
          <p:cNvPr id="12" name="Image 11">
            <a:extLst>
              <a:ext uri="{FF2B5EF4-FFF2-40B4-BE49-F238E27FC236}">
                <a16:creationId xmlns:a16="http://schemas.microsoft.com/office/drawing/2014/main" id="{4E43315B-F19E-B74F-A170-1F387A699FF7}"/>
              </a:ext>
            </a:extLst>
          </p:cNvPr>
          <p:cNvPicPr>
            <a:picLocks noChangeAspect="1"/>
          </p:cNvPicPr>
          <p:nvPr/>
        </p:nvPicPr>
        <p:blipFill>
          <a:blip r:embed="rId5"/>
          <a:stretch>
            <a:fillRect/>
          </a:stretch>
        </p:blipFill>
        <p:spPr>
          <a:xfrm>
            <a:off x="3051429" y="2293914"/>
            <a:ext cx="2369269" cy="1803609"/>
          </a:xfrm>
          <a:prstGeom prst="rect">
            <a:avLst/>
          </a:prstGeom>
        </p:spPr>
      </p:pic>
      <p:pic>
        <p:nvPicPr>
          <p:cNvPr id="3" name="Image 2">
            <a:extLst>
              <a:ext uri="{FF2B5EF4-FFF2-40B4-BE49-F238E27FC236}">
                <a16:creationId xmlns:a16="http://schemas.microsoft.com/office/drawing/2014/main" id="{A0F812E5-C3E9-1A4C-AD4A-7DA8D23BD8CD}"/>
              </a:ext>
            </a:extLst>
          </p:cNvPr>
          <p:cNvPicPr>
            <a:picLocks noChangeAspect="1"/>
          </p:cNvPicPr>
          <p:nvPr/>
        </p:nvPicPr>
        <p:blipFill>
          <a:blip r:embed="rId6"/>
          <a:stretch>
            <a:fillRect/>
          </a:stretch>
        </p:blipFill>
        <p:spPr>
          <a:xfrm>
            <a:off x="6147792" y="1064279"/>
            <a:ext cx="1959842" cy="2849586"/>
          </a:xfrm>
          <a:prstGeom prst="rect">
            <a:avLst/>
          </a:prstGeom>
        </p:spPr>
      </p:pic>
      <p:sp>
        <p:nvSpPr>
          <p:cNvPr id="2" name="ZoneTexte 1">
            <a:extLst>
              <a:ext uri="{FF2B5EF4-FFF2-40B4-BE49-F238E27FC236}">
                <a16:creationId xmlns:a16="http://schemas.microsoft.com/office/drawing/2014/main" id="{83E9F4D5-BB82-E54C-9A30-3DA8015FA733}"/>
              </a:ext>
            </a:extLst>
          </p:cNvPr>
          <p:cNvSpPr txBox="1"/>
          <p:nvPr/>
        </p:nvSpPr>
        <p:spPr>
          <a:xfrm>
            <a:off x="731284" y="520432"/>
            <a:ext cx="1372042" cy="369332"/>
          </a:xfrm>
          <a:prstGeom prst="rect">
            <a:avLst/>
          </a:prstGeom>
          <a:noFill/>
        </p:spPr>
        <p:txBody>
          <a:bodyPr wrap="none" rtlCol="0">
            <a:spAutoFit/>
          </a:bodyPr>
          <a:lstStyle/>
          <a:p>
            <a:r>
              <a:rPr lang="fr-FR"/>
              <a:t>LA JOCONDE</a:t>
            </a:r>
          </a:p>
        </p:txBody>
      </p:sp>
      <p:sp>
        <p:nvSpPr>
          <p:cNvPr id="4" name="ZoneTexte 3">
            <a:extLst>
              <a:ext uri="{FF2B5EF4-FFF2-40B4-BE49-F238E27FC236}">
                <a16:creationId xmlns:a16="http://schemas.microsoft.com/office/drawing/2014/main" id="{2791624B-C329-0D42-A13C-1A7DAD846F25}"/>
              </a:ext>
            </a:extLst>
          </p:cNvPr>
          <p:cNvSpPr txBox="1"/>
          <p:nvPr/>
        </p:nvSpPr>
        <p:spPr>
          <a:xfrm flipH="1">
            <a:off x="6020035" y="520432"/>
            <a:ext cx="2746278" cy="369332"/>
          </a:xfrm>
          <a:prstGeom prst="rect">
            <a:avLst/>
          </a:prstGeom>
          <a:noFill/>
        </p:spPr>
        <p:txBody>
          <a:bodyPr wrap="square" rtlCol="0">
            <a:spAutoFit/>
          </a:bodyPr>
          <a:lstStyle/>
          <a:p>
            <a:r>
              <a:rPr lang="fr-FR"/>
              <a:t>Léonard DE VINCI </a:t>
            </a:r>
            <a:r>
              <a:rPr lang="fr-FR" sz="1400"/>
              <a:t>(1503….)</a:t>
            </a:r>
          </a:p>
        </p:txBody>
      </p:sp>
    </p:spTree>
    <p:extLst>
      <p:ext uri="{BB962C8B-B14F-4D97-AF65-F5344CB8AC3E}">
        <p14:creationId xmlns:p14="http://schemas.microsoft.com/office/powerpoint/2010/main" val="4210662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6F7305B-E7A5-E44B-A7B9-574F61E3A1E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Lst>
          </a:blip>
          <a:stretch>
            <a:fillRect/>
          </a:stretch>
        </p:blipFill>
        <p:spPr>
          <a:xfrm>
            <a:off x="2954689" y="1208826"/>
            <a:ext cx="2304016" cy="2283070"/>
          </a:xfrm>
          <a:prstGeom prst="rect">
            <a:avLst/>
          </a:prstGeom>
        </p:spPr>
      </p:pic>
      <p:sp>
        <p:nvSpPr>
          <p:cNvPr id="6" name="ZoneTexte 5">
            <a:extLst>
              <a:ext uri="{FF2B5EF4-FFF2-40B4-BE49-F238E27FC236}">
                <a16:creationId xmlns:a16="http://schemas.microsoft.com/office/drawing/2014/main" id="{A558668D-ACE3-874E-A015-B0B7AD81DA9B}"/>
              </a:ext>
            </a:extLst>
          </p:cNvPr>
          <p:cNvSpPr txBox="1"/>
          <p:nvPr/>
        </p:nvSpPr>
        <p:spPr>
          <a:xfrm>
            <a:off x="5536352" y="629574"/>
            <a:ext cx="3059812" cy="2862322"/>
          </a:xfrm>
          <a:prstGeom prst="rect">
            <a:avLst/>
          </a:prstGeom>
          <a:noFill/>
        </p:spPr>
        <p:txBody>
          <a:bodyPr wrap="none" rtlCol="0">
            <a:spAutoFit/>
          </a:bodyPr>
          <a:lstStyle/>
          <a:p>
            <a:r>
              <a:rPr lang="fr-FR"/>
              <a:t>Sanguine de </a:t>
            </a:r>
          </a:p>
          <a:p>
            <a:r>
              <a:rPr lang="fr-FR" b="1"/>
              <a:t>GIOVANI AMBROSIO FIGINO </a:t>
            </a:r>
          </a:p>
          <a:p>
            <a:r>
              <a:rPr lang="fr-FR"/>
              <a:t>XVIème Siècle</a:t>
            </a:r>
          </a:p>
          <a:p>
            <a:endParaRPr lang="fr-FR"/>
          </a:p>
          <a:p>
            <a:r>
              <a:rPr lang="fr-FR"/>
              <a:t>Journal of Royal </a:t>
            </a:r>
          </a:p>
          <a:p>
            <a:r>
              <a:rPr lang="fr-FR"/>
              <a:t>society of médicine  Mai 2019</a:t>
            </a:r>
          </a:p>
          <a:p>
            <a:endParaRPr lang="fr-FR"/>
          </a:p>
          <a:p>
            <a:r>
              <a:rPr lang="fr-FR"/>
              <a:t>Davide </a:t>
            </a:r>
            <a:r>
              <a:rPr lang="fr-FR" err="1"/>
              <a:t>Lazzeri</a:t>
            </a:r>
            <a:r>
              <a:rPr lang="fr-FR"/>
              <a:t> chirurgien</a:t>
            </a:r>
          </a:p>
          <a:p>
            <a:r>
              <a:rPr lang="fr-FR"/>
              <a:t>Carlo Rossi neurologue</a:t>
            </a:r>
          </a:p>
          <a:p>
            <a:r>
              <a:rPr lang="fr-FR"/>
              <a:t>Paralysie cubitale et non AVC ?</a:t>
            </a: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4" name="Encre 3">
                <a:extLst>
                  <a:ext uri="{FF2B5EF4-FFF2-40B4-BE49-F238E27FC236}">
                    <a16:creationId xmlns:a16="http://schemas.microsoft.com/office/drawing/2014/main" id="{0A307BF4-9299-C44C-A2A0-710987DD24E9}"/>
                  </a:ext>
                </a:extLst>
              </p14:cNvPr>
              <p14:cNvContentPartPr/>
              <p14:nvPr/>
            </p14:nvContentPartPr>
            <p14:xfrm>
              <a:off x="2662707" y="2720400"/>
              <a:ext cx="360" cy="360"/>
            </p14:xfrm>
          </p:contentPart>
        </mc:Choice>
        <mc:Fallback xmlns="">
          <p:pic>
            <p:nvPicPr>
              <p:cNvPr id="4" name="Encre 3">
                <a:extLst>
                  <a:ext uri="{FF2B5EF4-FFF2-40B4-BE49-F238E27FC236}">
                    <a16:creationId xmlns:a16="http://schemas.microsoft.com/office/drawing/2014/main" id="{0A307BF4-9299-C44C-A2A0-710987DD24E9}"/>
                  </a:ext>
                </a:extLst>
              </p:cNvPr>
              <p:cNvPicPr/>
              <p:nvPr/>
            </p:nvPicPr>
            <p:blipFill>
              <a:blip r:embed="rId10"/>
              <a:stretch>
                <a:fillRect/>
              </a:stretch>
            </p:blipFill>
            <p:spPr>
              <a:xfrm>
                <a:off x="2644707" y="2702400"/>
                <a:ext cx="36000" cy="36000"/>
              </a:xfrm>
              <a:prstGeom prst="rect">
                <a:avLst/>
              </a:prstGeom>
            </p:spPr>
          </p:pic>
        </mc:Fallback>
      </mc:AlternateContent>
      <p:grpSp>
        <p:nvGrpSpPr>
          <p:cNvPr id="10" name="Groupe 9">
            <a:extLst>
              <a:ext uri="{FF2B5EF4-FFF2-40B4-BE49-F238E27FC236}">
                <a16:creationId xmlns:a16="http://schemas.microsoft.com/office/drawing/2014/main" id="{3A9D593E-D7A3-6D43-8715-D592CD870326}"/>
              </a:ext>
            </a:extLst>
          </p:cNvPr>
          <p:cNvGrpSpPr/>
          <p:nvPr/>
        </p:nvGrpSpPr>
        <p:grpSpPr>
          <a:xfrm>
            <a:off x="4595547" y="2470200"/>
            <a:ext cx="388800" cy="374760"/>
            <a:chOff x="4595547" y="2470200"/>
            <a:chExt cx="388800" cy="37476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8" name="Encre 7">
                  <a:extLst>
                    <a:ext uri="{FF2B5EF4-FFF2-40B4-BE49-F238E27FC236}">
                      <a16:creationId xmlns:a16="http://schemas.microsoft.com/office/drawing/2014/main" id="{5FB1356E-AB0A-BB4A-B5A3-9A77E0797072}"/>
                    </a:ext>
                  </a:extLst>
                </p14:cNvPr>
                <p14:cNvContentPartPr/>
                <p14:nvPr/>
              </p14:nvContentPartPr>
              <p14:xfrm>
                <a:off x="4694547" y="2470200"/>
                <a:ext cx="200520" cy="374760"/>
              </p14:xfrm>
            </p:contentPart>
          </mc:Choice>
          <mc:Fallback xmlns="">
            <p:pic>
              <p:nvPicPr>
                <p:cNvPr id="8" name="Encre 7">
                  <a:extLst>
                    <a:ext uri="{FF2B5EF4-FFF2-40B4-BE49-F238E27FC236}">
                      <a16:creationId xmlns:a16="http://schemas.microsoft.com/office/drawing/2014/main" id="{5FB1356E-AB0A-BB4A-B5A3-9A77E0797072}"/>
                    </a:ext>
                  </a:extLst>
                </p:cNvPr>
                <p:cNvPicPr/>
                <p:nvPr/>
              </p:nvPicPr>
              <p:blipFill>
                <a:blip r:embed="rId12"/>
                <a:stretch>
                  <a:fillRect/>
                </a:stretch>
              </p:blipFill>
              <p:spPr>
                <a:xfrm>
                  <a:off x="4685547" y="2461560"/>
                  <a:ext cx="218160" cy="392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9" name="Encre 8">
                  <a:extLst>
                    <a:ext uri="{FF2B5EF4-FFF2-40B4-BE49-F238E27FC236}">
                      <a16:creationId xmlns:a16="http://schemas.microsoft.com/office/drawing/2014/main" id="{49362B9D-256C-F447-AFD9-09EEDECFD297}"/>
                    </a:ext>
                  </a:extLst>
                </p14:cNvPr>
                <p14:cNvContentPartPr/>
                <p14:nvPr/>
              </p14:nvContentPartPr>
              <p14:xfrm>
                <a:off x="4595547" y="2557320"/>
                <a:ext cx="388800" cy="245520"/>
              </p14:xfrm>
            </p:contentPart>
          </mc:Choice>
          <mc:Fallback xmlns="">
            <p:pic>
              <p:nvPicPr>
                <p:cNvPr id="9" name="Encre 8">
                  <a:extLst>
                    <a:ext uri="{FF2B5EF4-FFF2-40B4-BE49-F238E27FC236}">
                      <a16:creationId xmlns:a16="http://schemas.microsoft.com/office/drawing/2014/main" id="{49362B9D-256C-F447-AFD9-09EEDECFD297}"/>
                    </a:ext>
                  </a:extLst>
                </p:cNvPr>
                <p:cNvPicPr/>
                <p:nvPr/>
              </p:nvPicPr>
              <p:blipFill>
                <a:blip r:embed="rId14"/>
                <a:stretch>
                  <a:fillRect/>
                </a:stretch>
              </p:blipFill>
              <p:spPr>
                <a:xfrm>
                  <a:off x="4586547" y="2548680"/>
                  <a:ext cx="406440" cy="2631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1" name="Encre 10">
                <a:extLst>
                  <a:ext uri="{FF2B5EF4-FFF2-40B4-BE49-F238E27FC236}">
                    <a16:creationId xmlns:a16="http://schemas.microsoft.com/office/drawing/2014/main" id="{E22639B3-6DA7-FB46-BFCD-151737399080}"/>
                  </a:ext>
                </a:extLst>
              </p14:cNvPr>
              <p14:cNvContentPartPr/>
              <p14:nvPr/>
            </p14:nvContentPartPr>
            <p14:xfrm>
              <a:off x="3897147" y="2698800"/>
              <a:ext cx="286920" cy="257760"/>
            </p14:xfrm>
          </p:contentPart>
        </mc:Choice>
        <mc:Fallback xmlns="">
          <p:pic>
            <p:nvPicPr>
              <p:cNvPr id="11" name="Encre 10">
                <a:extLst>
                  <a:ext uri="{FF2B5EF4-FFF2-40B4-BE49-F238E27FC236}">
                    <a16:creationId xmlns:a16="http://schemas.microsoft.com/office/drawing/2014/main" id="{E22639B3-6DA7-FB46-BFCD-151737399080}"/>
                  </a:ext>
                </a:extLst>
              </p:cNvPr>
              <p:cNvPicPr/>
              <p:nvPr/>
            </p:nvPicPr>
            <p:blipFill>
              <a:blip r:embed="rId16"/>
              <a:stretch>
                <a:fillRect/>
              </a:stretch>
            </p:blipFill>
            <p:spPr>
              <a:xfrm>
                <a:off x="3888147" y="2690160"/>
                <a:ext cx="304560" cy="275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2" name="Encre 11">
                <a:extLst>
                  <a:ext uri="{FF2B5EF4-FFF2-40B4-BE49-F238E27FC236}">
                    <a16:creationId xmlns:a16="http://schemas.microsoft.com/office/drawing/2014/main" id="{0D4F5833-E9D3-D340-923A-62BD371B1478}"/>
                  </a:ext>
                </a:extLst>
              </p14:cNvPr>
              <p14:cNvContentPartPr/>
              <p14:nvPr/>
            </p14:nvContentPartPr>
            <p14:xfrm>
              <a:off x="1981384" y="1739710"/>
              <a:ext cx="333000" cy="214200"/>
            </p14:xfrm>
          </p:contentPart>
        </mc:Choice>
        <mc:Fallback xmlns="">
          <p:pic>
            <p:nvPicPr>
              <p:cNvPr id="12" name="Encre 11">
                <a:extLst>
                  <a:ext uri="{FF2B5EF4-FFF2-40B4-BE49-F238E27FC236}">
                    <a16:creationId xmlns:a16="http://schemas.microsoft.com/office/drawing/2014/main" id="{0D4F5833-E9D3-D340-923A-62BD371B1478}"/>
                  </a:ext>
                </a:extLst>
              </p:cNvPr>
              <p:cNvPicPr/>
              <p:nvPr/>
            </p:nvPicPr>
            <p:blipFill>
              <a:blip r:embed="rId18"/>
              <a:stretch>
                <a:fillRect/>
              </a:stretch>
            </p:blipFill>
            <p:spPr>
              <a:xfrm>
                <a:off x="1972394" y="1730725"/>
                <a:ext cx="350621" cy="231810"/>
              </a:xfrm>
              <a:prstGeom prst="rect">
                <a:avLst/>
              </a:prstGeom>
            </p:spPr>
          </p:pic>
        </mc:Fallback>
      </mc:AlternateContent>
      <p:pic>
        <p:nvPicPr>
          <p:cNvPr id="13" name="Image 12">
            <a:extLst>
              <a:ext uri="{FF2B5EF4-FFF2-40B4-BE49-F238E27FC236}">
                <a16:creationId xmlns:a16="http://schemas.microsoft.com/office/drawing/2014/main" id="{C69A0B02-EAD0-E94E-8E1C-BA0D4B5A0E18}"/>
              </a:ext>
            </a:extLst>
          </p:cNvPr>
          <p:cNvPicPr>
            <a:picLocks noChangeAspect="1"/>
          </p:cNvPicPr>
          <p:nvPr/>
        </p:nvPicPr>
        <p:blipFill>
          <a:blip r:embed="rId19"/>
          <a:stretch>
            <a:fillRect/>
          </a:stretch>
        </p:blipFill>
        <p:spPr>
          <a:xfrm>
            <a:off x="317495" y="793327"/>
            <a:ext cx="2547914" cy="3116697"/>
          </a:xfrm>
          <a:prstGeom prst="rect">
            <a:avLst/>
          </a:prstGeom>
        </p:spPr>
      </p:pic>
    </p:spTree>
    <p:extLst>
      <p:ext uri="{BB962C8B-B14F-4D97-AF65-F5344CB8AC3E}">
        <p14:creationId xmlns:p14="http://schemas.microsoft.com/office/powerpoint/2010/main" val="41282752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C94B1AC-C091-E94F-A835-A9FC5D0D8B35}"/>
              </a:ext>
            </a:extLst>
          </p:cNvPr>
          <p:cNvSpPr txBox="1"/>
          <p:nvPr/>
        </p:nvSpPr>
        <p:spPr>
          <a:xfrm flipH="1">
            <a:off x="521207" y="177298"/>
            <a:ext cx="7873723" cy="3385542"/>
          </a:xfrm>
          <a:prstGeom prst="rect">
            <a:avLst/>
          </a:prstGeom>
          <a:noFill/>
        </p:spPr>
        <p:txBody>
          <a:bodyPr wrap="square" rtlCol="0">
            <a:spAutoFit/>
          </a:bodyPr>
          <a:lstStyle/>
          <a:p>
            <a:r>
              <a:rPr lang="fr-FR" sz="2400" b="1" dirty="0"/>
              <a:t>Le DESSIN</a:t>
            </a:r>
          </a:p>
          <a:p>
            <a:endParaRPr lang="fr-FR" sz="2400" b="1" dirty="0"/>
          </a:p>
          <a:p>
            <a:r>
              <a:rPr lang="fr-FR" sz="1400" dirty="0"/>
              <a:t> </a:t>
            </a:r>
            <a:r>
              <a:rPr lang="fr-FR" sz="1600" dirty="0"/>
              <a:t>Yvan DAGENAIS</a:t>
            </a:r>
            <a:r>
              <a:rPr lang="fr-FR" sz="1400" dirty="0"/>
              <a:t> (lettres et sciences)</a:t>
            </a:r>
          </a:p>
          <a:p>
            <a:r>
              <a:rPr lang="fr-FR" sz="1400" dirty="0"/>
              <a:t>Faculté de médecine de l’Université de Sherbrooke </a:t>
            </a:r>
          </a:p>
          <a:p>
            <a:r>
              <a:rPr lang="fr-FR" sz="1400" dirty="0"/>
              <a:t>(Hôpital Charles-</a:t>
            </a:r>
            <a:r>
              <a:rPr lang="fr-FR" sz="1400" dirty="0" err="1"/>
              <a:t>LeMoyne</a:t>
            </a:r>
            <a:r>
              <a:rPr lang="fr-FR" sz="1400" dirty="0"/>
              <a:t> (</a:t>
            </a:r>
            <a:r>
              <a:rPr lang="fr-FR" sz="1400" dirty="0" err="1"/>
              <a:t>Quebec</a:t>
            </a:r>
            <a:r>
              <a:rPr lang="fr-FR" sz="1400" dirty="0"/>
              <a:t>)</a:t>
            </a:r>
          </a:p>
          <a:p>
            <a:endParaRPr lang="fr-FR" sz="1400" b="1" dirty="0"/>
          </a:p>
          <a:p>
            <a:r>
              <a:rPr lang="fr-FR" sz="1600" dirty="0"/>
              <a:t>« </a:t>
            </a:r>
            <a:r>
              <a:rPr lang="fr-FR" sz="1600" b="1" dirty="0"/>
              <a:t>Tout ça fait appel à des habilités visuelles particulières. La pratique du dessin va stimuler ces habiletés et va permettre de construire une représentation des formes dans le cerveau</a:t>
            </a:r>
            <a:r>
              <a:rPr lang="fr-FR" sz="1200" dirty="0"/>
              <a:t>. »</a:t>
            </a:r>
          </a:p>
          <a:p>
            <a:endParaRPr lang="fr-FR" sz="1200" dirty="0"/>
          </a:p>
          <a:p>
            <a:r>
              <a:rPr lang="fr-FR" sz="1400" dirty="0"/>
              <a:t>«</a:t>
            </a:r>
            <a:r>
              <a:rPr lang="fr-FR" sz="1600" b="1" dirty="0"/>
              <a:t> Le dessin amène à travailler avec des parties du cerveau qui permet d'avoir une capacité d'observation du non verbal, des changements au niveau de la couleur de la peau, des tics nerveux. Le médecin va donc être plus sensible à ça et va porter attention à des détails </a:t>
            </a:r>
            <a:r>
              <a:rPr lang="fr-FR" sz="1600" dirty="0"/>
              <a:t>»</a:t>
            </a:r>
            <a:r>
              <a:rPr lang="fr-FR" sz="1400" dirty="0"/>
              <a:t>,</a:t>
            </a:r>
            <a:r>
              <a:rPr lang="fr-FR" sz="1200" dirty="0"/>
              <a:t>.</a:t>
            </a:r>
          </a:p>
        </p:txBody>
      </p:sp>
      <p:pic>
        <p:nvPicPr>
          <p:cNvPr id="7" name="Image 6">
            <a:extLst>
              <a:ext uri="{FF2B5EF4-FFF2-40B4-BE49-F238E27FC236}">
                <a16:creationId xmlns:a16="http://schemas.microsoft.com/office/drawing/2014/main" id="{41BB4E37-AC9A-1B43-874D-BA2275DB8F92}"/>
              </a:ext>
            </a:extLst>
          </p:cNvPr>
          <p:cNvPicPr>
            <a:picLocks noChangeAspect="1"/>
          </p:cNvPicPr>
          <p:nvPr/>
        </p:nvPicPr>
        <p:blipFill>
          <a:blip r:embed="rId2"/>
          <a:stretch>
            <a:fillRect/>
          </a:stretch>
        </p:blipFill>
        <p:spPr>
          <a:xfrm>
            <a:off x="5580000" y="196719"/>
            <a:ext cx="2131051" cy="1507237"/>
          </a:xfrm>
          <a:prstGeom prst="rect">
            <a:avLst/>
          </a:prstGeom>
        </p:spPr>
      </p:pic>
      <mc:AlternateContent xmlns:mc="http://schemas.openxmlformats.org/markup-compatibility/2006" xmlns:p14="http://schemas.microsoft.com/office/powerpoint/2010/main">
        <mc:Choice Requires="p14">
          <p:contentPart p14:bwMode="auto" r:id="rId3">
            <p14:nvContentPartPr>
              <p14:cNvPr id="8" name="Encre 7">
                <a:extLst>
                  <a:ext uri="{FF2B5EF4-FFF2-40B4-BE49-F238E27FC236}">
                    <a16:creationId xmlns:a16="http://schemas.microsoft.com/office/drawing/2014/main" id="{FB9B97D2-D8F9-6042-98E4-FB23EBEECBF0}"/>
                  </a:ext>
                </a:extLst>
              </p14:cNvPr>
              <p14:cNvContentPartPr/>
              <p14:nvPr/>
            </p14:nvContentPartPr>
            <p14:xfrm>
              <a:off x="7069467" y="2256360"/>
              <a:ext cx="360" cy="360"/>
            </p14:xfrm>
          </p:contentPart>
        </mc:Choice>
        <mc:Fallback xmlns="">
          <p:pic>
            <p:nvPicPr>
              <p:cNvPr id="8" name="Encre 7">
                <a:extLst>
                  <a:ext uri="{FF2B5EF4-FFF2-40B4-BE49-F238E27FC236}">
                    <a16:creationId xmlns:a16="http://schemas.microsoft.com/office/drawing/2014/main" id="{FB9B97D2-D8F9-6042-98E4-FB23EBEECBF0}"/>
                  </a:ext>
                </a:extLst>
              </p:cNvPr>
              <p:cNvPicPr/>
              <p:nvPr/>
            </p:nvPicPr>
            <p:blipFill>
              <a:blip r:embed="rId9"/>
              <a:stretch>
                <a:fillRect/>
              </a:stretch>
            </p:blipFill>
            <p:spPr>
              <a:xfrm>
                <a:off x="7015467" y="2148360"/>
                <a:ext cx="108000" cy="216000"/>
              </a:xfrm>
              <a:prstGeom prst="rect">
                <a:avLst/>
              </a:prstGeom>
            </p:spPr>
          </p:pic>
        </mc:Fallback>
      </mc:AlternateContent>
    </p:spTree>
    <p:extLst>
      <p:ext uri="{BB962C8B-B14F-4D97-AF65-F5344CB8AC3E}">
        <p14:creationId xmlns:p14="http://schemas.microsoft.com/office/powerpoint/2010/main" val="3775540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C94B1AC-C091-E94F-A835-A9FC5D0D8B35}"/>
              </a:ext>
            </a:extLst>
          </p:cNvPr>
          <p:cNvSpPr txBox="1"/>
          <p:nvPr/>
        </p:nvSpPr>
        <p:spPr>
          <a:xfrm flipH="1">
            <a:off x="591700" y="63995"/>
            <a:ext cx="7960599" cy="461665"/>
          </a:xfrm>
          <a:prstGeom prst="rect">
            <a:avLst/>
          </a:prstGeom>
          <a:noFill/>
        </p:spPr>
        <p:txBody>
          <a:bodyPr wrap="square" rtlCol="0">
            <a:spAutoFit/>
          </a:bodyPr>
          <a:lstStyle/>
          <a:p>
            <a:r>
              <a:rPr lang="fr-FR" sz="2400" b="1" dirty="0"/>
              <a:t>Le DESSIN</a:t>
            </a:r>
          </a:p>
        </p:txBody>
      </p:sp>
      <p:pic>
        <p:nvPicPr>
          <p:cNvPr id="4" name="Image 3">
            <a:extLst>
              <a:ext uri="{FF2B5EF4-FFF2-40B4-BE49-F238E27FC236}">
                <a16:creationId xmlns:a16="http://schemas.microsoft.com/office/drawing/2014/main" id="{FBC9E4B3-040C-014D-86A7-48BA0ED45CD5}"/>
              </a:ext>
            </a:extLst>
          </p:cNvPr>
          <p:cNvPicPr>
            <a:picLocks noChangeAspect="1"/>
          </p:cNvPicPr>
          <p:nvPr/>
        </p:nvPicPr>
        <p:blipFill rotWithShape="1">
          <a:blip r:embed="rId2"/>
          <a:srcRect b="33428"/>
          <a:stretch/>
        </p:blipFill>
        <p:spPr>
          <a:xfrm>
            <a:off x="591700" y="719267"/>
            <a:ext cx="2516704" cy="1508105"/>
          </a:xfrm>
          <a:prstGeom prst="rect">
            <a:avLst/>
          </a:prstGeom>
        </p:spPr>
      </p:pic>
      <p:sp>
        <p:nvSpPr>
          <p:cNvPr id="5" name="ZoneTexte 4">
            <a:extLst>
              <a:ext uri="{FF2B5EF4-FFF2-40B4-BE49-F238E27FC236}">
                <a16:creationId xmlns:a16="http://schemas.microsoft.com/office/drawing/2014/main" id="{CA806560-0750-1B40-BD4B-138B43DA097C}"/>
              </a:ext>
            </a:extLst>
          </p:cNvPr>
          <p:cNvSpPr txBox="1"/>
          <p:nvPr/>
        </p:nvSpPr>
        <p:spPr>
          <a:xfrm>
            <a:off x="3279843" y="1556087"/>
            <a:ext cx="5519524" cy="2062103"/>
          </a:xfrm>
          <a:prstGeom prst="rect">
            <a:avLst/>
          </a:prstGeom>
          <a:noFill/>
        </p:spPr>
        <p:txBody>
          <a:bodyPr wrap="none" rtlCol="0">
            <a:spAutoFit/>
          </a:bodyPr>
          <a:lstStyle/>
          <a:p>
            <a:r>
              <a:rPr lang="fr-FR" b="1" dirty="0"/>
              <a:t>« Une recherche réalisée </a:t>
            </a:r>
          </a:p>
          <a:p>
            <a:r>
              <a:rPr lang="fr-FR" b="1" dirty="0"/>
              <a:t>à l’école de médecine de </a:t>
            </a:r>
            <a:r>
              <a:rPr lang="fr-FR" sz="2000" b="1" dirty="0"/>
              <a:t>l’Université Harvard </a:t>
            </a:r>
          </a:p>
          <a:p>
            <a:r>
              <a:rPr lang="fr-FR" b="1" dirty="0"/>
              <a:t>montre d’ailleurs que les étudiants </a:t>
            </a:r>
          </a:p>
          <a:p>
            <a:r>
              <a:rPr lang="fr-FR" b="1" dirty="0"/>
              <a:t>ayant suivi des cours de dessin ont</a:t>
            </a:r>
          </a:p>
          <a:p>
            <a:r>
              <a:rPr lang="fr-FR" b="1" dirty="0"/>
              <a:t>un taux de réussite de 38% plus élevé </a:t>
            </a:r>
          </a:p>
          <a:p>
            <a:r>
              <a:rPr lang="fr-FR" b="1" dirty="0"/>
              <a:t>que ceux qui n’ont pas suivi de cours</a:t>
            </a:r>
          </a:p>
          <a:p>
            <a:r>
              <a:rPr lang="fr-FR" b="1" dirty="0"/>
              <a:t>lorsque vient le temps d’établir un diagnostic médical. </a:t>
            </a:r>
            <a:r>
              <a:rPr lang="fr-FR" sz="1400" b="1" dirty="0"/>
              <a:t>» </a:t>
            </a:r>
          </a:p>
        </p:txBody>
      </p:sp>
    </p:spTree>
    <p:extLst>
      <p:ext uri="{BB962C8B-B14F-4D97-AF65-F5344CB8AC3E}">
        <p14:creationId xmlns:p14="http://schemas.microsoft.com/office/powerpoint/2010/main" val="1848082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46C933F-F0CA-CF45-8552-912D94D538A1}"/>
              </a:ext>
            </a:extLst>
          </p:cNvPr>
          <p:cNvPicPr>
            <a:picLocks noChangeAspect="1"/>
          </p:cNvPicPr>
          <p:nvPr/>
        </p:nvPicPr>
        <p:blipFill>
          <a:blip r:embed="rId2"/>
          <a:stretch>
            <a:fillRect/>
          </a:stretch>
        </p:blipFill>
        <p:spPr>
          <a:xfrm>
            <a:off x="3945522" y="2201804"/>
            <a:ext cx="2022410" cy="1715468"/>
          </a:xfrm>
          <a:prstGeom prst="rect">
            <a:avLst/>
          </a:prstGeom>
        </p:spPr>
      </p:pic>
      <p:pic>
        <p:nvPicPr>
          <p:cNvPr id="5" name="Image 4">
            <a:extLst>
              <a:ext uri="{FF2B5EF4-FFF2-40B4-BE49-F238E27FC236}">
                <a16:creationId xmlns:a16="http://schemas.microsoft.com/office/drawing/2014/main" id="{A7D7A332-61FD-804B-BB86-260FB6939797}"/>
              </a:ext>
            </a:extLst>
          </p:cNvPr>
          <p:cNvPicPr>
            <a:picLocks noChangeAspect="1"/>
          </p:cNvPicPr>
          <p:nvPr/>
        </p:nvPicPr>
        <p:blipFill>
          <a:blip r:embed="rId3"/>
          <a:stretch>
            <a:fillRect/>
          </a:stretch>
        </p:blipFill>
        <p:spPr>
          <a:xfrm>
            <a:off x="3479803" y="417544"/>
            <a:ext cx="2022410" cy="1208826"/>
          </a:xfrm>
          <a:prstGeom prst="rect">
            <a:avLst/>
          </a:prstGeom>
        </p:spPr>
      </p:pic>
      <p:pic>
        <p:nvPicPr>
          <p:cNvPr id="9" name="Image 8">
            <a:extLst>
              <a:ext uri="{FF2B5EF4-FFF2-40B4-BE49-F238E27FC236}">
                <a16:creationId xmlns:a16="http://schemas.microsoft.com/office/drawing/2014/main" id="{A2EBE58B-5FBC-FC47-B42D-9FBD20065D2B}"/>
              </a:ext>
            </a:extLst>
          </p:cNvPr>
          <p:cNvPicPr>
            <a:picLocks noChangeAspect="1"/>
          </p:cNvPicPr>
          <p:nvPr/>
        </p:nvPicPr>
        <p:blipFill rotWithShape="1">
          <a:blip r:embed="rId4"/>
          <a:srcRect b="53720"/>
          <a:stretch/>
        </p:blipFill>
        <p:spPr>
          <a:xfrm>
            <a:off x="7002443" y="361768"/>
            <a:ext cx="1274737" cy="817404"/>
          </a:xfrm>
          <a:prstGeom prst="rect">
            <a:avLst/>
          </a:prstGeom>
        </p:spPr>
      </p:pic>
      <p:pic>
        <p:nvPicPr>
          <p:cNvPr id="8" name="Image 7">
            <a:extLst>
              <a:ext uri="{FF2B5EF4-FFF2-40B4-BE49-F238E27FC236}">
                <a16:creationId xmlns:a16="http://schemas.microsoft.com/office/drawing/2014/main" id="{B63E1973-0C17-D442-8787-FEBF0291D66D}"/>
              </a:ext>
            </a:extLst>
          </p:cNvPr>
          <p:cNvPicPr>
            <a:picLocks noChangeAspect="1"/>
          </p:cNvPicPr>
          <p:nvPr/>
        </p:nvPicPr>
        <p:blipFill rotWithShape="1">
          <a:blip r:embed="rId4"/>
          <a:srcRect t="46300" b="857"/>
          <a:stretch/>
        </p:blipFill>
        <p:spPr>
          <a:xfrm>
            <a:off x="1170612" y="377973"/>
            <a:ext cx="1187774" cy="869644"/>
          </a:xfrm>
          <a:prstGeom prst="rect">
            <a:avLst/>
          </a:prstGeom>
        </p:spPr>
      </p:pic>
      <p:sp>
        <p:nvSpPr>
          <p:cNvPr id="2" name="ZoneTexte 1">
            <a:extLst>
              <a:ext uri="{FF2B5EF4-FFF2-40B4-BE49-F238E27FC236}">
                <a16:creationId xmlns:a16="http://schemas.microsoft.com/office/drawing/2014/main" id="{F626B308-37AB-E441-A350-EC20C60CAE55}"/>
              </a:ext>
            </a:extLst>
          </p:cNvPr>
          <p:cNvSpPr txBox="1"/>
          <p:nvPr/>
        </p:nvSpPr>
        <p:spPr>
          <a:xfrm>
            <a:off x="443338" y="1460799"/>
            <a:ext cx="8827704" cy="923330"/>
          </a:xfrm>
          <a:prstGeom prst="rect">
            <a:avLst/>
          </a:prstGeom>
          <a:noFill/>
        </p:spPr>
        <p:txBody>
          <a:bodyPr wrap="square" rtlCol="0">
            <a:spAutoFit/>
          </a:bodyPr>
          <a:lstStyle/>
          <a:p>
            <a:endParaRPr lang="fr-FR"/>
          </a:p>
          <a:p>
            <a:r>
              <a:rPr lang="fr-FR" sz="1200"/>
              <a:t>Exercices de </a:t>
            </a:r>
            <a:r>
              <a:rPr lang="fr-FR" b="1"/>
              <a:t>CONTACT - ECOUTE - SENSIBILISATION - TRAVAIL DE LA VOIX - MISE EN SITUATION</a:t>
            </a:r>
            <a:endParaRPr lang="fr-FR"/>
          </a:p>
          <a:p>
            <a:endParaRPr lang="fr-FR"/>
          </a:p>
        </p:txBody>
      </p:sp>
      <p:sp>
        <p:nvSpPr>
          <p:cNvPr id="4" name="ZoneTexte 3">
            <a:extLst>
              <a:ext uri="{FF2B5EF4-FFF2-40B4-BE49-F238E27FC236}">
                <a16:creationId xmlns:a16="http://schemas.microsoft.com/office/drawing/2014/main" id="{9E433C41-EB9A-E241-9988-1AD0EC0DA916}"/>
              </a:ext>
            </a:extLst>
          </p:cNvPr>
          <p:cNvSpPr txBox="1"/>
          <p:nvPr/>
        </p:nvSpPr>
        <p:spPr>
          <a:xfrm>
            <a:off x="3103535" y="74950"/>
            <a:ext cx="3176506" cy="646331"/>
          </a:xfrm>
          <a:prstGeom prst="rect">
            <a:avLst/>
          </a:prstGeom>
          <a:noFill/>
        </p:spPr>
        <p:txBody>
          <a:bodyPr wrap="square" rtlCol="0">
            <a:spAutoFit/>
          </a:bodyPr>
          <a:lstStyle/>
          <a:p>
            <a:r>
              <a:rPr lang="fr-FR" b="1"/>
              <a:t>Le THEATRE - MONTPELLIER </a:t>
            </a:r>
          </a:p>
          <a:p>
            <a:endParaRPr lang="fr-FR"/>
          </a:p>
        </p:txBody>
      </p:sp>
      <p:sp>
        <p:nvSpPr>
          <p:cNvPr id="10" name="ZoneTexte 9">
            <a:extLst>
              <a:ext uri="{FF2B5EF4-FFF2-40B4-BE49-F238E27FC236}">
                <a16:creationId xmlns:a16="http://schemas.microsoft.com/office/drawing/2014/main" id="{21C59D63-A5EF-DE41-9755-99CB4F7FE7B5}"/>
              </a:ext>
            </a:extLst>
          </p:cNvPr>
          <p:cNvSpPr txBox="1"/>
          <p:nvPr/>
        </p:nvSpPr>
        <p:spPr>
          <a:xfrm>
            <a:off x="660720" y="1349371"/>
            <a:ext cx="2292422" cy="276999"/>
          </a:xfrm>
          <a:prstGeom prst="rect">
            <a:avLst/>
          </a:prstGeom>
          <a:noFill/>
        </p:spPr>
        <p:txBody>
          <a:bodyPr wrap="none" rtlCol="0">
            <a:spAutoFit/>
          </a:bodyPr>
          <a:lstStyle/>
          <a:p>
            <a:r>
              <a:rPr lang="fr-FR" sz="1200"/>
              <a:t>Marc YCHOU (Pr de </a:t>
            </a:r>
            <a:r>
              <a:rPr lang="fr-FR" sz="1200" err="1"/>
              <a:t>Cancerologie</a:t>
            </a:r>
            <a:r>
              <a:rPr lang="fr-FR" sz="1200"/>
              <a:t>)</a:t>
            </a:r>
          </a:p>
        </p:txBody>
      </p:sp>
      <p:sp>
        <p:nvSpPr>
          <p:cNvPr id="11" name="ZoneTexte 10">
            <a:extLst>
              <a:ext uri="{FF2B5EF4-FFF2-40B4-BE49-F238E27FC236}">
                <a16:creationId xmlns:a16="http://schemas.microsoft.com/office/drawing/2014/main" id="{18D05FC0-7317-6246-94EF-90F44001E3A2}"/>
              </a:ext>
            </a:extLst>
          </p:cNvPr>
          <p:cNvSpPr txBox="1"/>
          <p:nvPr/>
        </p:nvSpPr>
        <p:spPr>
          <a:xfrm>
            <a:off x="6403865" y="1284765"/>
            <a:ext cx="2471895" cy="276999"/>
          </a:xfrm>
          <a:prstGeom prst="rect">
            <a:avLst/>
          </a:prstGeom>
          <a:noFill/>
        </p:spPr>
        <p:txBody>
          <a:bodyPr wrap="none" rtlCol="0">
            <a:spAutoFit/>
          </a:bodyPr>
          <a:lstStyle/>
          <a:p>
            <a:r>
              <a:rPr lang="fr-FR" sz="1200"/>
              <a:t>Serge OUAKNINE (metteur en scène)</a:t>
            </a:r>
          </a:p>
        </p:txBody>
      </p:sp>
      <p:sp>
        <p:nvSpPr>
          <p:cNvPr id="12" name="ZoneTexte 11">
            <a:extLst>
              <a:ext uri="{FF2B5EF4-FFF2-40B4-BE49-F238E27FC236}">
                <a16:creationId xmlns:a16="http://schemas.microsoft.com/office/drawing/2014/main" id="{B26CD490-CD88-284F-8D64-39F5D01FB1DD}"/>
              </a:ext>
            </a:extLst>
          </p:cNvPr>
          <p:cNvSpPr txBox="1"/>
          <p:nvPr/>
        </p:nvSpPr>
        <p:spPr>
          <a:xfrm>
            <a:off x="2801835" y="3992342"/>
            <a:ext cx="4531316" cy="276999"/>
          </a:xfrm>
          <a:prstGeom prst="rect">
            <a:avLst/>
          </a:prstGeom>
          <a:noFill/>
        </p:spPr>
        <p:txBody>
          <a:bodyPr wrap="square" rtlCol="0">
            <a:spAutoFit/>
          </a:bodyPr>
          <a:lstStyle/>
          <a:p>
            <a:r>
              <a:rPr lang="fr-FR" sz="1200"/>
              <a:t>4eme année médecine et Ecole nationale supérieure d’Art Dramatique</a:t>
            </a:r>
          </a:p>
        </p:txBody>
      </p:sp>
      <p:sp>
        <p:nvSpPr>
          <p:cNvPr id="13" name="ZoneTexte 12">
            <a:extLst>
              <a:ext uri="{FF2B5EF4-FFF2-40B4-BE49-F238E27FC236}">
                <a16:creationId xmlns:a16="http://schemas.microsoft.com/office/drawing/2014/main" id="{0100E693-3F99-A94C-9403-DB2362682A98}"/>
              </a:ext>
            </a:extLst>
          </p:cNvPr>
          <p:cNvSpPr txBox="1"/>
          <p:nvPr/>
        </p:nvSpPr>
        <p:spPr>
          <a:xfrm>
            <a:off x="493366" y="2162946"/>
            <a:ext cx="3544956" cy="1754326"/>
          </a:xfrm>
          <a:prstGeom prst="rect">
            <a:avLst/>
          </a:prstGeom>
          <a:noFill/>
        </p:spPr>
        <p:txBody>
          <a:bodyPr wrap="square" rtlCol="0">
            <a:spAutoFit/>
          </a:bodyPr>
          <a:lstStyle/>
          <a:p>
            <a:r>
              <a:rPr lang="fr-FR" sz="1200" i="1"/>
              <a:t>«  </a:t>
            </a:r>
            <a:r>
              <a:rPr lang="fr-FR" sz="1200" b="1" i="1"/>
              <a:t>Nous avons décidé de leur proposer </a:t>
            </a:r>
          </a:p>
          <a:p>
            <a:r>
              <a:rPr lang="fr-FR" sz="1200" b="1" i="1"/>
              <a:t>des ateliers de théâtre </a:t>
            </a:r>
          </a:p>
          <a:p>
            <a:r>
              <a:rPr lang="fr-FR" sz="1200" b="1" i="1"/>
              <a:t>pour les aider à développer </a:t>
            </a:r>
          </a:p>
          <a:p>
            <a:r>
              <a:rPr lang="fr-FR" sz="1200" b="1" i="1"/>
              <a:t>ce « supplément d’âme » indispensable </a:t>
            </a:r>
          </a:p>
          <a:p>
            <a:r>
              <a:rPr lang="fr-FR" sz="1200" b="1" i="1"/>
              <a:t>pour annoncer au patient un cancer,</a:t>
            </a:r>
          </a:p>
          <a:p>
            <a:r>
              <a:rPr lang="fr-FR" sz="1200" b="1" i="1"/>
              <a:t>une récidive ou des soins palliatifs »</a:t>
            </a:r>
          </a:p>
          <a:p>
            <a:endParaRPr lang="fr-FR" sz="1200" b="1" i="1"/>
          </a:p>
          <a:p>
            <a:r>
              <a:rPr lang="fr-FR" sz="1200" b="1" i="1"/>
              <a:t>« Le malade attend qu’on ne lui parle pas comme à une tumeur »</a:t>
            </a:r>
          </a:p>
        </p:txBody>
      </p:sp>
      <p:sp>
        <p:nvSpPr>
          <p:cNvPr id="14" name="ZoneTexte 13">
            <a:extLst>
              <a:ext uri="{FF2B5EF4-FFF2-40B4-BE49-F238E27FC236}">
                <a16:creationId xmlns:a16="http://schemas.microsoft.com/office/drawing/2014/main" id="{05090A26-64EA-2B42-8E96-B32A109FA312}"/>
              </a:ext>
            </a:extLst>
          </p:cNvPr>
          <p:cNvSpPr txBox="1"/>
          <p:nvPr/>
        </p:nvSpPr>
        <p:spPr>
          <a:xfrm>
            <a:off x="6129662" y="2189625"/>
            <a:ext cx="2619115" cy="1846659"/>
          </a:xfrm>
          <a:prstGeom prst="rect">
            <a:avLst/>
          </a:prstGeom>
          <a:noFill/>
        </p:spPr>
        <p:txBody>
          <a:bodyPr wrap="none" rtlCol="0">
            <a:spAutoFit/>
          </a:bodyPr>
          <a:lstStyle/>
          <a:p>
            <a:r>
              <a:rPr lang="fr-FR" sz="1200" i="1"/>
              <a:t>«  </a:t>
            </a:r>
            <a:r>
              <a:rPr lang="fr-FR" sz="1200" b="1" i="1"/>
              <a:t>Le paradoxe entre être rigoureux </a:t>
            </a:r>
          </a:p>
          <a:p>
            <a:r>
              <a:rPr lang="fr-FR" sz="1200" b="1" i="1"/>
              <a:t>et être sensible à l’écoute</a:t>
            </a:r>
          </a:p>
          <a:p>
            <a:r>
              <a:rPr lang="fr-FR" sz="1200" b="1" i="1"/>
              <a:t>car chaque malade </a:t>
            </a:r>
          </a:p>
          <a:p>
            <a:r>
              <a:rPr lang="fr-FR" sz="1200" b="1" i="1"/>
              <a:t>chaque accompagnant chaque parent </a:t>
            </a:r>
          </a:p>
          <a:p>
            <a:r>
              <a:rPr lang="fr-FR" sz="1200" b="1" i="1"/>
              <a:t>est unique. </a:t>
            </a:r>
          </a:p>
          <a:p>
            <a:r>
              <a:rPr lang="fr-FR" sz="1200" b="1" i="1"/>
              <a:t>Donc le médecin </a:t>
            </a:r>
          </a:p>
          <a:p>
            <a:r>
              <a:rPr lang="fr-FR" sz="1200" b="1" i="1"/>
              <a:t>ne peut pas rentrer </a:t>
            </a:r>
          </a:p>
          <a:p>
            <a:r>
              <a:rPr lang="fr-FR" sz="1200" b="1" i="1"/>
              <a:t>dans les routines des procédures </a:t>
            </a:r>
            <a:r>
              <a:rPr lang="fr-FR" sz="1200" i="1"/>
              <a:t>»</a:t>
            </a:r>
          </a:p>
          <a:p>
            <a:endParaRPr lang="fr-FR"/>
          </a:p>
        </p:txBody>
      </p:sp>
    </p:spTree>
    <p:extLst>
      <p:ext uri="{BB962C8B-B14F-4D97-AF65-F5344CB8AC3E}">
        <p14:creationId xmlns:p14="http://schemas.microsoft.com/office/powerpoint/2010/main" val="376639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E4E9FAB-2769-074E-A794-CCB3A2D5B1BA}"/>
              </a:ext>
            </a:extLst>
          </p:cNvPr>
          <p:cNvSpPr txBox="1"/>
          <p:nvPr/>
        </p:nvSpPr>
        <p:spPr>
          <a:xfrm>
            <a:off x="377806" y="1134609"/>
            <a:ext cx="5812745" cy="3016210"/>
          </a:xfrm>
          <a:prstGeom prst="rect">
            <a:avLst/>
          </a:prstGeom>
          <a:solidFill>
            <a:schemeClr val="accent1">
              <a:lumMod val="75000"/>
            </a:schemeClr>
          </a:solidFill>
        </p:spPr>
        <p:txBody>
          <a:bodyPr wrap="none" rtlCol="0">
            <a:spAutoFit/>
          </a:bodyPr>
          <a:lstStyle/>
          <a:p>
            <a:r>
              <a:rPr lang="fr-FR" dirty="0">
                <a:solidFill>
                  <a:schemeClr val="bg1"/>
                </a:solidFill>
              </a:rPr>
              <a:t>MONTREAL</a:t>
            </a:r>
          </a:p>
          <a:p>
            <a:r>
              <a:rPr lang="fr-FR" dirty="0">
                <a:solidFill>
                  <a:schemeClr val="bg1"/>
                </a:solidFill>
              </a:rPr>
              <a:t>Protocole entre les médecins francophones du Canada et le </a:t>
            </a:r>
          </a:p>
          <a:p>
            <a:r>
              <a:rPr lang="fr-FR" dirty="0">
                <a:solidFill>
                  <a:schemeClr val="bg1"/>
                </a:solidFill>
              </a:rPr>
              <a:t>Musée des Beaux ARTS de MONTREAL </a:t>
            </a:r>
          </a:p>
          <a:p>
            <a:r>
              <a:rPr lang="fr-FR" b="1" dirty="0">
                <a:solidFill>
                  <a:schemeClr val="bg1"/>
                </a:solidFill>
              </a:rPr>
              <a:t>« L’ART fait du bien mais il peut aussi soigner »</a:t>
            </a:r>
          </a:p>
          <a:p>
            <a:r>
              <a:rPr lang="fr-FR" sz="1400" dirty="0">
                <a:solidFill>
                  <a:schemeClr val="bg1"/>
                </a:solidFill>
              </a:rPr>
              <a:t>( Nathalie BONDIL)</a:t>
            </a:r>
          </a:p>
          <a:p>
            <a:endParaRPr lang="fr-FR" sz="1400" dirty="0">
              <a:solidFill>
                <a:schemeClr val="bg1"/>
              </a:solidFill>
            </a:endParaRPr>
          </a:p>
          <a:p>
            <a:r>
              <a:rPr lang="fr-FR" dirty="0">
                <a:solidFill>
                  <a:schemeClr val="bg1"/>
                </a:solidFill>
              </a:rPr>
              <a:t>Présence au musée d’un Art-thérapeute</a:t>
            </a:r>
          </a:p>
          <a:p>
            <a:r>
              <a:rPr lang="fr-FR" dirty="0">
                <a:solidFill>
                  <a:schemeClr val="bg1"/>
                </a:solidFill>
              </a:rPr>
              <a:t>Création au sein du musée d’un centre Art et Santé</a:t>
            </a:r>
          </a:p>
          <a:p>
            <a:endParaRPr lang="fr-FR" b="1" dirty="0">
              <a:solidFill>
                <a:schemeClr val="bg1"/>
              </a:solidFill>
            </a:endParaRPr>
          </a:p>
          <a:p>
            <a:endParaRPr lang="fr-FR" b="1" dirty="0">
              <a:solidFill>
                <a:schemeClr val="bg1"/>
              </a:solidFill>
            </a:endParaRPr>
          </a:p>
          <a:p>
            <a:r>
              <a:rPr lang="fr-FR" dirty="0">
                <a:solidFill>
                  <a:schemeClr val="bg1"/>
                </a:solidFill>
              </a:rPr>
              <a:t>Ordonnances MUSÉALES</a:t>
            </a:r>
          </a:p>
        </p:txBody>
      </p:sp>
      <p:pic>
        <p:nvPicPr>
          <p:cNvPr id="4" name="Image 3">
            <a:extLst>
              <a:ext uri="{FF2B5EF4-FFF2-40B4-BE49-F238E27FC236}">
                <a16:creationId xmlns:a16="http://schemas.microsoft.com/office/drawing/2014/main" id="{8AFF6E13-E626-ED40-9CFF-3A76B43D3167}"/>
              </a:ext>
            </a:extLst>
          </p:cNvPr>
          <p:cNvPicPr>
            <a:picLocks noChangeAspect="1"/>
          </p:cNvPicPr>
          <p:nvPr/>
        </p:nvPicPr>
        <p:blipFill>
          <a:blip r:embed="rId3"/>
          <a:stretch>
            <a:fillRect/>
          </a:stretch>
        </p:blipFill>
        <p:spPr>
          <a:xfrm>
            <a:off x="6341482" y="1292087"/>
            <a:ext cx="2616787" cy="1948069"/>
          </a:xfrm>
          <a:prstGeom prst="rect">
            <a:avLst/>
          </a:prstGeom>
        </p:spPr>
      </p:pic>
      <p:pic>
        <p:nvPicPr>
          <p:cNvPr id="6" name="Image 5">
            <a:extLst>
              <a:ext uri="{FF2B5EF4-FFF2-40B4-BE49-F238E27FC236}">
                <a16:creationId xmlns:a16="http://schemas.microsoft.com/office/drawing/2014/main" id="{249AEF0F-119F-884D-BCAD-09AD8F193506}"/>
              </a:ext>
            </a:extLst>
          </p:cNvPr>
          <p:cNvPicPr>
            <a:picLocks noChangeAspect="1"/>
          </p:cNvPicPr>
          <p:nvPr/>
        </p:nvPicPr>
        <p:blipFill>
          <a:blip r:embed="rId4"/>
          <a:stretch>
            <a:fillRect/>
          </a:stretch>
        </p:blipFill>
        <p:spPr>
          <a:xfrm>
            <a:off x="3656811" y="97393"/>
            <a:ext cx="5350932" cy="972896"/>
          </a:xfrm>
          <a:prstGeom prst="rect">
            <a:avLst/>
          </a:prstGeom>
        </p:spPr>
      </p:pic>
    </p:spTree>
    <p:extLst>
      <p:ext uri="{BB962C8B-B14F-4D97-AF65-F5344CB8AC3E}">
        <p14:creationId xmlns:p14="http://schemas.microsoft.com/office/powerpoint/2010/main" val="2146035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BCE22D-3C96-9F4C-B2C8-CFEEAE190E14}"/>
              </a:ext>
            </a:extLst>
          </p:cNvPr>
          <p:cNvSpPr/>
          <p:nvPr/>
        </p:nvSpPr>
        <p:spPr>
          <a:xfrm>
            <a:off x="702365" y="198782"/>
            <a:ext cx="3021496" cy="4187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249AEF0F-119F-884D-BCAD-09AD8F193506}"/>
              </a:ext>
            </a:extLst>
          </p:cNvPr>
          <p:cNvPicPr>
            <a:picLocks noChangeAspect="1"/>
          </p:cNvPicPr>
          <p:nvPr/>
        </p:nvPicPr>
        <p:blipFill>
          <a:blip r:embed="rId2"/>
          <a:stretch>
            <a:fillRect/>
          </a:stretch>
        </p:blipFill>
        <p:spPr>
          <a:xfrm>
            <a:off x="3793068" y="1562515"/>
            <a:ext cx="5350932" cy="1407107"/>
          </a:xfrm>
          <a:prstGeom prst="rect">
            <a:avLst/>
          </a:prstGeom>
        </p:spPr>
      </p:pic>
      <p:pic>
        <p:nvPicPr>
          <p:cNvPr id="5" name="Image 4" descr="Une image contenant capture d’écran&#10;&#10;Description générée automatiquement">
            <a:extLst>
              <a:ext uri="{FF2B5EF4-FFF2-40B4-BE49-F238E27FC236}">
                <a16:creationId xmlns:a16="http://schemas.microsoft.com/office/drawing/2014/main" id="{13200816-5AA2-1D47-AB1F-6E7B9D72695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82023" y="264961"/>
            <a:ext cx="2715188" cy="3989070"/>
          </a:xfrm>
          <a:prstGeom prst="rect">
            <a:avLst/>
          </a:prstGeom>
        </p:spPr>
      </p:pic>
      <p:sp>
        <p:nvSpPr>
          <p:cNvPr id="3" name="ZoneTexte 2">
            <a:extLst>
              <a:ext uri="{FF2B5EF4-FFF2-40B4-BE49-F238E27FC236}">
                <a16:creationId xmlns:a16="http://schemas.microsoft.com/office/drawing/2014/main" id="{4BAF02C4-88DA-4B4C-987D-0B07C39EE84E}"/>
              </a:ext>
            </a:extLst>
          </p:cNvPr>
          <p:cNvSpPr txBox="1"/>
          <p:nvPr/>
        </p:nvSpPr>
        <p:spPr>
          <a:xfrm>
            <a:off x="3900307" y="3524511"/>
            <a:ext cx="2496324" cy="646331"/>
          </a:xfrm>
          <a:prstGeom prst="rect">
            <a:avLst/>
          </a:prstGeom>
          <a:noFill/>
        </p:spPr>
        <p:txBody>
          <a:bodyPr wrap="none" rtlCol="0">
            <a:spAutoFit/>
          </a:bodyPr>
          <a:lstStyle/>
          <a:p>
            <a:r>
              <a:rPr lang="fr-FR" dirty="0"/>
              <a:t>Ordonnances MUSÉALES</a:t>
            </a:r>
          </a:p>
          <a:p>
            <a:endParaRPr lang="fr-FR" dirty="0"/>
          </a:p>
        </p:txBody>
      </p:sp>
    </p:spTree>
    <p:extLst>
      <p:ext uri="{BB962C8B-B14F-4D97-AF65-F5344CB8AC3E}">
        <p14:creationId xmlns:p14="http://schemas.microsoft.com/office/powerpoint/2010/main" val="3053237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B461D1D-5401-D846-9F3F-1D8350A3EAC7}"/>
              </a:ext>
            </a:extLst>
          </p:cNvPr>
          <p:cNvSpPr txBox="1"/>
          <p:nvPr/>
        </p:nvSpPr>
        <p:spPr>
          <a:xfrm>
            <a:off x="456931" y="563640"/>
            <a:ext cx="8230138" cy="3354765"/>
          </a:xfrm>
          <a:prstGeom prst="rect">
            <a:avLst/>
          </a:prstGeom>
          <a:solidFill>
            <a:schemeClr val="accent1"/>
          </a:solidFill>
        </p:spPr>
        <p:txBody>
          <a:bodyPr wrap="none" rtlCol="0">
            <a:spAutoFit/>
          </a:bodyPr>
          <a:lstStyle/>
          <a:p>
            <a:r>
              <a:rPr lang="fr-FR" sz="2000" b="1" dirty="0">
                <a:solidFill>
                  <a:schemeClr val="accent4">
                    <a:lumMod val="60000"/>
                    <a:lumOff val="40000"/>
                  </a:schemeClr>
                </a:solidFill>
              </a:rPr>
              <a:t>Luc PICARD </a:t>
            </a:r>
            <a:r>
              <a:rPr lang="fr-FR" sz="1600" dirty="0">
                <a:solidFill>
                  <a:schemeClr val="bg1"/>
                </a:solidFill>
              </a:rPr>
              <a:t>in </a:t>
            </a:r>
            <a:r>
              <a:rPr lang="fr-FR" sz="1400" dirty="0">
                <a:solidFill>
                  <a:schemeClr val="bg1"/>
                </a:solidFill>
              </a:rPr>
              <a:t>BRAIN UP</a:t>
            </a:r>
            <a:r>
              <a:rPr lang="fr-FR" sz="1600" dirty="0">
                <a:solidFill>
                  <a:schemeClr val="bg1"/>
                </a:solidFill>
              </a:rPr>
              <a:t> : </a:t>
            </a:r>
          </a:p>
          <a:p>
            <a:r>
              <a:rPr lang="fr-FR" sz="2400" dirty="0">
                <a:solidFill>
                  <a:schemeClr val="bg1"/>
                </a:solidFill>
              </a:rPr>
              <a:t>«  </a:t>
            </a:r>
            <a:r>
              <a:rPr lang="fr-FR" sz="2400" b="1" dirty="0">
                <a:solidFill>
                  <a:schemeClr val="accent4">
                    <a:lumMod val="60000"/>
                    <a:lumOff val="40000"/>
                  </a:schemeClr>
                </a:solidFill>
                <a:latin typeface="Bradley Hand" pitchFamily="2" charset="77"/>
              </a:rPr>
              <a:t>Peut-on s’intéresser au cerveau, à son anatomie, </a:t>
            </a:r>
          </a:p>
          <a:p>
            <a:r>
              <a:rPr lang="fr-FR" sz="2400" b="1" dirty="0">
                <a:solidFill>
                  <a:schemeClr val="accent4">
                    <a:lumMod val="60000"/>
                    <a:lumOff val="40000"/>
                  </a:schemeClr>
                </a:solidFill>
                <a:latin typeface="Bradley Hand" pitchFamily="2" charset="77"/>
              </a:rPr>
              <a:t>à son fonctionnement, sans s’intéresser </a:t>
            </a:r>
          </a:p>
          <a:p>
            <a:r>
              <a:rPr lang="fr-FR" sz="2400" b="1" dirty="0">
                <a:solidFill>
                  <a:schemeClr val="accent4">
                    <a:lumMod val="60000"/>
                    <a:lumOff val="40000"/>
                  </a:schemeClr>
                </a:solidFill>
                <a:latin typeface="Bradley Hand" pitchFamily="2" charset="77"/>
              </a:rPr>
              <a:t>à tout ce qu’il peut créer, recevoir ou appréhender…?</a:t>
            </a:r>
          </a:p>
          <a:p>
            <a:r>
              <a:rPr lang="fr-FR" sz="2000" b="1" dirty="0">
                <a:solidFill>
                  <a:schemeClr val="bg1"/>
                </a:solidFill>
                <a:latin typeface="Bradley Hand" pitchFamily="2" charset="77"/>
              </a:rPr>
              <a:t>Ceci nous conduit alors immédiatement à la pensée, aux émotions</a:t>
            </a:r>
            <a:r>
              <a:rPr lang="fr-FR" sz="1200" dirty="0">
                <a:solidFill>
                  <a:schemeClr val="bg1"/>
                </a:solidFill>
              </a:rPr>
              <a:t>,</a:t>
            </a:r>
          </a:p>
          <a:p>
            <a:r>
              <a:rPr lang="fr-FR" sz="2000" dirty="0">
                <a:solidFill>
                  <a:schemeClr val="bg1"/>
                </a:solidFill>
                <a:latin typeface="Bradley Hand" pitchFamily="2" charset="77"/>
              </a:rPr>
              <a:t>voire à ce que d’aucuns dénomment «  âme »</a:t>
            </a:r>
          </a:p>
          <a:p>
            <a:r>
              <a:rPr lang="fr-FR" sz="2000" dirty="0">
                <a:solidFill>
                  <a:schemeClr val="bg1"/>
                </a:solidFill>
                <a:latin typeface="Bradley Hand" pitchFamily="2" charset="77"/>
              </a:rPr>
              <a:t>L’histoire de l’humanité a maintes fois prouvé que ce sont les écrivains, </a:t>
            </a:r>
          </a:p>
          <a:p>
            <a:r>
              <a:rPr lang="fr-FR" sz="2000" dirty="0">
                <a:solidFill>
                  <a:schemeClr val="bg1"/>
                </a:solidFill>
                <a:latin typeface="Bradley Hand" pitchFamily="2" charset="77"/>
              </a:rPr>
              <a:t>les artistes, qui ont créé les idées  avant que les techniciens de la science </a:t>
            </a:r>
          </a:p>
          <a:p>
            <a:r>
              <a:rPr lang="fr-FR" sz="2000" dirty="0">
                <a:solidFill>
                  <a:schemeClr val="bg1"/>
                </a:solidFill>
                <a:latin typeface="Bradley Hand" pitchFamily="2" charset="77"/>
              </a:rPr>
              <a:t>ne les réalisent: </a:t>
            </a:r>
          </a:p>
          <a:p>
            <a:r>
              <a:rPr lang="fr-FR" sz="2000" dirty="0">
                <a:solidFill>
                  <a:schemeClr val="bg1"/>
                </a:solidFill>
                <a:latin typeface="Bradley Hand" pitchFamily="2" charset="77"/>
              </a:rPr>
              <a:t>Jules Verne, Leonard de Vinci et bien d’autres en témoignent »</a:t>
            </a:r>
          </a:p>
        </p:txBody>
      </p:sp>
    </p:spTree>
    <p:extLst>
      <p:ext uri="{BB962C8B-B14F-4D97-AF65-F5344CB8AC3E}">
        <p14:creationId xmlns:p14="http://schemas.microsoft.com/office/powerpoint/2010/main" val="21823226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BA1EBB6-59C9-5845-A93C-3EB59235805D}"/>
              </a:ext>
            </a:extLst>
          </p:cNvPr>
          <p:cNvSpPr txBox="1"/>
          <p:nvPr/>
        </p:nvSpPr>
        <p:spPr>
          <a:xfrm>
            <a:off x="2293556" y="2190909"/>
            <a:ext cx="4556888" cy="1569660"/>
          </a:xfrm>
          <a:prstGeom prst="rect">
            <a:avLst/>
          </a:prstGeom>
          <a:noFill/>
        </p:spPr>
        <p:txBody>
          <a:bodyPr wrap="none" rtlCol="0">
            <a:spAutoFit/>
          </a:bodyPr>
          <a:lstStyle/>
          <a:p>
            <a:pPr algn="ctr"/>
            <a:endParaRPr lang="fr-FR" sz="2400">
              <a:solidFill>
                <a:schemeClr val="bg1"/>
              </a:solidFill>
            </a:endParaRPr>
          </a:p>
          <a:p>
            <a:pPr algn="ctr"/>
            <a:endParaRPr lang="fr-FR">
              <a:solidFill>
                <a:schemeClr val="bg1"/>
              </a:solidFill>
            </a:endParaRPr>
          </a:p>
          <a:p>
            <a:pPr algn="ctr"/>
            <a:endParaRPr lang="fr-FR"/>
          </a:p>
          <a:p>
            <a:endParaRPr lang="fr-FR"/>
          </a:p>
          <a:p>
            <a:endParaRPr lang="fr-FR"/>
          </a:p>
        </p:txBody>
      </p:sp>
      <p:sp>
        <p:nvSpPr>
          <p:cNvPr id="3" name="Rectangle 2">
            <a:extLst>
              <a:ext uri="{FF2B5EF4-FFF2-40B4-BE49-F238E27FC236}">
                <a16:creationId xmlns:a16="http://schemas.microsoft.com/office/drawing/2014/main" id="{C4A40766-8D26-5D4A-91F6-B826152847D4}"/>
              </a:ext>
            </a:extLst>
          </p:cNvPr>
          <p:cNvSpPr/>
          <p:nvPr/>
        </p:nvSpPr>
        <p:spPr>
          <a:xfrm>
            <a:off x="262466" y="488182"/>
            <a:ext cx="8763000" cy="3662541"/>
          </a:xfrm>
          <a:prstGeom prst="rect">
            <a:avLst/>
          </a:prstGeom>
          <a:solidFill>
            <a:schemeClr val="accent1">
              <a:lumMod val="75000"/>
            </a:schemeClr>
          </a:solidFill>
        </p:spPr>
        <p:txBody>
          <a:bodyPr wrap="square">
            <a:spAutoFit/>
          </a:bodyPr>
          <a:lstStyle/>
          <a:p>
            <a:r>
              <a:rPr lang="fr-FR" sz="1600" b="1">
                <a:solidFill>
                  <a:schemeClr val="bg1"/>
                </a:solidFill>
              </a:rPr>
              <a:t>Nathalie BONDIL ( 1967- ):</a:t>
            </a:r>
          </a:p>
          <a:p>
            <a:r>
              <a:rPr lang="fr-FR" sz="1600" b="1">
                <a:solidFill>
                  <a:schemeClr val="bg1"/>
                </a:solidFill>
              </a:rPr>
              <a:t> </a:t>
            </a:r>
          </a:p>
          <a:p>
            <a:r>
              <a:rPr lang="fr-FR" sz="2400" b="1">
                <a:solidFill>
                  <a:schemeClr val="accent4">
                    <a:lumMod val="60000"/>
                    <a:lumOff val="40000"/>
                  </a:schemeClr>
                </a:solidFill>
                <a:latin typeface="Bradley Hand" pitchFamily="2" charset="77"/>
              </a:rPr>
              <a:t>« L’intelligence émotionnelle complète l’intelligence artificielle »</a:t>
            </a:r>
          </a:p>
          <a:p>
            <a:endParaRPr lang="fr-FR" sz="1600" b="1">
              <a:solidFill>
                <a:schemeClr val="accent4">
                  <a:lumMod val="60000"/>
                  <a:lumOff val="40000"/>
                </a:schemeClr>
              </a:solidFill>
            </a:endParaRPr>
          </a:p>
          <a:p>
            <a:r>
              <a:rPr lang="fr-FR" sz="2400" b="1">
                <a:solidFill>
                  <a:schemeClr val="accent4">
                    <a:lumMod val="60000"/>
                    <a:lumOff val="40000"/>
                  </a:schemeClr>
                </a:solidFill>
              </a:rPr>
              <a:t>« </a:t>
            </a:r>
            <a:r>
              <a:rPr lang="fr-FR" sz="2400" b="1">
                <a:solidFill>
                  <a:schemeClr val="accent4">
                    <a:lumMod val="60000"/>
                    <a:lumOff val="40000"/>
                  </a:schemeClr>
                </a:solidFill>
                <a:latin typeface="Bradley Hand" pitchFamily="2" charset="77"/>
              </a:rPr>
              <a:t>Oui, je suis persuadée qu'au XXIe siècle, la culture </a:t>
            </a:r>
          </a:p>
          <a:p>
            <a:r>
              <a:rPr lang="fr-FR" sz="2400" b="1">
                <a:solidFill>
                  <a:schemeClr val="accent4">
                    <a:lumMod val="60000"/>
                    <a:lumOff val="40000"/>
                  </a:schemeClr>
                </a:solidFill>
                <a:latin typeface="Bradley Hand" pitchFamily="2" charset="77"/>
              </a:rPr>
              <a:t>sera pour la santé ce que le sport a été au XXe siècle. </a:t>
            </a:r>
          </a:p>
          <a:p>
            <a:r>
              <a:rPr lang="fr-FR" sz="2000">
                <a:solidFill>
                  <a:schemeClr val="bg1"/>
                </a:solidFill>
                <a:latin typeface="Bradley Hand" pitchFamily="2" charset="77"/>
              </a:rPr>
              <a:t>Quand on y pense, cela nous paraît un peu insensé, mais il y a un siècle, faire de l'exercice physique, cela semblait déplacé pour beaucoup de gens... </a:t>
            </a:r>
          </a:p>
          <a:p>
            <a:r>
              <a:rPr lang="fr-FR" sz="2000" b="1">
                <a:solidFill>
                  <a:schemeClr val="bg1"/>
                </a:solidFill>
                <a:latin typeface="Bradley Hand" pitchFamily="2" charset="77"/>
              </a:rPr>
              <a:t>Il y a encore du chemin à parcourir mais on voit naître </a:t>
            </a:r>
          </a:p>
          <a:p>
            <a:r>
              <a:rPr lang="fr-FR" sz="2400" b="1">
                <a:solidFill>
                  <a:schemeClr val="accent4">
                    <a:lumMod val="60000"/>
                    <a:lumOff val="40000"/>
                  </a:schemeClr>
                </a:solidFill>
                <a:latin typeface="Bradley Hand" pitchFamily="2" charset="77"/>
              </a:rPr>
              <a:t>de plus en plus d'interdisciplinarité entre la science et les arts</a:t>
            </a:r>
            <a:r>
              <a:rPr lang="fr-FR" sz="2400" b="1">
                <a:solidFill>
                  <a:schemeClr val="bg1"/>
                </a:solidFill>
                <a:latin typeface="Bradley Hand" pitchFamily="2" charset="77"/>
              </a:rPr>
              <a:t>. </a:t>
            </a:r>
            <a:r>
              <a:rPr lang="fr-FR" sz="2000" b="1">
                <a:solidFill>
                  <a:schemeClr val="bg1"/>
                </a:solidFill>
                <a:latin typeface="Bradley Hand" pitchFamily="2" charset="77"/>
              </a:rPr>
              <a:t>» </a:t>
            </a:r>
          </a:p>
          <a:p>
            <a:endParaRPr lang="fr-FR" sz="1400" b="1">
              <a:solidFill>
                <a:schemeClr val="bg1"/>
              </a:solidFill>
              <a:latin typeface="Bradley Hand" pitchFamily="2" charset="77"/>
            </a:endParaRPr>
          </a:p>
          <a:p>
            <a:endParaRPr lang="fr-FR" sz="1400"/>
          </a:p>
        </p:txBody>
      </p:sp>
    </p:spTree>
    <p:extLst>
      <p:ext uri="{BB962C8B-B14F-4D97-AF65-F5344CB8AC3E}">
        <p14:creationId xmlns:p14="http://schemas.microsoft.com/office/powerpoint/2010/main" val="2928663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16F5B997-F32A-5544-A18B-E1928A561953}"/>
              </a:ext>
            </a:extLst>
          </p:cNvPr>
          <p:cNvSpPr txBox="1"/>
          <p:nvPr/>
        </p:nvSpPr>
        <p:spPr>
          <a:xfrm>
            <a:off x="1054423" y="2916618"/>
            <a:ext cx="1486304" cy="1107996"/>
          </a:xfrm>
          <a:prstGeom prst="rect">
            <a:avLst/>
          </a:prstGeom>
          <a:noFill/>
        </p:spPr>
        <p:txBody>
          <a:bodyPr wrap="none" rtlCol="0">
            <a:spAutoFit/>
          </a:bodyPr>
          <a:lstStyle/>
          <a:p>
            <a:r>
              <a:rPr lang="fr-FR" sz="4800" b="1" dirty="0">
                <a:ln w="10160">
                  <a:solidFill>
                    <a:schemeClr val="accent5"/>
                  </a:solidFill>
                  <a:prstDash val="solid"/>
                </a:ln>
                <a:solidFill>
                  <a:schemeClr val="accent6"/>
                </a:solidFill>
                <a:effectLst>
                  <a:outerShdw blurRad="38100" dist="22860" dir="5400000" algn="tl" rotWithShape="0">
                    <a:srgbClr val="000000">
                      <a:alpha val="30000"/>
                    </a:srgbClr>
                  </a:outerShdw>
                </a:effectLst>
                <a:latin typeface="SignPainter HouseScript" panose="02000006070000020004" pitchFamily="2" charset="0"/>
              </a:rPr>
              <a:t>SANTÉ</a:t>
            </a:r>
            <a:endParaRPr lang="fr-FR" sz="4800" dirty="0">
              <a:solidFill>
                <a:schemeClr val="accent6"/>
              </a:solidFill>
              <a:latin typeface="SignPainter HouseScript" panose="02000006070000020004" pitchFamily="2" charset="0"/>
            </a:endParaRPr>
          </a:p>
          <a:p>
            <a:endParaRPr lang="fr-FR" dirty="0"/>
          </a:p>
        </p:txBody>
      </p:sp>
      <p:sp>
        <p:nvSpPr>
          <p:cNvPr id="7" name="ZoneTexte 6">
            <a:extLst>
              <a:ext uri="{FF2B5EF4-FFF2-40B4-BE49-F238E27FC236}">
                <a16:creationId xmlns:a16="http://schemas.microsoft.com/office/drawing/2014/main" id="{60F153AF-C4F4-8646-8E62-6708C0F28100}"/>
              </a:ext>
            </a:extLst>
          </p:cNvPr>
          <p:cNvSpPr txBox="1"/>
          <p:nvPr/>
        </p:nvSpPr>
        <p:spPr>
          <a:xfrm>
            <a:off x="693683" y="1592316"/>
            <a:ext cx="2582758" cy="1107996"/>
          </a:xfrm>
          <a:prstGeom prst="rect">
            <a:avLst/>
          </a:prstGeom>
          <a:noFill/>
        </p:spPr>
        <p:txBody>
          <a:bodyPr wrap="none" rtlCol="0">
            <a:spAutoFit/>
          </a:bodyPr>
          <a:lstStyle/>
          <a:p>
            <a:r>
              <a:rPr lang="fr-FR" sz="4800" b="1" spc="50" dirty="0">
                <a:ln w="9525" cmpd="sng">
                  <a:solidFill>
                    <a:schemeClr val="accent1"/>
                  </a:solidFill>
                  <a:prstDash val="solid"/>
                </a:ln>
                <a:solidFill>
                  <a:schemeClr val="accent4">
                    <a:lumMod val="60000"/>
                    <a:lumOff val="40000"/>
                  </a:schemeClr>
                </a:solidFill>
                <a:effectLst>
                  <a:glow rad="38100">
                    <a:schemeClr val="accent1">
                      <a:alpha val="40000"/>
                    </a:schemeClr>
                  </a:glow>
                </a:effectLst>
                <a:latin typeface="SignPainter HouseScript" panose="02000006070000020004" pitchFamily="2" charset="0"/>
              </a:rPr>
              <a:t>PÉDAGOGIE</a:t>
            </a:r>
          </a:p>
          <a:p>
            <a:endParaRPr lang="fr-FR" dirty="0"/>
          </a:p>
        </p:txBody>
      </p:sp>
      <p:sp>
        <p:nvSpPr>
          <p:cNvPr id="8" name="ZoneTexte 7">
            <a:extLst>
              <a:ext uri="{FF2B5EF4-FFF2-40B4-BE49-F238E27FC236}">
                <a16:creationId xmlns:a16="http://schemas.microsoft.com/office/drawing/2014/main" id="{083592B3-A9FD-ED46-8972-589FD997DBDC}"/>
              </a:ext>
            </a:extLst>
          </p:cNvPr>
          <p:cNvSpPr txBox="1"/>
          <p:nvPr/>
        </p:nvSpPr>
        <p:spPr>
          <a:xfrm>
            <a:off x="1237592" y="268014"/>
            <a:ext cx="1007007" cy="1107996"/>
          </a:xfrm>
          <a:prstGeom prst="rect">
            <a:avLst/>
          </a:prstGeom>
          <a:noFill/>
        </p:spPr>
        <p:txBody>
          <a:bodyPr wrap="none" rtlCol="0">
            <a:spAutoFit/>
          </a:bodyPr>
          <a:lstStyle/>
          <a:p>
            <a:r>
              <a:rPr lang="fr-FR" sz="4800" b="1" spc="50" dirty="0">
                <a:ln w="9525" cmpd="sng">
                  <a:solidFill>
                    <a:schemeClr val="accent1"/>
                  </a:solidFill>
                  <a:prstDash val="solid"/>
                </a:ln>
                <a:solidFill>
                  <a:srgbClr val="FF0000"/>
                </a:solidFill>
                <a:effectLst>
                  <a:glow rad="38100">
                    <a:schemeClr val="accent1">
                      <a:alpha val="40000"/>
                    </a:schemeClr>
                  </a:glow>
                </a:effectLst>
                <a:latin typeface="SignPainter HouseScript" panose="02000006070000020004" pitchFamily="2" charset="0"/>
              </a:rPr>
              <a:t>ART</a:t>
            </a:r>
          </a:p>
          <a:p>
            <a:endParaRPr lang="fr-FR" dirty="0"/>
          </a:p>
        </p:txBody>
      </p:sp>
      <p:sp>
        <p:nvSpPr>
          <p:cNvPr id="9" name="Rectangle 8">
            <a:extLst>
              <a:ext uri="{FF2B5EF4-FFF2-40B4-BE49-F238E27FC236}">
                <a16:creationId xmlns:a16="http://schemas.microsoft.com/office/drawing/2014/main" id="{54D977EF-1F7E-7E4E-9402-27714B966014}"/>
              </a:ext>
            </a:extLst>
          </p:cNvPr>
          <p:cNvSpPr/>
          <p:nvPr/>
        </p:nvSpPr>
        <p:spPr>
          <a:xfrm>
            <a:off x="3602421" y="197069"/>
            <a:ext cx="5353272" cy="3305078"/>
          </a:xfrm>
          <a:prstGeom prst="rect">
            <a:avLst/>
          </a:prstGeom>
          <a:solidFill>
            <a:srgbClr val="FF95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15" descr="Résultat de recherche d'images pour &quot;ben et ART&quot;">
            <a:extLst>
              <a:ext uri="{FF2B5EF4-FFF2-40B4-BE49-F238E27FC236}">
                <a16:creationId xmlns:a16="http://schemas.microsoft.com/office/drawing/2014/main" id="{8886E45B-9A39-E541-A052-15E56DF8F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988" y="400914"/>
            <a:ext cx="1175034" cy="1037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descr="Résultat de recherche d'images pour &quot;ben et ART&quot;">
            <a:extLst>
              <a:ext uri="{FF2B5EF4-FFF2-40B4-BE49-F238E27FC236}">
                <a16:creationId xmlns:a16="http://schemas.microsoft.com/office/drawing/2014/main" id="{420343EA-BF70-F34B-8396-EE5F5D98EC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3" b="27716"/>
          <a:stretch/>
        </p:blipFill>
        <p:spPr bwMode="auto">
          <a:xfrm>
            <a:off x="5431340" y="400914"/>
            <a:ext cx="1481222" cy="16135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3" descr="Résultat de recherche d'images pour &quot;ben et ART&quot;">
            <a:extLst>
              <a:ext uri="{FF2B5EF4-FFF2-40B4-BE49-F238E27FC236}">
                <a16:creationId xmlns:a16="http://schemas.microsoft.com/office/drawing/2014/main" id="{06B0C665-D8B2-FC4A-854A-D97AC8AB0A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4613" y="400914"/>
            <a:ext cx="1175034" cy="961822"/>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FCA2B364-C038-2247-B987-337AC5CBF2D9}"/>
              </a:ext>
            </a:extLst>
          </p:cNvPr>
          <p:cNvSpPr txBox="1"/>
          <p:nvPr/>
        </p:nvSpPr>
        <p:spPr>
          <a:xfrm>
            <a:off x="3704897" y="2454844"/>
            <a:ext cx="5250796" cy="553998"/>
          </a:xfrm>
          <a:prstGeom prst="rect">
            <a:avLst/>
          </a:prstGeom>
          <a:noFill/>
        </p:spPr>
        <p:txBody>
          <a:bodyPr wrap="none" rtlCol="0">
            <a:spAutoFit/>
          </a:bodyPr>
          <a:lstStyle/>
          <a:p>
            <a:r>
              <a:rPr lang="fr-FR">
                <a:latin typeface="Chalkduster" panose="03050602040202020205" pitchFamily="66" charset="77"/>
              </a:rPr>
              <a:t>L’Art c’est l’Homme ajouté à la Nature</a:t>
            </a:r>
          </a:p>
          <a:p>
            <a:r>
              <a:rPr lang="fr-FR" sz="1200"/>
              <a:t>Vincent VAN GOGH</a:t>
            </a:r>
          </a:p>
        </p:txBody>
      </p:sp>
    </p:spTree>
    <p:extLst>
      <p:ext uri="{BB962C8B-B14F-4D97-AF65-F5344CB8AC3E}">
        <p14:creationId xmlns:p14="http://schemas.microsoft.com/office/powerpoint/2010/main" val="1468969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94B37A2-BAA8-204D-A6A2-2DFE580950D4}"/>
              </a:ext>
            </a:extLst>
          </p:cNvPr>
          <p:cNvSpPr txBox="1"/>
          <p:nvPr/>
        </p:nvSpPr>
        <p:spPr>
          <a:xfrm>
            <a:off x="548640" y="621770"/>
            <a:ext cx="3139001" cy="461665"/>
          </a:xfrm>
          <a:prstGeom prst="rect">
            <a:avLst/>
          </a:prstGeom>
          <a:solidFill>
            <a:schemeClr val="accent1">
              <a:lumMod val="75000"/>
            </a:schemeClr>
          </a:solidFill>
        </p:spPr>
        <p:txBody>
          <a:bodyPr wrap="none" rtlCol="0">
            <a:spAutoFit/>
          </a:bodyPr>
          <a:lstStyle/>
          <a:p>
            <a:r>
              <a:rPr lang="fr-FR" sz="2400">
                <a:solidFill>
                  <a:schemeClr val="accent4">
                    <a:lumMod val="60000"/>
                    <a:lumOff val="40000"/>
                  </a:schemeClr>
                </a:solidFill>
              </a:rPr>
              <a:t>OSER POUR ENSEIGNER</a:t>
            </a:r>
          </a:p>
        </p:txBody>
      </p:sp>
      <p:sp>
        <p:nvSpPr>
          <p:cNvPr id="4" name="ZoneTexte 3">
            <a:extLst>
              <a:ext uri="{FF2B5EF4-FFF2-40B4-BE49-F238E27FC236}">
                <a16:creationId xmlns:a16="http://schemas.microsoft.com/office/drawing/2014/main" id="{D01E0DB5-A518-4B43-B757-33C9FE274DAB}"/>
              </a:ext>
            </a:extLst>
          </p:cNvPr>
          <p:cNvSpPr txBox="1"/>
          <p:nvPr/>
        </p:nvSpPr>
        <p:spPr>
          <a:xfrm>
            <a:off x="5438019" y="3055648"/>
            <a:ext cx="2990947" cy="830997"/>
          </a:xfrm>
          <a:prstGeom prst="rect">
            <a:avLst/>
          </a:prstGeom>
          <a:solidFill>
            <a:schemeClr val="accent1">
              <a:lumMod val="75000"/>
            </a:schemeClr>
          </a:solidFill>
          <a:ln>
            <a:solidFill>
              <a:schemeClr val="accent1">
                <a:lumMod val="75000"/>
              </a:schemeClr>
            </a:solidFill>
          </a:ln>
        </p:spPr>
        <p:txBody>
          <a:bodyPr wrap="none" rtlCol="0">
            <a:spAutoFit/>
          </a:bodyPr>
          <a:lstStyle/>
          <a:p>
            <a:r>
              <a:rPr lang="fr-FR" sz="2400">
                <a:solidFill>
                  <a:schemeClr val="accent4">
                    <a:lumMod val="60000"/>
                    <a:lumOff val="40000"/>
                  </a:schemeClr>
                </a:solidFill>
              </a:rPr>
              <a:t>L’ART: UNE AVENTURE </a:t>
            </a:r>
          </a:p>
          <a:p>
            <a:r>
              <a:rPr lang="fr-FR" sz="2400">
                <a:solidFill>
                  <a:schemeClr val="accent4">
                    <a:lumMod val="60000"/>
                    <a:lumOff val="40000"/>
                  </a:schemeClr>
                </a:solidFill>
              </a:rPr>
              <a:t> EN PÉDAGOGIE?</a:t>
            </a:r>
          </a:p>
        </p:txBody>
      </p:sp>
      <p:cxnSp>
        <p:nvCxnSpPr>
          <p:cNvPr id="7" name="Connecteur droit avec flèche 6">
            <a:extLst>
              <a:ext uri="{FF2B5EF4-FFF2-40B4-BE49-F238E27FC236}">
                <a16:creationId xmlns:a16="http://schemas.microsoft.com/office/drawing/2014/main" id="{B0D17263-EB06-C24E-990D-C3B6733DB6D8}"/>
              </a:ext>
            </a:extLst>
          </p:cNvPr>
          <p:cNvCxnSpPr/>
          <p:nvPr/>
        </p:nvCxnSpPr>
        <p:spPr>
          <a:xfrm>
            <a:off x="2786743" y="1262323"/>
            <a:ext cx="3570514" cy="165105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316AD4B2-B27F-A642-9083-DAE304BE0BC5}"/>
              </a:ext>
            </a:extLst>
          </p:cNvPr>
          <p:cNvSpPr txBox="1"/>
          <p:nvPr/>
        </p:nvSpPr>
        <p:spPr>
          <a:xfrm>
            <a:off x="2596322" y="1832071"/>
            <a:ext cx="3909275" cy="461665"/>
          </a:xfrm>
          <a:prstGeom prst="rect">
            <a:avLst/>
          </a:prstGeom>
          <a:solidFill>
            <a:schemeClr val="accent1">
              <a:lumMod val="75000"/>
            </a:schemeClr>
          </a:solidFill>
        </p:spPr>
        <p:txBody>
          <a:bodyPr wrap="none" rtlCol="0">
            <a:spAutoFit/>
          </a:bodyPr>
          <a:lstStyle/>
          <a:p>
            <a:r>
              <a:rPr lang="fr-FR" sz="2400" dirty="0">
                <a:solidFill>
                  <a:schemeClr val="bg1"/>
                </a:solidFill>
              </a:rPr>
              <a:t>ART ET PÉDAGOGIE EN SANTÉ</a:t>
            </a:r>
          </a:p>
        </p:txBody>
      </p:sp>
      <p:pic>
        <p:nvPicPr>
          <p:cNvPr id="6" name="Image 5">
            <a:extLst>
              <a:ext uri="{FF2B5EF4-FFF2-40B4-BE49-F238E27FC236}">
                <a16:creationId xmlns:a16="http://schemas.microsoft.com/office/drawing/2014/main" id="{2DDDF8C4-624F-D747-9CFB-68627507242C}"/>
              </a:ext>
            </a:extLst>
          </p:cNvPr>
          <p:cNvPicPr>
            <a:picLocks noChangeAspect="1"/>
          </p:cNvPicPr>
          <p:nvPr/>
        </p:nvPicPr>
        <p:blipFill>
          <a:blip r:embed="rId3"/>
          <a:stretch>
            <a:fillRect/>
          </a:stretch>
        </p:blipFill>
        <p:spPr>
          <a:xfrm>
            <a:off x="6547678" y="123225"/>
            <a:ext cx="2222861" cy="1458753"/>
          </a:xfrm>
          <a:prstGeom prst="rect">
            <a:avLst/>
          </a:prstGeom>
        </p:spPr>
      </p:pic>
      <p:pic>
        <p:nvPicPr>
          <p:cNvPr id="9" name="Image 8" descr="Une image contenant bâtiment, route, rue, grand&#10;&#10;Description générée automatiquement">
            <a:extLst>
              <a:ext uri="{FF2B5EF4-FFF2-40B4-BE49-F238E27FC236}">
                <a16:creationId xmlns:a16="http://schemas.microsoft.com/office/drawing/2014/main" id="{E0106BFE-7F11-1748-96D1-9438D11B9479}"/>
              </a:ext>
            </a:extLst>
          </p:cNvPr>
          <p:cNvPicPr>
            <a:picLocks noChangeAspect="1"/>
          </p:cNvPicPr>
          <p:nvPr/>
        </p:nvPicPr>
        <p:blipFill>
          <a:blip r:embed="rId4"/>
          <a:stretch>
            <a:fillRect/>
          </a:stretch>
        </p:blipFill>
        <p:spPr>
          <a:xfrm>
            <a:off x="715034" y="2649529"/>
            <a:ext cx="2250786" cy="1474653"/>
          </a:xfrm>
          <a:prstGeom prst="rect">
            <a:avLst/>
          </a:prstGeom>
        </p:spPr>
      </p:pic>
      <p:sp>
        <p:nvSpPr>
          <p:cNvPr id="5" name="ZoneTexte 4">
            <a:extLst>
              <a:ext uri="{FF2B5EF4-FFF2-40B4-BE49-F238E27FC236}">
                <a16:creationId xmlns:a16="http://schemas.microsoft.com/office/drawing/2014/main" id="{CCE8CF3D-FB50-DA49-A513-8F059EF4EB78}"/>
              </a:ext>
            </a:extLst>
          </p:cNvPr>
          <p:cNvSpPr txBox="1"/>
          <p:nvPr/>
        </p:nvSpPr>
        <p:spPr>
          <a:xfrm>
            <a:off x="-594360" y="4700016"/>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1763717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D954EA9-4236-F142-B2DD-E6B89ACE3914}"/>
              </a:ext>
            </a:extLst>
          </p:cNvPr>
          <p:cNvSpPr txBox="1"/>
          <p:nvPr/>
        </p:nvSpPr>
        <p:spPr>
          <a:xfrm>
            <a:off x="275896" y="323193"/>
            <a:ext cx="8740085" cy="3600986"/>
          </a:xfrm>
          <a:prstGeom prst="rect">
            <a:avLst/>
          </a:prstGeom>
          <a:solidFill>
            <a:schemeClr val="accent1">
              <a:lumMod val="75000"/>
            </a:schemeClr>
          </a:solidFill>
        </p:spPr>
        <p:txBody>
          <a:bodyPr wrap="none" rtlCol="0">
            <a:spAutoFit/>
          </a:bodyPr>
          <a:lstStyle/>
          <a:p>
            <a:r>
              <a:rPr lang="fr-FR" dirty="0">
                <a:solidFill>
                  <a:schemeClr val="bg1"/>
                </a:solidFill>
              </a:rPr>
              <a:t>KANT dans son traité : CRITIQUE DE LA FACULTÉ DE JUGER (1790)</a:t>
            </a:r>
          </a:p>
          <a:p>
            <a:endParaRPr lang="fr-FR" dirty="0">
              <a:solidFill>
                <a:schemeClr val="bg1"/>
              </a:solidFill>
            </a:endParaRPr>
          </a:p>
          <a:p>
            <a:r>
              <a:rPr lang="fr-FR" sz="3200" dirty="0">
                <a:solidFill>
                  <a:srgbClr val="FFFF00"/>
                </a:solidFill>
                <a:latin typeface="SignPainter HouseScript" panose="02000006070000020004" pitchFamily="2" charset="0"/>
              </a:rPr>
              <a:t>« Là où il suffit, pour pouvoir, de savoir ce qu’il faut faire,</a:t>
            </a:r>
          </a:p>
          <a:p>
            <a:r>
              <a:rPr lang="fr-FR" sz="3200" dirty="0">
                <a:solidFill>
                  <a:srgbClr val="FFFF00"/>
                </a:solidFill>
                <a:latin typeface="SignPainter HouseScript" panose="02000006070000020004" pitchFamily="2" charset="0"/>
              </a:rPr>
              <a:t> pourvu qu’on connaisse de façon satisfaisante les actions requises, </a:t>
            </a:r>
          </a:p>
          <a:p>
            <a:r>
              <a:rPr lang="fr-FR" sz="3200" dirty="0">
                <a:solidFill>
                  <a:srgbClr val="FFFF00"/>
                </a:solidFill>
                <a:latin typeface="SignPainter HouseScript" panose="02000006070000020004" pitchFamily="2" charset="0"/>
              </a:rPr>
              <a:t>on ne peut parler d’ART. </a:t>
            </a:r>
          </a:p>
          <a:p>
            <a:r>
              <a:rPr lang="fr-FR" sz="3200" dirty="0">
                <a:solidFill>
                  <a:schemeClr val="bg1"/>
                </a:solidFill>
                <a:latin typeface="SignPainter HouseScript" panose="02000006070000020004" pitchFamily="2" charset="0"/>
              </a:rPr>
              <a:t>Seules les choses, dont la connaissance </a:t>
            </a:r>
          </a:p>
          <a:p>
            <a:r>
              <a:rPr lang="fr-FR" sz="3200" dirty="0">
                <a:solidFill>
                  <a:schemeClr val="bg1"/>
                </a:solidFill>
                <a:latin typeface="SignPainter HouseScript" panose="02000006070000020004" pitchFamily="2" charset="0"/>
              </a:rPr>
              <a:t>ne suffit pas à donner l’habileté nécessaire à les produire, </a:t>
            </a:r>
          </a:p>
          <a:p>
            <a:r>
              <a:rPr lang="fr-FR" sz="3200" dirty="0">
                <a:solidFill>
                  <a:schemeClr val="bg1"/>
                </a:solidFill>
                <a:latin typeface="SignPainter HouseScript" panose="02000006070000020004" pitchFamily="2" charset="0"/>
              </a:rPr>
              <a:t>appartiennent à l’ART »</a:t>
            </a:r>
          </a:p>
        </p:txBody>
      </p:sp>
    </p:spTree>
    <p:extLst>
      <p:ext uri="{BB962C8B-B14F-4D97-AF65-F5344CB8AC3E}">
        <p14:creationId xmlns:p14="http://schemas.microsoft.com/office/powerpoint/2010/main" val="2893317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F17997-5672-1A43-A254-1AB0D706FB05}"/>
              </a:ext>
            </a:extLst>
          </p:cNvPr>
          <p:cNvSpPr/>
          <p:nvPr/>
        </p:nvSpPr>
        <p:spPr>
          <a:xfrm>
            <a:off x="590203" y="3572976"/>
            <a:ext cx="7789025" cy="48345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77A2FB37-A214-EA44-BE17-9C8010105A89}"/>
              </a:ext>
            </a:extLst>
          </p:cNvPr>
          <p:cNvSpPr/>
          <p:nvPr/>
        </p:nvSpPr>
        <p:spPr>
          <a:xfrm>
            <a:off x="693683" y="452680"/>
            <a:ext cx="7789025" cy="369332"/>
          </a:xfrm>
          <a:prstGeom prst="rect">
            <a:avLst/>
          </a:prstGeom>
          <a:solidFill>
            <a:srgbClr val="FF95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8A8B7834-FCAE-6143-9980-563678233B2A}"/>
              </a:ext>
            </a:extLst>
          </p:cNvPr>
          <p:cNvSpPr/>
          <p:nvPr/>
        </p:nvSpPr>
        <p:spPr>
          <a:xfrm>
            <a:off x="590203" y="1877218"/>
            <a:ext cx="7892505" cy="46166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70BB01A5-9F2D-3143-B471-17162CB2D8F2}"/>
              </a:ext>
            </a:extLst>
          </p:cNvPr>
          <p:cNvSpPr txBox="1"/>
          <p:nvPr/>
        </p:nvSpPr>
        <p:spPr>
          <a:xfrm>
            <a:off x="1237592" y="268014"/>
            <a:ext cx="1007007" cy="1107996"/>
          </a:xfrm>
          <a:prstGeom prst="rect">
            <a:avLst/>
          </a:prstGeom>
          <a:noFill/>
        </p:spPr>
        <p:txBody>
          <a:bodyPr wrap="none" rtlCol="0">
            <a:spAutoFit/>
          </a:bodyPr>
          <a:lstStyle/>
          <a:p>
            <a:r>
              <a:rPr lang="fr-FR" sz="4800" b="1" spc="50">
                <a:ln w="9525" cmpd="sng">
                  <a:solidFill>
                    <a:schemeClr val="accent1"/>
                  </a:solidFill>
                  <a:prstDash val="solid"/>
                </a:ln>
                <a:solidFill>
                  <a:srgbClr val="FF0000"/>
                </a:solidFill>
                <a:effectLst>
                  <a:glow rad="38100">
                    <a:schemeClr val="accent1">
                      <a:alpha val="40000"/>
                    </a:schemeClr>
                  </a:glow>
                </a:effectLst>
                <a:latin typeface="SignPainter HouseScript" panose="02000006070000020004" pitchFamily="2" charset="0"/>
              </a:rPr>
              <a:t>ART</a:t>
            </a:r>
          </a:p>
          <a:p>
            <a:endParaRPr lang="fr-FR"/>
          </a:p>
        </p:txBody>
      </p:sp>
      <p:sp>
        <p:nvSpPr>
          <p:cNvPr id="6" name="ZoneTexte 5">
            <a:extLst>
              <a:ext uri="{FF2B5EF4-FFF2-40B4-BE49-F238E27FC236}">
                <a16:creationId xmlns:a16="http://schemas.microsoft.com/office/drawing/2014/main" id="{6D466AC5-506B-6149-A998-18D89F6B53F8}"/>
              </a:ext>
            </a:extLst>
          </p:cNvPr>
          <p:cNvSpPr txBox="1"/>
          <p:nvPr/>
        </p:nvSpPr>
        <p:spPr>
          <a:xfrm>
            <a:off x="3815255" y="1923384"/>
            <a:ext cx="4576873" cy="369332"/>
          </a:xfrm>
          <a:prstGeom prst="rect">
            <a:avLst/>
          </a:prstGeom>
          <a:solidFill>
            <a:schemeClr val="accent4">
              <a:lumMod val="40000"/>
              <a:lumOff val="60000"/>
            </a:schemeClr>
          </a:solidFill>
          <a:ln>
            <a:noFill/>
          </a:ln>
        </p:spPr>
        <p:txBody>
          <a:bodyPr wrap="square" rtlCol="0">
            <a:spAutoFit/>
          </a:bodyPr>
          <a:lstStyle/>
          <a:p>
            <a:r>
              <a:rPr lang="fr-FR">
                <a:latin typeface="SignPainter HouseScript" panose="02000006070000020004" pitchFamily="2" charset="0"/>
              </a:rPr>
              <a:t>SAVOIR		SAVOIR FAIRE		SAVOIR ÊTRE</a:t>
            </a:r>
          </a:p>
        </p:txBody>
      </p:sp>
      <p:sp>
        <p:nvSpPr>
          <p:cNvPr id="7" name="ZoneTexte 6">
            <a:extLst>
              <a:ext uri="{FF2B5EF4-FFF2-40B4-BE49-F238E27FC236}">
                <a16:creationId xmlns:a16="http://schemas.microsoft.com/office/drawing/2014/main" id="{A3434CB7-3A4F-DE41-8F57-1BD71FFCE0E2}"/>
              </a:ext>
            </a:extLst>
          </p:cNvPr>
          <p:cNvSpPr txBox="1"/>
          <p:nvPr/>
        </p:nvSpPr>
        <p:spPr>
          <a:xfrm>
            <a:off x="4040732" y="3572976"/>
            <a:ext cx="4031673" cy="461665"/>
          </a:xfrm>
          <a:prstGeom prst="rect">
            <a:avLst/>
          </a:prstGeom>
          <a:solidFill>
            <a:schemeClr val="accent6">
              <a:lumMod val="40000"/>
              <a:lumOff val="60000"/>
            </a:schemeClr>
          </a:solidFill>
          <a:ln>
            <a:noFill/>
          </a:ln>
        </p:spPr>
        <p:txBody>
          <a:bodyPr wrap="square" rtlCol="0">
            <a:spAutoFit/>
          </a:bodyPr>
          <a:lstStyle/>
          <a:p>
            <a:r>
              <a:rPr lang="fr-FR" sz="2400">
                <a:latin typeface="SignPainter HouseScript" panose="02000006070000020004" pitchFamily="2" charset="0"/>
              </a:rPr>
              <a:t>bien être physique, mental et social</a:t>
            </a:r>
            <a:endParaRPr lang="fr-FR" sz="2400"/>
          </a:p>
        </p:txBody>
      </p:sp>
      <p:pic>
        <p:nvPicPr>
          <p:cNvPr id="8" name="Picture 2" descr="Résultat de recherche d'images pour &quot;ben et ART&quot;">
            <a:extLst>
              <a:ext uri="{FF2B5EF4-FFF2-40B4-BE49-F238E27FC236}">
                <a16:creationId xmlns:a16="http://schemas.microsoft.com/office/drawing/2014/main" id="{7014C861-7B6F-0E4F-99EB-7F800226D1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859"/>
          <a:stretch/>
        </p:blipFill>
        <p:spPr bwMode="auto">
          <a:xfrm>
            <a:off x="4906270" y="325976"/>
            <a:ext cx="1390166" cy="5333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ésultat de recherche d'images pour &quot;ben et ART&quot;">
            <a:extLst>
              <a:ext uri="{FF2B5EF4-FFF2-40B4-BE49-F238E27FC236}">
                <a16:creationId xmlns:a16="http://schemas.microsoft.com/office/drawing/2014/main" id="{8B71B37D-458B-814B-AFF5-1BB7D43985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1" t="43359" r="2795" b="9693"/>
          <a:stretch/>
        </p:blipFill>
        <p:spPr bwMode="auto">
          <a:xfrm>
            <a:off x="6296435" y="325975"/>
            <a:ext cx="1388226" cy="53335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22379631-18C0-4342-BB6B-CA5C3F3BFF0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l="15660" r="6806"/>
          <a:stretch/>
        </p:blipFill>
        <p:spPr>
          <a:xfrm rot="16200000">
            <a:off x="102612" y="1078529"/>
            <a:ext cx="653615" cy="631089"/>
          </a:xfrm>
          <a:prstGeom prst="rect">
            <a:avLst/>
          </a:prstGeom>
        </p:spPr>
      </p:pic>
      <p:pic>
        <p:nvPicPr>
          <p:cNvPr id="11" name="Image 10">
            <a:extLst>
              <a:ext uri="{FF2B5EF4-FFF2-40B4-BE49-F238E27FC236}">
                <a16:creationId xmlns:a16="http://schemas.microsoft.com/office/drawing/2014/main" id="{D28DF583-B98B-D043-A1A1-D30B066F0945}"/>
              </a:ext>
            </a:extLst>
          </p:cNvPr>
          <p:cNvPicPr>
            <a:picLocks noChangeAspect="1"/>
          </p:cNvPicPr>
          <p:nvPr/>
        </p:nvPicPr>
        <p:blipFill rotWithShape="1">
          <a:blip r:embed="rId6"/>
          <a:srcRect r="21993"/>
          <a:stretch/>
        </p:blipFill>
        <p:spPr>
          <a:xfrm>
            <a:off x="766347" y="1039606"/>
            <a:ext cx="930228" cy="651170"/>
          </a:xfrm>
          <a:prstGeom prst="rect">
            <a:avLst/>
          </a:prstGeom>
        </p:spPr>
      </p:pic>
      <p:pic>
        <p:nvPicPr>
          <p:cNvPr id="12" name="Image 11">
            <a:extLst>
              <a:ext uri="{FF2B5EF4-FFF2-40B4-BE49-F238E27FC236}">
                <a16:creationId xmlns:a16="http://schemas.microsoft.com/office/drawing/2014/main" id="{FE3C7FD4-3DBC-0D4E-928B-1AB083877061}"/>
              </a:ext>
            </a:extLst>
          </p:cNvPr>
          <p:cNvPicPr>
            <a:picLocks noChangeAspect="1"/>
          </p:cNvPicPr>
          <p:nvPr/>
        </p:nvPicPr>
        <p:blipFill rotWithShape="1">
          <a:blip r:embed="rId7"/>
          <a:srcRect l="7832" r="8375"/>
          <a:stretch/>
        </p:blipFill>
        <p:spPr>
          <a:xfrm>
            <a:off x="1714321" y="1079417"/>
            <a:ext cx="946860" cy="603644"/>
          </a:xfrm>
          <a:prstGeom prst="rect">
            <a:avLst/>
          </a:prstGeom>
        </p:spPr>
      </p:pic>
      <p:pic>
        <p:nvPicPr>
          <p:cNvPr id="13" name="Image 12">
            <a:extLst>
              <a:ext uri="{FF2B5EF4-FFF2-40B4-BE49-F238E27FC236}">
                <a16:creationId xmlns:a16="http://schemas.microsoft.com/office/drawing/2014/main" id="{3A7A9473-8621-754B-8952-39FC2E81FB24}"/>
              </a:ext>
            </a:extLst>
          </p:cNvPr>
          <p:cNvPicPr>
            <a:picLocks noChangeAspect="1"/>
          </p:cNvPicPr>
          <p:nvPr/>
        </p:nvPicPr>
        <p:blipFill rotWithShape="1">
          <a:blip r:embed="rId8"/>
          <a:srcRect l="2241" t="-3402" r="7917" b="3402"/>
          <a:stretch/>
        </p:blipFill>
        <p:spPr>
          <a:xfrm>
            <a:off x="2701373" y="1013656"/>
            <a:ext cx="850677" cy="709232"/>
          </a:xfrm>
          <a:prstGeom prst="rect">
            <a:avLst/>
          </a:prstGeom>
        </p:spPr>
      </p:pic>
      <p:pic>
        <p:nvPicPr>
          <p:cNvPr id="14" name="Image 13">
            <a:extLst>
              <a:ext uri="{FF2B5EF4-FFF2-40B4-BE49-F238E27FC236}">
                <a16:creationId xmlns:a16="http://schemas.microsoft.com/office/drawing/2014/main" id="{D0BF01AF-F5AD-FB4E-8828-A4DA891459F5}"/>
              </a:ext>
            </a:extLst>
          </p:cNvPr>
          <p:cNvPicPr>
            <a:picLocks noChangeAspect="1"/>
          </p:cNvPicPr>
          <p:nvPr/>
        </p:nvPicPr>
        <p:blipFill rotWithShape="1">
          <a:blip r:embed="rId9"/>
          <a:srcRect l="46033" t="1137" r="3951" b="-1137"/>
          <a:stretch/>
        </p:blipFill>
        <p:spPr>
          <a:xfrm>
            <a:off x="3569962" y="1067266"/>
            <a:ext cx="756997" cy="703862"/>
          </a:xfrm>
          <a:prstGeom prst="rect">
            <a:avLst/>
          </a:prstGeom>
        </p:spPr>
      </p:pic>
      <p:pic>
        <p:nvPicPr>
          <p:cNvPr id="15" name="Image 14">
            <a:extLst>
              <a:ext uri="{FF2B5EF4-FFF2-40B4-BE49-F238E27FC236}">
                <a16:creationId xmlns:a16="http://schemas.microsoft.com/office/drawing/2014/main" id="{93371273-59FE-5142-AAD2-D84E4C292B04}"/>
              </a:ext>
            </a:extLst>
          </p:cNvPr>
          <p:cNvPicPr>
            <a:picLocks noChangeAspect="1"/>
          </p:cNvPicPr>
          <p:nvPr/>
        </p:nvPicPr>
        <p:blipFill rotWithShape="1">
          <a:blip r:embed="rId10"/>
          <a:srcRect l="1408" t="19123" r="-1408" b="-2917"/>
          <a:stretch/>
        </p:blipFill>
        <p:spPr>
          <a:xfrm>
            <a:off x="4326959" y="935284"/>
            <a:ext cx="698273" cy="879274"/>
          </a:xfrm>
          <a:prstGeom prst="rect">
            <a:avLst/>
          </a:prstGeom>
        </p:spPr>
      </p:pic>
      <p:pic>
        <p:nvPicPr>
          <p:cNvPr id="16" name="Image 15">
            <a:extLst>
              <a:ext uri="{FF2B5EF4-FFF2-40B4-BE49-F238E27FC236}">
                <a16:creationId xmlns:a16="http://schemas.microsoft.com/office/drawing/2014/main" id="{C639CEBD-F35B-F54C-BC33-4018C91CC94A}"/>
              </a:ext>
            </a:extLst>
          </p:cNvPr>
          <p:cNvPicPr>
            <a:picLocks noChangeAspect="1"/>
          </p:cNvPicPr>
          <p:nvPr/>
        </p:nvPicPr>
        <p:blipFill rotWithShape="1">
          <a:blip r:embed="rId11"/>
          <a:srcRect l="9131" r="13612"/>
          <a:stretch/>
        </p:blipFill>
        <p:spPr>
          <a:xfrm>
            <a:off x="4890369" y="913787"/>
            <a:ext cx="624476" cy="903617"/>
          </a:xfrm>
          <a:prstGeom prst="rect">
            <a:avLst/>
          </a:prstGeom>
        </p:spPr>
      </p:pic>
      <p:pic>
        <p:nvPicPr>
          <p:cNvPr id="17" name="Image 16">
            <a:extLst>
              <a:ext uri="{FF2B5EF4-FFF2-40B4-BE49-F238E27FC236}">
                <a16:creationId xmlns:a16="http://schemas.microsoft.com/office/drawing/2014/main" id="{C61B9F21-90F3-DA4A-BCB1-8CDFDE289523}"/>
              </a:ext>
            </a:extLst>
          </p:cNvPr>
          <p:cNvPicPr>
            <a:picLocks noChangeAspect="1"/>
          </p:cNvPicPr>
          <p:nvPr/>
        </p:nvPicPr>
        <p:blipFill rotWithShape="1">
          <a:blip r:embed="rId12"/>
          <a:srcRect l="9209" r="-1"/>
          <a:stretch/>
        </p:blipFill>
        <p:spPr>
          <a:xfrm>
            <a:off x="5559740" y="913787"/>
            <a:ext cx="988358" cy="952534"/>
          </a:xfrm>
          <a:prstGeom prst="rect">
            <a:avLst/>
          </a:prstGeom>
        </p:spPr>
      </p:pic>
      <p:pic>
        <p:nvPicPr>
          <p:cNvPr id="18" name="Image 17">
            <a:extLst>
              <a:ext uri="{FF2B5EF4-FFF2-40B4-BE49-F238E27FC236}">
                <a16:creationId xmlns:a16="http://schemas.microsoft.com/office/drawing/2014/main" id="{A3C6C417-7873-264B-ABD1-A3572ACE6A63}"/>
              </a:ext>
            </a:extLst>
          </p:cNvPr>
          <p:cNvPicPr>
            <a:picLocks noChangeAspect="1"/>
          </p:cNvPicPr>
          <p:nvPr/>
        </p:nvPicPr>
        <p:blipFill rotWithShape="1">
          <a:blip r:embed="rId13"/>
          <a:srcRect l="9344" r="12655"/>
          <a:stretch/>
        </p:blipFill>
        <p:spPr>
          <a:xfrm>
            <a:off x="6501317" y="1013656"/>
            <a:ext cx="883387" cy="753650"/>
          </a:xfrm>
          <a:prstGeom prst="rect">
            <a:avLst/>
          </a:prstGeom>
        </p:spPr>
      </p:pic>
      <p:pic>
        <p:nvPicPr>
          <p:cNvPr id="19" name="Image 18">
            <a:extLst>
              <a:ext uri="{FF2B5EF4-FFF2-40B4-BE49-F238E27FC236}">
                <a16:creationId xmlns:a16="http://schemas.microsoft.com/office/drawing/2014/main" id="{6C21AFDD-C69C-8744-8FD7-A5E1990378B9}"/>
              </a:ext>
            </a:extLst>
          </p:cNvPr>
          <p:cNvPicPr>
            <a:picLocks noChangeAspect="1"/>
          </p:cNvPicPr>
          <p:nvPr/>
        </p:nvPicPr>
        <p:blipFill>
          <a:blip r:embed="rId14"/>
          <a:stretch>
            <a:fillRect/>
          </a:stretch>
        </p:blipFill>
        <p:spPr>
          <a:xfrm>
            <a:off x="7411351" y="978510"/>
            <a:ext cx="792822" cy="792822"/>
          </a:xfrm>
          <a:prstGeom prst="rect">
            <a:avLst/>
          </a:prstGeom>
        </p:spPr>
      </p:pic>
      <p:pic>
        <p:nvPicPr>
          <p:cNvPr id="20" name="Image 19">
            <a:extLst>
              <a:ext uri="{FF2B5EF4-FFF2-40B4-BE49-F238E27FC236}">
                <a16:creationId xmlns:a16="http://schemas.microsoft.com/office/drawing/2014/main" id="{0637D13F-BF7C-1E4A-B82D-EF3530285627}"/>
              </a:ext>
            </a:extLst>
          </p:cNvPr>
          <p:cNvPicPr>
            <a:picLocks noChangeAspect="1"/>
          </p:cNvPicPr>
          <p:nvPr/>
        </p:nvPicPr>
        <p:blipFill rotWithShape="1">
          <a:blip r:embed="rId15"/>
          <a:srcRect l="13622" t="5829" r="22864" b="-5829"/>
          <a:stretch/>
        </p:blipFill>
        <p:spPr>
          <a:xfrm>
            <a:off x="8204173" y="984885"/>
            <a:ext cx="911700" cy="811340"/>
          </a:xfrm>
          <a:prstGeom prst="rect">
            <a:avLst/>
          </a:prstGeom>
        </p:spPr>
      </p:pic>
      <p:pic>
        <p:nvPicPr>
          <p:cNvPr id="21" name="Image 20">
            <a:extLst>
              <a:ext uri="{FF2B5EF4-FFF2-40B4-BE49-F238E27FC236}">
                <a16:creationId xmlns:a16="http://schemas.microsoft.com/office/drawing/2014/main" id="{94918946-09B5-4F4A-94FF-D24DDF326B6E}"/>
              </a:ext>
            </a:extLst>
          </p:cNvPr>
          <p:cNvPicPr>
            <a:picLocks noChangeAspect="1"/>
          </p:cNvPicPr>
          <p:nvPr/>
        </p:nvPicPr>
        <p:blipFill>
          <a:blip r:embed="rId16"/>
          <a:stretch>
            <a:fillRect/>
          </a:stretch>
        </p:blipFill>
        <p:spPr>
          <a:xfrm>
            <a:off x="693683" y="2414048"/>
            <a:ext cx="1040268" cy="1033905"/>
          </a:xfrm>
          <a:prstGeom prst="rect">
            <a:avLst/>
          </a:prstGeom>
        </p:spPr>
      </p:pic>
      <p:pic>
        <p:nvPicPr>
          <p:cNvPr id="22" name="Picture 3" descr="Résultat de recherche d'images pour &quot;malades&quot;">
            <a:hlinkClick r:id="rId17"/>
            <a:extLst>
              <a:ext uri="{FF2B5EF4-FFF2-40B4-BE49-F238E27FC236}">
                <a16:creationId xmlns:a16="http://schemas.microsoft.com/office/drawing/2014/main" id="{CDD4DF4C-1203-664C-ABF9-2B0963D4BC6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16133" y="2459202"/>
            <a:ext cx="1436164" cy="9718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Résultat de recherche d'images pour &quot;equipes de soins&quot;">
            <a:hlinkClick r:id="rId19"/>
            <a:extLst>
              <a:ext uri="{FF2B5EF4-FFF2-40B4-BE49-F238E27FC236}">
                <a16:creationId xmlns:a16="http://schemas.microsoft.com/office/drawing/2014/main" id="{78A87D05-F009-484B-A041-88E708597503}"/>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1291"/>
          <a:stretch/>
        </p:blipFill>
        <p:spPr bwMode="auto">
          <a:xfrm>
            <a:off x="2418895" y="2433328"/>
            <a:ext cx="1486305" cy="1023567"/>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46C3C05B-CDF6-264C-A606-D114E3E8BB8C}"/>
              </a:ext>
            </a:extLst>
          </p:cNvPr>
          <p:cNvSpPr txBox="1"/>
          <p:nvPr/>
        </p:nvSpPr>
        <p:spPr>
          <a:xfrm>
            <a:off x="470893" y="1784885"/>
            <a:ext cx="2582758" cy="1107996"/>
          </a:xfrm>
          <a:prstGeom prst="rect">
            <a:avLst/>
          </a:prstGeom>
          <a:noFill/>
        </p:spPr>
        <p:txBody>
          <a:bodyPr wrap="none" rtlCol="0">
            <a:spAutoFit/>
          </a:bodyPr>
          <a:lstStyle/>
          <a:p>
            <a:r>
              <a:rPr lang="fr-FR" sz="4800" b="1" spc="50" dirty="0">
                <a:ln w="9525" cmpd="sng">
                  <a:solidFill>
                    <a:schemeClr val="accent1"/>
                  </a:solidFill>
                  <a:prstDash val="solid"/>
                </a:ln>
                <a:solidFill>
                  <a:schemeClr val="accent4">
                    <a:lumMod val="75000"/>
                  </a:schemeClr>
                </a:solidFill>
                <a:effectLst>
                  <a:glow rad="38100">
                    <a:schemeClr val="accent1">
                      <a:alpha val="40000"/>
                    </a:schemeClr>
                  </a:glow>
                </a:effectLst>
                <a:latin typeface="SignPainter HouseScript" panose="02000006070000020004" pitchFamily="2" charset="0"/>
              </a:rPr>
              <a:t>PÉDAGOGIE</a:t>
            </a:r>
          </a:p>
          <a:p>
            <a:endParaRPr lang="fr-FR" dirty="0"/>
          </a:p>
        </p:txBody>
      </p:sp>
      <p:sp>
        <p:nvSpPr>
          <p:cNvPr id="25" name="ZoneTexte 24">
            <a:extLst>
              <a:ext uri="{FF2B5EF4-FFF2-40B4-BE49-F238E27FC236}">
                <a16:creationId xmlns:a16="http://schemas.microsoft.com/office/drawing/2014/main" id="{A3F72796-2121-3342-8282-A3C3E23CA0BF}"/>
              </a:ext>
            </a:extLst>
          </p:cNvPr>
          <p:cNvSpPr txBox="1"/>
          <p:nvPr/>
        </p:nvSpPr>
        <p:spPr>
          <a:xfrm>
            <a:off x="590203" y="3480643"/>
            <a:ext cx="1486304" cy="1107996"/>
          </a:xfrm>
          <a:prstGeom prst="rect">
            <a:avLst/>
          </a:prstGeom>
          <a:noFill/>
          <a:ln>
            <a:noFill/>
          </a:ln>
        </p:spPr>
        <p:txBody>
          <a:bodyPr wrap="none" rtlCol="0">
            <a:spAutoFit/>
          </a:bodyPr>
          <a:lstStyle/>
          <a:p>
            <a:r>
              <a:rPr lang="fr-FR" sz="4800" b="1" dirty="0">
                <a:ln w="10160">
                  <a:solidFill>
                    <a:schemeClr val="accent5"/>
                  </a:solidFill>
                  <a:prstDash val="solid"/>
                </a:ln>
                <a:solidFill>
                  <a:schemeClr val="accent6">
                    <a:lumMod val="75000"/>
                  </a:schemeClr>
                </a:solidFill>
                <a:effectLst>
                  <a:outerShdw blurRad="38100" dist="22860" dir="5400000" algn="tl" rotWithShape="0">
                    <a:srgbClr val="000000">
                      <a:alpha val="30000"/>
                    </a:srgbClr>
                  </a:outerShdw>
                </a:effectLst>
                <a:latin typeface="SignPainter HouseScript" panose="02000006070000020004" pitchFamily="2" charset="0"/>
              </a:rPr>
              <a:t>SANTÉ</a:t>
            </a:r>
            <a:endParaRPr lang="fr-FR" sz="4800" dirty="0">
              <a:solidFill>
                <a:schemeClr val="accent6">
                  <a:lumMod val="75000"/>
                </a:schemeClr>
              </a:solidFill>
              <a:latin typeface="SignPainter HouseScript" panose="02000006070000020004" pitchFamily="2" charset="0"/>
            </a:endParaRPr>
          </a:p>
          <a:p>
            <a:endParaRPr lang="fr-FR" dirty="0"/>
          </a:p>
        </p:txBody>
      </p:sp>
      <p:pic>
        <p:nvPicPr>
          <p:cNvPr id="27" name="Image 26">
            <a:extLst>
              <a:ext uri="{FF2B5EF4-FFF2-40B4-BE49-F238E27FC236}">
                <a16:creationId xmlns:a16="http://schemas.microsoft.com/office/drawing/2014/main" id="{F570CEEC-A175-5D45-B8E8-8244B152D2BD}"/>
              </a:ext>
            </a:extLst>
          </p:cNvPr>
          <p:cNvPicPr>
            <a:picLocks noChangeAspect="1"/>
          </p:cNvPicPr>
          <p:nvPr/>
        </p:nvPicPr>
        <p:blipFill>
          <a:blip r:embed="rId21"/>
          <a:stretch>
            <a:fillRect/>
          </a:stretch>
        </p:blipFill>
        <p:spPr>
          <a:xfrm>
            <a:off x="6913901" y="2433228"/>
            <a:ext cx="1240543" cy="1004845"/>
          </a:xfrm>
          <a:prstGeom prst="rect">
            <a:avLst/>
          </a:prstGeom>
        </p:spPr>
      </p:pic>
    </p:spTree>
    <p:extLst>
      <p:ext uri="{BB962C8B-B14F-4D97-AF65-F5344CB8AC3E}">
        <p14:creationId xmlns:p14="http://schemas.microsoft.com/office/powerpoint/2010/main" val="694152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B96CBDD-25F7-EF47-80D8-4731400B2BA7}"/>
              </a:ext>
            </a:extLst>
          </p:cNvPr>
          <p:cNvSpPr txBox="1"/>
          <p:nvPr/>
        </p:nvSpPr>
        <p:spPr>
          <a:xfrm>
            <a:off x="798181" y="157766"/>
            <a:ext cx="7214796" cy="3970318"/>
          </a:xfrm>
          <a:prstGeom prst="rect">
            <a:avLst/>
          </a:prstGeom>
          <a:solidFill>
            <a:schemeClr val="accent1">
              <a:lumMod val="75000"/>
            </a:schemeClr>
          </a:solidFill>
        </p:spPr>
        <p:txBody>
          <a:bodyPr wrap="none" rtlCol="0">
            <a:spAutoFit/>
          </a:bodyPr>
          <a:lstStyle/>
          <a:p>
            <a:r>
              <a:rPr lang="fr-FR" b="1" dirty="0">
                <a:solidFill>
                  <a:schemeClr val="bg1"/>
                </a:solidFill>
              </a:rPr>
              <a:t>RETOUR DANS LE PASSÉ</a:t>
            </a:r>
          </a:p>
          <a:p>
            <a:pPr marL="285750" indent="-285750">
              <a:buFont typeface="Arial" panose="020B0604020202020204" pitchFamily="34" charset="0"/>
              <a:buChar char="•"/>
            </a:pPr>
            <a:r>
              <a:rPr lang="fr-FR" dirty="0">
                <a:solidFill>
                  <a:schemeClr val="bg1"/>
                </a:solidFill>
              </a:rPr>
              <a:t>Utilisation du dessin ( Anatomie, Histologie/Embryologie)</a:t>
            </a:r>
          </a:p>
          <a:p>
            <a:pPr marL="285750" indent="-285750">
              <a:buFont typeface="Arial" panose="020B0604020202020204" pitchFamily="34" charset="0"/>
              <a:buChar char="•"/>
            </a:pPr>
            <a:endParaRPr lang="fr-FR" dirty="0">
              <a:solidFill>
                <a:schemeClr val="bg1"/>
              </a:solidFill>
            </a:endParaRPr>
          </a:p>
          <a:p>
            <a:r>
              <a:rPr lang="fr-FR" dirty="0">
                <a:solidFill>
                  <a:schemeClr val="bg1"/>
                </a:solidFill>
              </a:rPr>
              <a:t>*  Apprentissage auprès de nos maîtres : JEU THÉATRAL   </a:t>
            </a:r>
          </a:p>
          <a:p>
            <a:r>
              <a:rPr lang="fr-FR" dirty="0">
                <a:solidFill>
                  <a:schemeClr val="bg1"/>
                </a:solidFill>
              </a:rPr>
              <a:t>		Savoir faire                Savoir être</a:t>
            </a:r>
          </a:p>
          <a:p>
            <a:endParaRPr lang="fr-FR" dirty="0">
              <a:solidFill>
                <a:schemeClr val="bg1"/>
              </a:solidFill>
            </a:endParaRPr>
          </a:p>
          <a:p>
            <a:r>
              <a:rPr lang="fr-FR" dirty="0">
                <a:solidFill>
                  <a:schemeClr val="bg1"/>
                </a:solidFill>
              </a:rPr>
              <a:t>*  Cours magistraux (One man Show)</a:t>
            </a:r>
          </a:p>
          <a:p>
            <a:r>
              <a:rPr lang="fr-FR" dirty="0">
                <a:solidFill>
                  <a:schemeClr val="bg1"/>
                </a:solidFill>
              </a:rPr>
              <a:t>		Gérer son élocution      son corps         sa présence</a:t>
            </a:r>
          </a:p>
          <a:p>
            <a:endParaRPr lang="fr-FR" dirty="0">
              <a:solidFill>
                <a:schemeClr val="bg1"/>
              </a:solidFill>
            </a:endParaRPr>
          </a:p>
          <a:p>
            <a:r>
              <a:rPr lang="fr-FR" dirty="0">
                <a:solidFill>
                  <a:schemeClr val="bg1"/>
                </a:solidFill>
              </a:rPr>
              <a:t>*  Lieu de travail habituel : « operating </a:t>
            </a:r>
            <a:r>
              <a:rPr lang="fr-FR" dirty="0" err="1">
                <a:solidFill>
                  <a:schemeClr val="bg1"/>
                </a:solidFill>
              </a:rPr>
              <a:t>theatre</a:t>
            </a:r>
            <a:r>
              <a:rPr lang="fr-FR" dirty="0">
                <a:solidFill>
                  <a:schemeClr val="bg1"/>
                </a:solidFill>
              </a:rPr>
              <a:t> »</a:t>
            </a:r>
          </a:p>
          <a:p>
            <a:pPr lvl="2"/>
            <a:r>
              <a:rPr lang="fr-FR" dirty="0">
                <a:solidFill>
                  <a:schemeClr val="bg1"/>
                </a:solidFill>
              </a:rPr>
              <a:t>Les « acteurs » du bloc ont tous un rôle précis</a:t>
            </a:r>
          </a:p>
          <a:p>
            <a:pPr lvl="2"/>
            <a:r>
              <a:rPr lang="fr-FR" dirty="0">
                <a:solidFill>
                  <a:schemeClr val="bg1"/>
                </a:solidFill>
              </a:rPr>
              <a:t>Les acteurs ont un costume qui leur est propre</a:t>
            </a:r>
          </a:p>
          <a:p>
            <a:pPr lvl="2"/>
            <a:r>
              <a:rPr lang="fr-FR" dirty="0">
                <a:solidFill>
                  <a:schemeClr val="bg1"/>
                </a:solidFill>
              </a:rPr>
              <a:t>Il existe un rituel chirurgical</a:t>
            </a:r>
          </a:p>
          <a:p>
            <a:pPr lvl="2"/>
            <a:r>
              <a:rPr lang="fr-FR" dirty="0">
                <a:solidFill>
                  <a:schemeClr val="bg1"/>
                </a:solidFill>
              </a:rPr>
              <a:t>Endroit où les acteurs transgressent la loi « </a:t>
            </a:r>
            <a:r>
              <a:rPr lang="fr-FR" dirty="0" err="1">
                <a:solidFill>
                  <a:schemeClr val="bg1"/>
                </a:solidFill>
              </a:rPr>
              <a:t>Primum</a:t>
            </a:r>
            <a:r>
              <a:rPr lang="fr-FR" dirty="0">
                <a:solidFill>
                  <a:schemeClr val="bg1"/>
                </a:solidFill>
              </a:rPr>
              <a:t> non </a:t>
            </a:r>
            <a:r>
              <a:rPr lang="fr-FR" dirty="0" err="1">
                <a:solidFill>
                  <a:schemeClr val="bg1"/>
                </a:solidFill>
              </a:rPr>
              <a:t>nocere</a:t>
            </a:r>
            <a:r>
              <a:rPr lang="fr-FR" dirty="0">
                <a:solidFill>
                  <a:schemeClr val="bg1"/>
                </a:solidFill>
              </a:rPr>
              <a:t> »</a:t>
            </a:r>
          </a:p>
        </p:txBody>
      </p:sp>
    </p:spTree>
    <p:extLst>
      <p:ext uri="{BB962C8B-B14F-4D97-AF65-F5344CB8AC3E}">
        <p14:creationId xmlns:p14="http://schemas.microsoft.com/office/powerpoint/2010/main" val="4286130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0508C8F-E135-E149-A80C-BB1145F5E055}"/>
              </a:ext>
            </a:extLst>
          </p:cNvPr>
          <p:cNvSpPr txBox="1"/>
          <p:nvPr/>
        </p:nvSpPr>
        <p:spPr>
          <a:xfrm>
            <a:off x="486229" y="1378857"/>
            <a:ext cx="7917543" cy="1323439"/>
          </a:xfrm>
          <a:prstGeom prst="rect">
            <a:avLst/>
          </a:prstGeom>
          <a:solidFill>
            <a:schemeClr val="accent1">
              <a:lumMod val="75000"/>
            </a:schemeClr>
          </a:solidFill>
        </p:spPr>
        <p:txBody>
          <a:bodyPr wrap="square" rtlCol="0">
            <a:spAutoFit/>
          </a:bodyPr>
          <a:lstStyle/>
          <a:p>
            <a:pPr algn="ctr"/>
            <a:r>
              <a:rPr lang="fr-FR" sz="4000" dirty="0">
                <a:solidFill>
                  <a:schemeClr val="accent4">
                    <a:lumMod val="60000"/>
                    <a:lumOff val="40000"/>
                  </a:schemeClr>
                </a:solidFill>
              </a:rPr>
              <a:t>ART et SANTÉ</a:t>
            </a:r>
          </a:p>
          <a:p>
            <a:pPr algn="ctr"/>
            <a:r>
              <a:rPr lang="fr-FR" sz="4000" dirty="0">
                <a:solidFill>
                  <a:schemeClr val="accent4">
                    <a:lumMod val="60000"/>
                    <a:lumOff val="40000"/>
                  </a:schemeClr>
                </a:solidFill>
              </a:rPr>
              <a:t>UN MÉNAGE QUI FONCTIONNE BIEN</a:t>
            </a:r>
          </a:p>
        </p:txBody>
      </p:sp>
    </p:spTree>
    <p:extLst>
      <p:ext uri="{BB962C8B-B14F-4D97-AF65-F5344CB8AC3E}">
        <p14:creationId xmlns:p14="http://schemas.microsoft.com/office/powerpoint/2010/main" val="270263357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6106</TotalTime>
  <Words>2723</Words>
  <Application>Microsoft Macintosh PowerPoint</Application>
  <PresentationFormat>Affichage à l'écran (16:9)</PresentationFormat>
  <Paragraphs>561</Paragraphs>
  <Slides>50</Slides>
  <Notes>36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50</vt:i4>
      </vt:variant>
    </vt:vector>
  </HeadingPairs>
  <TitlesOfParts>
    <vt:vector size="57" baseType="lpstr">
      <vt:lpstr>Arial</vt:lpstr>
      <vt:lpstr>Bradley Hand</vt:lpstr>
      <vt:lpstr>Calibri</vt:lpstr>
      <vt:lpstr>Calibri Light</vt:lpstr>
      <vt:lpstr>Chalkduster</vt:lpstr>
      <vt:lpstr>SignPainter HouseScript</vt:lpstr>
      <vt:lpstr>Thème Office</vt:lpstr>
      <vt:lpstr>ART et PÉDAGOGIE  en SANTÉ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Berndt</dc:creator>
  <cp:lastModifiedBy>Quentin Buchberger</cp:lastModifiedBy>
  <cp:revision>293</cp:revision>
  <dcterms:created xsi:type="dcterms:W3CDTF">2019-06-12T16:05:48Z</dcterms:created>
  <dcterms:modified xsi:type="dcterms:W3CDTF">2019-12-13T08:53:35Z</dcterms:modified>
</cp:coreProperties>
</file>