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15"/>
  </p:handoutMasterIdLst>
  <p:sldIdLst>
    <p:sldId id="265" r:id="rId2"/>
    <p:sldId id="263" r:id="rId3"/>
    <p:sldId id="266" r:id="rId4"/>
    <p:sldId id="282" r:id="rId5"/>
    <p:sldId id="268" r:id="rId6"/>
    <p:sldId id="274" r:id="rId7"/>
    <p:sldId id="261" r:id="rId8"/>
    <p:sldId id="269" r:id="rId9"/>
    <p:sldId id="270" r:id="rId10"/>
    <p:sldId id="271" r:id="rId11"/>
    <p:sldId id="267" r:id="rId12"/>
    <p:sldId id="281" r:id="rId13"/>
    <p:sldId id="2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deZkafKU4lM64PCKtuRlg==" hashData="vP8R5fJo+zgpM/YdrJeeuRTCeV7qk9/NT7qNA0TyIaQ1x69spTmsirFooYojy5xgbwXG8cmQkgUs+ugZI6o94A=="/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663300"/>
    <a:srgbClr val="CC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 autoAdjust="0"/>
    <p:restoredTop sz="93118"/>
  </p:normalViewPr>
  <p:slideViewPr>
    <p:cSldViewPr snapToGrid="0" snapToObjects="1" showGuides="1">
      <p:cViewPr varScale="1">
        <p:scale>
          <a:sx n="153" d="100"/>
          <a:sy n="153" d="100"/>
        </p:scale>
        <p:origin x="7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2" d="100"/>
          <a:sy n="152" d="100"/>
        </p:scale>
        <p:origin x="69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A3648B5-39F2-F94F-BE42-CCD62080F7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2A9AC0-3B07-6245-B9F6-5FCD3C7CC8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1A17-C137-0342-B5AD-11019F07D387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E962FF-F550-3C4E-9758-7C4650D76C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F8FAF0-BEDE-284D-9C29-E189BCD6DE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26267-C2CD-1C4B-A3B7-9BFA8BBE18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63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2" y="841772"/>
            <a:ext cx="7372350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2701528"/>
            <a:ext cx="7372350" cy="16002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02949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02949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1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24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9220"/>
            <a:ext cx="3886201" cy="29341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1" cy="29341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8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226965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42453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0" cy="242453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6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3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3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56277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78639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56277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78639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93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36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7886699" cy="99417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20"/>
            <a:ext cx="7886700" cy="2934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1" y="87479"/>
            <a:ext cx="7886699" cy="18636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77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685800" rtl="0" eaLnBrk="1" fontAlgn="b" latinLnBrk="0" hangingPunct="1">
        <a:lnSpc>
          <a:spcPct val="8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80000"/>
        </a:lnSpc>
        <a:spcBef>
          <a:spcPts val="1000"/>
        </a:spcBef>
        <a:buClr>
          <a:srgbClr val="1B929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http://anatmac3.citi2.fr/index_img/vesale.GI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emf"/><Relationship Id="rId3" Type="http://schemas.openxmlformats.org/officeDocument/2006/relationships/image" Target="../media/image7.jpeg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3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neisabelle\Desktop\colloque ancesu hypnose\conference art et anatomie ancesu\ange anatomi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298" y="0"/>
            <a:ext cx="3900488" cy="51435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407624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Myologie complète en couleur et grandeur naturelle.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Paris : Gautier, 1746. Planche 14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BNF, Réserve des livres rares, RES ATLAS-T-1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eisabelle\Desktop\colloque ancesu hypnose\conference art et anatomie ancesu\imag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9540" y="0"/>
            <a:ext cx="6044460" cy="51056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366982"/>
            <a:ext cx="32667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Le docteur Paul Fritz menant une autopsie</a:t>
            </a:r>
          </a:p>
          <a:p>
            <a:r>
              <a:rPr lang="fr-FR" sz="1400" dirty="0">
                <a:solidFill>
                  <a:schemeClr val="bg1"/>
                </a:solidFill>
              </a:rPr>
              <a:t>Herbert Boeckl. 1931</a:t>
            </a:r>
          </a:p>
          <a:p>
            <a:r>
              <a:rPr lang="fr-FR" sz="1400" dirty="0">
                <a:solidFill>
                  <a:schemeClr val="bg1"/>
                </a:solidFill>
              </a:rPr>
              <a:t>Suisse, musée de Vienne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images-wixmp-ed30a86b8c4ca887773594c2.wixmp.com/f/7bdb65f5-f54c-494a-879a-75081a138dfc/d6t80tq-80750522-5574-49d4-bae8-93bff44cfb81.jpg/v1/fill/w_1024,h_685,q_75,strp/louvre_by_night__3_by_russiansphinx_d6t80tq-fullview.jpg?token=eyJ0eXAiOiJKV1QiLCJhbGciOiJIUzI1NiJ9.eyJzdWIiOiJ1cm46YXBwOjdlMGQxODg5ODIyNjQzNzNhNWYwZDQxNWVhMGQyNmUwIiwiaXNzIjoidXJuOmFwcDo3ZTBkMTg4OTgyMjY0MzczYTVmMGQ0MTVlYTBkMjZlMCIsIm9iaiI6W1t7ImhlaWdodCI6Ijw9Njg1IiwicGF0aCI6IlwvZlwvN2JkYjY1ZjUtZjU0Yy00OTRhLTg3OWEtNzUwODFhMTM4ZGZjXC9kNnQ4MHRxLTgwNzUwNTIyLTU1NzQtNDlkNC1iYWU4LTkzYmZmNDRjZmI4MS5qcGciLCJ3aWR0aCI6Ijw9MTAyNCJ9XV0sImF1ZCI6WyJ1cm46c2VydmljZTppbWFnZS5vcGVyYXRpb25zIl19.LbMt-n9pWn_jFe5xk9_Rs94r31GnzL7u4yioZEE6YU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279" y="0"/>
            <a:ext cx="7689441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cartelfr.louvre.fr/pub/fr/image/27081_p0001607.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3075" y="-17522"/>
            <a:ext cx="3783105" cy="5161022"/>
          </a:xfrm>
          <a:prstGeom prst="rect">
            <a:avLst/>
          </a:prstGeom>
          <a:noFill/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6180" y="3580483"/>
            <a:ext cx="31278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La Madeleine à la veilleuse</a:t>
            </a:r>
          </a:p>
          <a:p>
            <a:r>
              <a:rPr lang="fr-FR" dirty="0">
                <a:solidFill>
                  <a:schemeClr val="bg1"/>
                </a:solidFill>
              </a:rPr>
              <a:t>Georges de La Tour</a:t>
            </a:r>
          </a:p>
          <a:p>
            <a:r>
              <a:rPr lang="fr-FR" dirty="0">
                <a:solidFill>
                  <a:schemeClr val="bg1"/>
                </a:solidFill>
              </a:rPr>
              <a:t>1593-1652</a:t>
            </a:r>
          </a:p>
          <a:p>
            <a:r>
              <a:rPr lang="fr-FR" dirty="0">
                <a:solidFill>
                  <a:schemeClr val="bg1"/>
                </a:solidFill>
              </a:rPr>
              <a:t> Louvre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E565D-7CFF-CE4F-BA70-0744F0D7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2" y="1676400"/>
            <a:ext cx="7372350" cy="17907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Regards croisés :</a:t>
            </a:r>
            <a:br>
              <a:rPr lang="fr-FR" b="1" dirty="0"/>
            </a:br>
            <a:r>
              <a:rPr lang="fr-FR" b="1" dirty="0"/>
              <a:t>Arts au service de la pédagogie </a:t>
            </a:r>
            <a:br>
              <a:rPr lang="fr-FR" b="1" dirty="0"/>
            </a:br>
            <a:r>
              <a:rPr lang="fr-FR" b="1" dirty="0"/>
              <a:t> </a:t>
            </a:r>
            <a:br>
              <a:rPr lang="fr-FR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  <a:t>ART  PICTURAL  ET  ANATOMIE :</a:t>
            </a:r>
            <a:br>
              <a:rPr lang="fr-FR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</a:br>
            <a:br>
              <a:rPr lang="fr-FR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</a:br>
            <a:r>
              <a:rPr lang="fr-FR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er Hand ITC" pitchFamily="66" charset="0"/>
              </a:rPr>
              <a:t>toute une histoire…</a:t>
            </a:r>
            <a:br>
              <a:rPr lang="fr-FR" b="1" dirty="0">
                <a:solidFill>
                  <a:srgbClr val="663300"/>
                </a:solidFill>
              </a:rPr>
            </a:br>
            <a:endParaRPr lang="fr-FR" b="1" dirty="0">
              <a:solidFill>
                <a:srgbClr val="6633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85C82A-4310-AC48-B685-1443790D6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2" y="3245224"/>
            <a:ext cx="7372350" cy="860611"/>
          </a:xfrm>
        </p:spPr>
        <p:txBody>
          <a:bodyPr>
            <a:normAutofit/>
          </a:bodyPr>
          <a:lstStyle/>
          <a:p>
            <a:pPr algn="r"/>
            <a:r>
              <a:rPr lang="fr-FR" sz="1600" dirty="0"/>
              <a:t>Docteur Anne-Isabelle PIERRON</a:t>
            </a:r>
          </a:p>
          <a:p>
            <a:pPr algn="r"/>
            <a:r>
              <a:rPr lang="fr-FR" sz="1600" dirty="0"/>
              <a:t>CESU 57</a:t>
            </a:r>
          </a:p>
          <a:p>
            <a:pPr algn="r"/>
            <a:r>
              <a:rPr lang="fr-FR" sz="1600" dirty="0"/>
              <a:t>CHR de Metz-Thionville</a:t>
            </a:r>
          </a:p>
        </p:txBody>
      </p:sp>
    </p:spTree>
    <p:extLst>
      <p:ext uri="{BB962C8B-B14F-4D97-AF65-F5344CB8AC3E}">
        <p14:creationId xmlns:p14="http://schemas.microsoft.com/office/powerpoint/2010/main" val="233186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eisabelle\Desktop\colloque ancesu hypnose\conference art et anatomie ancesu\imag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724" y="0"/>
            <a:ext cx="3401058" cy="5143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89170" y="4051300"/>
            <a:ext cx="3902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Frontispice du traité de Jean de </a:t>
            </a:r>
            <a:r>
              <a:rPr lang="fr-FR" dirty="0" err="1">
                <a:solidFill>
                  <a:schemeClr val="bg1"/>
                </a:solidFill>
              </a:rPr>
              <a:t>Ketham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Artiste anonyme. 1493</a:t>
            </a:r>
          </a:p>
          <a:p>
            <a:r>
              <a:rPr lang="fr-FR" dirty="0">
                <a:solidFill>
                  <a:schemeClr val="bg1"/>
                </a:solidFill>
              </a:rPr>
              <a:t>Paris, Bibliothèque nationale de France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Etudes anatomiques de l'épaule, Winds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82550"/>
            <a:ext cx="2857500" cy="4067176"/>
          </a:xfrm>
          <a:prstGeom prst="rect">
            <a:avLst/>
          </a:prstGeom>
          <a:noFill/>
        </p:spPr>
      </p:pic>
      <p:pic>
        <p:nvPicPr>
          <p:cNvPr id="29700" name="Picture 4" descr="3Etudes de jambes d'homme et de cheval, Winds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609599"/>
            <a:ext cx="2857500" cy="3924301"/>
          </a:xfrm>
          <a:prstGeom prst="rect">
            <a:avLst/>
          </a:prstGeom>
          <a:noFill/>
        </p:spPr>
      </p:pic>
      <p:pic>
        <p:nvPicPr>
          <p:cNvPr id="29702" name="Picture 6" descr="2Etude d'embryons, Winds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0041" y="1028699"/>
            <a:ext cx="2857500" cy="392430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2855" y="4220170"/>
            <a:ext cx="2910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Dessins de Leonard de Vinci</a:t>
            </a:r>
          </a:p>
          <a:p>
            <a:r>
              <a:rPr lang="fr-FR" dirty="0">
                <a:solidFill>
                  <a:schemeClr val="bg1"/>
                </a:solidFill>
              </a:rPr>
              <a:t>Vers 1510</a:t>
            </a:r>
          </a:p>
          <a:p>
            <a:r>
              <a:rPr lang="fr-FR" dirty="0">
                <a:solidFill>
                  <a:schemeClr val="bg1"/>
                </a:solidFill>
              </a:rPr>
              <a:t>Windsor Castle, Royal Library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eisabelle\Desktop\colloque ancesu hypnose\conference art et anatomie ancesu\imag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56398" cy="5143500"/>
          </a:xfrm>
          <a:prstGeom prst="rect">
            <a:avLst/>
          </a:prstGeom>
          <a:noFill/>
        </p:spPr>
      </p:pic>
      <p:pic>
        <p:nvPicPr>
          <p:cNvPr id="3" name="Picture 2" descr="http://anatmac3.citi2.fr/index_img/vesale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039070" y="221875"/>
            <a:ext cx="3039693" cy="386609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42942" y="4220170"/>
            <a:ext cx="5501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Frontispice de la </a:t>
            </a:r>
            <a:r>
              <a:rPr lang="fr-FR" dirty="0" err="1">
                <a:solidFill>
                  <a:schemeClr val="bg1"/>
                </a:solidFill>
              </a:rPr>
              <a:t>Fabrica</a:t>
            </a:r>
            <a:r>
              <a:rPr lang="fr-FR" dirty="0">
                <a:solidFill>
                  <a:schemeClr val="bg1"/>
                </a:solidFill>
              </a:rPr>
              <a:t> d’André Vésale</a:t>
            </a:r>
          </a:p>
          <a:p>
            <a:r>
              <a:rPr lang="fr-FR" dirty="0">
                <a:solidFill>
                  <a:schemeClr val="bg1"/>
                </a:solidFill>
              </a:rPr>
              <a:t>Jan Steven Van </a:t>
            </a:r>
            <a:r>
              <a:rPr lang="fr-FR" dirty="0" err="1">
                <a:solidFill>
                  <a:schemeClr val="bg1"/>
                </a:solidFill>
              </a:rPr>
              <a:t>Calcar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1543. Paris, Bibliothèque inter universitaire de médecine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eisabelle\Desktop\colloque ancesu hypnose\conference art et anatomie ancesu\imag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3801" y="0"/>
            <a:ext cx="3556398" cy="5143500"/>
          </a:xfrm>
          <a:prstGeom prst="rect">
            <a:avLst/>
          </a:prstGeom>
          <a:noFill/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85174" y="1844211"/>
          <a:ext cx="1856120" cy="1106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r:id="rId4" imgW="1866900" imgH="1485900" progId="">
                  <p:embed/>
                </p:oleObj>
              </mc:Choice>
              <mc:Fallback>
                <p:oleObj r:id="rId4" imgW="1866900" imgH="14859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74" y="1844211"/>
                        <a:ext cx="1856120" cy="1106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85174" y="3305501"/>
          <a:ext cx="1856120" cy="1277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r:id="rId6" imgW="4095750" imgH="2819400" progId="">
                  <p:embed/>
                </p:oleObj>
              </mc:Choice>
              <mc:Fallback>
                <p:oleObj r:id="rId6" imgW="4095750" imgH="2819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74" y="3305501"/>
                        <a:ext cx="1856120" cy="12775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452325" y="249909"/>
          <a:ext cx="1788969" cy="126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r:id="rId8" imgW="2171700" imgH="2076450" progId="">
                  <p:embed/>
                </p:oleObj>
              </mc:Choice>
              <mc:Fallback>
                <p:oleObj r:id="rId8" imgW="2171700" imgH="207645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325" y="249909"/>
                        <a:ext cx="1788969" cy="12695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6738816" y="249909"/>
          <a:ext cx="1552575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r:id="rId10" imgW="1514475" imgH="2257425" progId="">
                  <p:embed/>
                </p:oleObj>
              </mc:Choice>
              <mc:Fallback>
                <p:oleObj r:id="rId10" imgW="1514475" imgH="2257425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816" y="249909"/>
                        <a:ext cx="1552575" cy="172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6738816" y="2357610"/>
          <a:ext cx="1545198" cy="132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hotoSuite Image" r:id="rId12" imgW="1943280" imgH="2181240" progId="">
                  <p:embed/>
                </p:oleObj>
              </mc:Choice>
              <mc:Fallback>
                <p:oleObj name="PhotoSuite Image" r:id="rId12" imgW="1943280" imgH="21812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816" y="2357610"/>
                        <a:ext cx="1545198" cy="132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526468" y="3998241"/>
            <a:ext cx="2793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Frontispice de la </a:t>
            </a:r>
            <a:r>
              <a:rPr lang="fr-FR" sz="1400" dirty="0" err="1">
                <a:solidFill>
                  <a:schemeClr val="bg1"/>
                </a:solidFill>
              </a:rPr>
              <a:t>Fabrica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 d’André Vésale</a:t>
            </a:r>
          </a:p>
          <a:p>
            <a:r>
              <a:rPr lang="fr-FR" sz="1400" dirty="0">
                <a:solidFill>
                  <a:schemeClr val="bg1"/>
                </a:solidFill>
              </a:rPr>
              <a:t>Jan Steven Van </a:t>
            </a:r>
            <a:r>
              <a:rPr lang="fr-FR" sz="1400" dirty="0" err="1">
                <a:solidFill>
                  <a:schemeClr val="bg1"/>
                </a:solidFill>
              </a:rPr>
              <a:t>Calcar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1543. Paris, BIUM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eisabelle\Desktop\colloque ancesu hypnose\conference art et anatomie ancesu\imag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994" y="0"/>
            <a:ext cx="6813931" cy="51435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404836"/>
            <a:ext cx="28290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La leçon d’anatomie du docteur </a:t>
            </a:r>
            <a:r>
              <a:rPr lang="fr-FR" sz="1400" dirty="0" err="1">
                <a:solidFill>
                  <a:schemeClr val="bg1"/>
                </a:solidFill>
              </a:rPr>
              <a:t>Tulp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Rembrandt 1632</a:t>
            </a:r>
          </a:p>
          <a:p>
            <a:r>
              <a:rPr lang="fr-FR" sz="1400" dirty="0">
                <a:solidFill>
                  <a:schemeClr val="bg1"/>
                </a:solidFill>
              </a:rPr>
              <a:t>La Hague, </a:t>
            </a:r>
            <a:r>
              <a:rPr lang="fr-FR" sz="1400" dirty="0" err="1">
                <a:solidFill>
                  <a:schemeClr val="bg1"/>
                </a:solidFill>
              </a:rPr>
              <a:t>Mauritshuis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22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402" y="0"/>
            <a:ext cx="679208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4404836"/>
            <a:ext cx="3125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La leçon d’anatomie du docteur </a:t>
            </a:r>
            <a:r>
              <a:rPr lang="fr-FR" sz="1400" dirty="0" err="1">
                <a:solidFill>
                  <a:schemeClr val="bg1"/>
                </a:solidFill>
              </a:rPr>
              <a:t>Deyman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Rembrandt 1656</a:t>
            </a:r>
          </a:p>
          <a:p>
            <a:r>
              <a:rPr lang="fr-FR" sz="1400" dirty="0">
                <a:solidFill>
                  <a:schemeClr val="bg1"/>
                </a:solidFill>
              </a:rPr>
              <a:t>Amsterdam, musée historique de la ville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eisabelle\Desktop\colloque ancesu hypnose\conference art et anatomie ancesu\imag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344" y="0"/>
            <a:ext cx="7651311" cy="514349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404836"/>
            <a:ext cx="3125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La leçon d’anatomie du docteur Roel</a:t>
            </a:r>
          </a:p>
          <a:p>
            <a:r>
              <a:rPr lang="fr-FR" sz="1400" dirty="0">
                <a:solidFill>
                  <a:schemeClr val="bg1"/>
                </a:solidFill>
              </a:rPr>
              <a:t>Cornelis </a:t>
            </a:r>
            <a:r>
              <a:rPr lang="fr-FR" sz="1400" dirty="0" err="1">
                <a:solidFill>
                  <a:schemeClr val="bg1"/>
                </a:solidFill>
              </a:rPr>
              <a:t>Troost</a:t>
            </a:r>
            <a:r>
              <a:rPr lang="fr-FR" sz="1400" dirty="0">
                <a:solidFill>
                  <a:schemeClr val="bg1"/>
                </a:solidFill>
              </a:rPr>
              <a:t>.1728</a:t>
            </a:r>
          </a:p>
          <a:p>
            <a:r>
              <a:rPr lang="fr-FR" sz="1400" dirty="0">
                <a:solidFill>
                  <a:schemeClr val="bg1"/>
                </a:solidFill>
              </a:rPr>
              <a:t>Amsterdam, musée historique de la ville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2554</TotalTime>
  <Words>198</Words>
  <Application>Microsoft Macintosh PowerPoint</Application>
  <PresentationFormat>Affichage à l'écran (16:9)</PresentationFormat>
  <Paragraphs>35</Paragraphs>
  <Slides>13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Viner Hand ITC</vt:lpstr>
      <vt:lpstr>Thème Office</vt:lpstr>
      <vt:lpstr>PhotoSuite Image</vt:lpstr>
      <vt:lpstr>Présentation PowerPoint</vt:lpstr>
      <vt:lpstr>Regards croisés : Arts au service de la pédagogie    ART  PICTURAL  ET  ANATOMIE :  toute une histoire…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Berndt</dc:creator>
  <cp:lastModifiedBy>Quentin Buchberger</cp:lastModifiedBy>
  <cp:revision>31</cp:revision>
  <dcterms:created xsi:type="dcterms:W3CDTF">2019-06-12T16:05:48Z</dcterms:created>
  <dcterms:modified xsi:type="dcterms:W3CDTF">2019-12-13T09:10:33Z</dcterms:modified>
</cp:coreProperties>
</file>