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430" r:id="rId3"/>
    <p:sldId id="263" r:id="rId4"/>
    <p:sldId id="256" r:id="rId5"/>
    <p:sldId id="323" r:id="rId6"/>
    <p:sldId id="324" r:id="rId7"/>
    <p:sldId id="325" r:id="rId8"/>
    <p:sldId id="327" r:id="rId9"/>
    <p:sldId id="421" r:id="rId10"/>
    <p:sldId id="422" r:id="rId11"/>
    <p:sldId id="423" r:id="rId12"/>
    <p:sldId id="424" r:id="rId13"/>
    <p:sldId id="418" r:id="rId14"/>
    <p:sldId id="425" r:id="rId15"/>
    <p:sldId id="426" r:id="rId16"/>
    <p:sldId id="429" r:id="rId17"/>
    <p:sldId id="431" r:id="rId18"/>
    <p:sldId id="440" r:id="rId19"/>
    <p:sldId id="432" r:id="rId20"/>
    <p:sldId id="437" r:id="rId21"/>
    <p:sldId id="438" r:id="rId22"/>
    <p:sldId id="439" r:id="rId23"/>
    <p:sldId id="43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JmRcxFhgvUl1ktC2SADHA==" hashData="Ciq83vQeLm/LZLxyArdanIuLspDk74pc3JeAnYbhhYvA+xs7JGXEqVXhyfsi4C7XV+wuugcfMGnW/NV/lPxjY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27"/>
    <p:restoredTop sz="94650"/>
  </p:normalViewPr>
  <p:slideViewPr>
    <p:cSldViewPr snapToGrid="0" snapToObjects="1">
      <p:cViewPr varScale="1">
        <p:scale>
          <a:sx n="111" d="100"/>
          <a:sy n="111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0958-D7B3-5944-A3FB-A38A0B7531CC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AFDE7-C1F7-B24A-89D9-4004F59845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58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550A8-26D3-0040-925D-C121B999E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1316C7-FF37-2D40-AF12-9425EA813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3ED206-55B0-A84C-91A1-13972B5F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8FD9C-E601-E84C-BB49-4CB82560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BB8147-43D5-4147-9908-DF62ACE1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56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C8E6E-169A-F644-9D4E-60B0C0F9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D63D76-4913-324A-8073-EAB8AF0AC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FDAC1-76AF-FC46-AE9F-746A33C9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75647F-A321-3747-B0FE-0EF4AF25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C610E5-C652-244D-9B46-4816F1D2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81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D1BBA33-A4D1-2D47-B390-2782B6E8C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862E98-0B67-6945-9E7E-035A67348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510605-EF14-6644-86A1-70AB5E18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22F052-A6D1-B044-9ADC-035DACBB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113A8A-108E-AC41-BA12-1D5C4C5E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31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9829800" cy="21336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740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890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9121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121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18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63595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2327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2327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740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970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02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503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71518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451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75036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71518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59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BF9A2-99FF-AA45-9B26-AA42E776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59B3D-FA78-D64C-BE87-5687AEE36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1337F-129D-8847-BE2A-7932BA0E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12EA81-5E14-6D45-A9C5-027368D3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0399DB-0709-9F4E-82A0-FC02B9D6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2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88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37266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3726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90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DF06C-018D-034A-80FA-754276BF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F7DE45-D8D3-D544-BF4B-5F625CF6F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916632-CA09-2740-8B73-7134DC0C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EA391E-3623-2947-A516-B99EDC73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DF82B2-8DB7-E348-A235-E9D75564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10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438C0-6527-AD4D-984F-8B53A07A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152648-2F7E-DD4E-86CC-6377AB00C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16CB06-9FB3-0542-A744-2167FC1AC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67C77A-8C06-E543-9279-BE001647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0D479-27D8-8A43-B801-B5EE5039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13EB74-438E-054B-9A94-91EC5536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11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9EF10-A061-C648-A3FC-F3E19F17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93DE63-3917-194D-BB8D-1BE8147C3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E94611-A6EB-824C-AD8A-1F75C7B31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581B8A-4866-DE43-B814-9367A2FBF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701814-A725-7846-90D2-1C7767C02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7B334B-0F3F-784A-9020-2E7E8B18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43836D-0463-2B4F-ACFC-C9AB037C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CE9ACB-D7C6-9640-85B6-C14A364E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49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8F57D-B36E-B344-89BC-3B46E752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CC3138-33AF-4C4B-998C-0B6DC942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94EFB3-AE7B-E94D-935A-8DDAC638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3CE148-6CDC-6E4A-AAAB-BF001CC6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74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4873951-4BA5-D741-9440-D6B442DD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1F501D-0782-5F42-A869-F3E49C08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6F938-29E0-D243-B1F3-0B893C1B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31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A9A95-40DF-A44D-9547-FE89189A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DCBD7-6A2A-B240-BE94-4A14E338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681756-6A80-8E4E-AE60-AAF2E3AB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2CADC4-2717-FD41-A3C3-BE9F8C9E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6BEE10-5FF8-FA42-B35B-47FEC6D8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740DF2-C597-1841-9E76-CA9011D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1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59E7-48D2-E149-9FB5-CBDCDD11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60DEF3-41FB-8C49-89E1-77A182A37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2A5B35-6B08-3B43-BB34-6A052EF6D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FDA930-5882-1C46-AA3F-B5551394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CBEB3A-FD3F-B944-8A70-0CBD7E10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B7C0E9-87C3-F541-B2E1-BD2885CD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11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764B8C-1956-684F-865C-404363CB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00059D-8ABF-7644-9B29-7FB05ED45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C94EC-9FF0-294C-8846-E424EFE99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3109-6513-2241-A62D-344A3D4B3E1A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A1378-55F6-9D45-A0EE-88BB8BC6E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91D68-AFA6-C64F-A174-452BE342F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942CB-42C2-654C-B5F8-714E6769A4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01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599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9121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1" y="116637"/>
            <a:ext cx="10515599" cy="248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5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377" rtl="0" eaLnBrk="1" fontAlgn="b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914377" rtl="0" eaLnBrk="1" latinLnBrk="0" hangingPunct="1">
        <a:lnSpc>
          <a:spcPct val="80000"/>
        </a:lnSpc>
        <a:spcBef>
          <a:spcPts val="1333"/>
        </a:spcBef>
        <a:buClr>
          <a:srgbClr val="1B929D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914377" rtl="0" eaLnBrk="1" latinLnBrk="0" hangingPunct="1">
        <a:lnSpc>
          <a:spcPct val="80000"/>
        </a:lnSpc>
        <a:spcBef>
          <a:spcPts val="500"/>
        </a:spcBef>
        <a:buClr>
          <a:srgbClr val="1B929D"/>
        </a:buClr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39994" indent="-239994" algn="l" defTabSz="914377" rtl="0" eaLnBrk="1" latinLnBrk="0" hangingPunct="1">
        <a:lnSpc>
          <a:spcPct val="80000"/>
        </a:lnSpc>
        <a:spcBef>
          <a:spcPts val="500"/>
        </a:spcBef>
        <a:buClr>
          <a:srgbClr val="1B929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4" indent="-239994" algn="l" defTabSz="914377" rtl="0" eaLnBrk="1" latinLnBrk="0" hangingPunct="1">
        <a:lnSpc>
          <a:spcPct val="80000"/>
        </a:lnSpc>
        <a:spcBef>
          <a:spcPts val="500"/>
        </a:spcBef>
        <a:buClr>
          <a:srgbClr val="1B929D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39994" indent="-239994" algn="l" defTabSz="914377" rtl="0" eaLnBrk="1" latinLnBrk="0" hangingPunct="1">
        <a:lnSpc>
          <a:spcPct val="80000"/>
        </a:lnSpc>
        <a:spcBef>
          <a:spcPts val="500"/>
        </a:spcBef>
        <a:buClr>
          <a:srgbClr val="1B929D"/>
        </a:buClr>
        <a:buFont typeface="Arial" panose="020B0604020202020204" pitchFamily="34" charset="0"/>
        <a:buChar char="•"/>
        <a:defRPr sz="2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importance%20du%20dessin%20d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98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1">
            <a:extLst>
              <a:ext uri="{FF2B5EF4-FFF2-40B4-BE49-F238E27FC236}">
                <a16:creationId xmlns:a16="http://schemas.microsoft.com/office/drawing/2014/main" id="{FBBD4D12-6843-4C49-A6EF-DB6B6B9B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29698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79938790-CCDB-6A48-9F05-02C6B1312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736975" cy="2055812"/>
          </a:xfrm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E5D60CCF-34C6-9340-B28E-2BB009C86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4" y="3760788"/>
            <a:ext cx="6262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/>
              <a:t>EST UN FONDU ENCHAINE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CONSTRUCTION PROGRESSIVE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COMPLEXITE CROISSANTE</a:t>
            </a:r>
          </a:p>
        </p:txBody>
      </p:sp>
      <p:pic>
        <p:nvPicPr>
          <p:cNvPr id="29700" name="Image 4" descr="Capture d’écran 2017-10-12 à 08.46.56.png">
            <a:extLst>
              <a:ext uri="{FF2B5EF4-FFF2-40B4-BE49-F238E27FC236}">
                <a16:creationId xmlns:a16="http://schemas.microsoft.com/office/drawing/2014/main" id="{52674CC2-0E6E-6641-826B-F81D7D59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417638"/>
            <a:ext cx="8102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 5" descr="Capture d’écran 2017-10-12 à 08.47.15.png">
            <a:extLst>
              <a:ext uri="{FF2B5EF4-FFF2-40B4-BE49-F238E27FC236}">
                <a16:creationId xmlns:a16="http://schemas.microsoft.com/office/drawing/2014/main" id="{EB5A523F-308F-FB49-AB88-9EF94D59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676275"/>
            <a:ext cx="56007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50211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>
            <a:extLst>
              <a:ext uri="{FF2B5EF4-FFF2-40B4-BE49-F238E27FC236}">
                <a16:creationId xmlns:a16="http://schemas.microsoft.com/office/drawing/2014/main" id="{3FF3034D-8A0A-9A4D-8343-187E99DE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30722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D46E424A-7DED-2D40-8B59-3CD4323A4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736975" cy="2055812"/>
          </a:xfrm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862CA746-984F-1C44-A821-75D949A37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4" y="3760788"/>
            <a:ext cx="6262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/>
              <a:t>EST UN FONDU ENCHAINE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CONSTRUCTION PROGRESSIVE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COMPLEXITE CROISSANTE</a:t>
            </a:r>
          </a:p>
        </p:txBody>
      </p:sp>
      <p:pic>
        <p:nvPicPr>
          <p:cNvPr id="30724" name="Image 4" descr="Capture d’écran 2017-10-12 à 08.46.56.png">
            <a:extLst>
              <a:ext uri="{FF2B5EF4-FFF2-40B4-BE49-F238E27FC236}">
                <a16:creationId xmlns:a16="http://schemas.microsoft.com/office/drawing/2014/main" id="{8F1C532A-717B-484B-95C6-360A3B14D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417638"/>
            <a:ext cx="8102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5" descr="Capture d’écran 2017-10-12 à 08.47.15.png">
            <a:extLst>
              <a:ext uri="{FF2B5EF4-FFF2-40B4-BE49-F238E27FC236}">
                <a16:creationId xmlns:a16="http://schemas.microsoft.com/office/drawing/2014/main" id="{1C6AB83C-CF0E-FA40-B9FD-2291A3E4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676275"/>
            <a:ext cx="56007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6" descr="Capture d’écran 2017-10-12 à 08.47.38.png">
            <a:extLst>
              <a:ext uri="{FF2B5EF4-FFF2-40B4-BE49-F238E27FC236}">
                <a16:creationId xmlns:a16="http://schemas.microsoft.com/office/drawing/2014/main" id="{FDDD017D-7432-6549-BDF2-3F3133AD8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757238"/>
            <a:ext cx="50927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ZoneTexte 7">
            <a:extLst>
              <a:ext uri="{FF2B5EF4-FFF2-40B4-BE49-F238E27FC236}">
                <a16:creationId xmlns:a16="http://schemas.microsoft.com/office/drawing/2014/main" id="{F1207EE0-0374-6D40-833F-6C780DFFD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6" y="5116514"/>
            <a:ext cx="5267325" cy="738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CONSTRUCTION PROGRESSIVE</a:t>
            </a:r>
          </a:p>
          <a:p>
            <a:pPr eaLnBrk="1" hangingPunct="1"/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246577865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>
            <a:extLst>
              <a:ext uri="{FF2B5EF4-FFF2-40B4-BE49-F238E27FC236}">
                <a16:creationId xmlns:a16="http://schemas.microsoft.com/office/drawing/2014/main" id="{311D280A-7C37-2E4A-B1B9-D3AE9D54B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31746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037342C4-DFDA-BD4F-BA26-0ED88D8AE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878263" cy="2133600"/>
          </a:xfrm>
        </p:spPr>
      </p:pic>
      <p:pic>
        <p:nvPicPr>
          <p:cNvPr id="31747" name="Image 5" descr="Capture d’écran 2017-10-12 à 08.27.24.png">
            <a:extLst>
              <a:ext uri="{FF2B5EF4-FFF2-40B4-BE49-F238E27FC236}">
                <a16:creationId xmlns:a16="http://schemas.microsoft.com/office/drawing/2014/main" id="{6522E87F-1E53-A34D-9DDA-DC7FE0FD3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1588"/>
            <a:ext cx="795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ZoneTexte 6">
            <a:extLst>
              <a:ext uri="{FF2B5EF4-FFF2-40B4-BE49-F238E27FC236}">
                <a16:creationId xmlns:a16="http://schemas.microsoft.com/office/drawing/2014/main" id="{EC1155EA-D70C-8441-AEA3-107C27F11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284539"/>
            <a:ext cx="4972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/>
              <a:t> </a:t>
            </a:r>
          </a:p>
          <a:p>
            <a:pPr eaLnBrk="1" hangingPunct="1"/>
            <a:r>
              <a:rPr lang="fr-FR" altLang="fr-FR" sz="2800" b="1">
                <a:solidFill>
                  <a:srgbClr val="FFFFFF"/>
                </a:solidFill>
              </a:rPr>
              <a:t>COMPLEXITE CROISSANTE</a:t>
            </a:r>
          </a:p>
          <a:p>
            <a:pPr eaLnBrk="1" hangingPunct="1"/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270286547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>
            <a:extLst>
              <a:ext uri="{FF2B5EF4-FFF2-40B4-BE49-F238E27FC236}">
                <a16:creationId xmlns:a16="http://schemas.microsoft.com/office/drawing/2014/main" id="{A74789DD-71C4-414A-A5AF-D850FEEC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32770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C79A48C6-8BB6-8949-B223-4580C26DD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878263" cy="2133600"/>
          </a:xfrm>
        </p:spPr>
      </p:pic>
      <p:pic>
        <p:nvPicPr>
          <p:cNvPr id="32771" name="Image 5" descr="Capture d’écran 2017-10-12 à 08.27.24.png">
            <a:extLst>
              <a:ext uri="{FF2B5EF4-FFF2-40B4-BE49-F238E27FC236}">
                <a16:creationId xmlns:a16="http://schemas.microsoft.com/office/drawing/2014/main" id="{9D9FD04A-8BB4-5F4F-9771-18DE723B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1588"/>
            <a:ext cx="795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ZoneTexte 6">
            <a:extLst>
              <a:ext uri="{FF2B5EF4-FFF2-40B4-BE49-F238E27FC236}">
                <a16:creationId xmlns:a16="http://schemas.microsoft.com/office/drawing/2014/main" id="{6C3D2215-4F37-8246-9120-0DB64AAC1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9" y="3309939"/>
            <a:ext cx="576901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/>
              <a:t> </a:t>
            </a:r>
          </a:p>
          <a:p>
            <a:pPr eaLnBrk="1" hangingPunct="1"/>
            <a:r>
              <a:rPr lang="fr-FR" altLang="fr-FR" sz="2800" b="1">
                <a:solidFill>
                  <a:srgbClr val="FFFFFF"/>
                </a:solidFill>
              </a:rPr>
              <a:t>UNE TRANSITION FACILE AVEC </a:t>
            </a:r>
          </a:p>
          <a:p>
            <a:pPr eaLnBrk="1" hangingPunct="1"/>
            <a:r>
              <a:rPr lang="fr-FR" altLang="fr-FR" sz="2800" b="1">
                <a:solidFill>
                  <a:srgbClr val="FFFFFF"/>
                </a:solidFill>
              </a:rPr>
              <a:t>L’IMAGERIE NORMALE</a:t>
            </a:r>
          </a:p>
          <a:p>
            <a:pPr eaLnBrk="1" hangingPunct="1"/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240445618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>
            <a:extLst>
              <a:ext uri="{FF2B5EF4-FFF2-40B4-BE49-F238E27FC236}">
                <a16:creationId xmlns:a16="http://schemas.microsoft.com/office/drawing/2014/main" id="{9FA150D2-D82F-114F-A15F-7B7D1086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33794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D35DED2B-17E5-DD4D-A3AE-C21356089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878263" cy="2133600"/>
          </a:xfrm>
        </p:spPr>
      </p:pic>
      <p:pic>
        <p:nvPicPr>
          <p:cNvPr id="33795" name="Image 5" descr="Capture d’écran 2017-10-12 à 08.27.24.png">
            <a:extLst>
              <a:ext uri="{FF2B5EF4-FFF2-40B4-BE49-F238E27FC236}">
                <a16:creationId xmlns:a16="http://schemas.microsoft.com/office/drawing/2014/main" id="{8E549254-AC61-134F-809B-EBAC6A5DF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1588"/>
            <a:ext cx="795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ZoneTexte 6">
            <a:extLst>
              <a:ext uri="{FF2B5EF4-FFF2-40B4-BE49-F238E27FC236}">
                <a16:creationId xmlns:a16="http://schemas.microsoft.com/office/drawing/2014/main" id="{10A6FA97-45CE-224F-89AB-26707B96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9" y="3309939"/>
            <a:ext cx="600786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b="1"/>
              <a:t> </a:t>
            </a:r>
          </a:p>
          <a:p>
            <a:pPr eaLnBrk="1" hangingPunct="1"/>
            <a:r>
              <a:rPr lang="fr-FR" altLang="fr-FR" sz="2800" b="1">
                <a:solidFill>
                  <a:srgbClr val="FFFFFF"/>
                </a:solidFill>
              </a:rPr>
              <a:t>UNE TRANSISTION FACILE AVEC </a:t>
            </a:r>
          </a:p>
          <a:p>
            <a:pPr eaLnBrk="1" hangingPunct="1"/>
            <a:r>
              <a:rPr lang="fr-FR" altLang="fr-FR" sz="2800" b="1">
                <a:solidFill>
                  <a:srgbClr val="FFFFFF"/>
                </a:solidFill>
              </a:rPr>
              <a:t>L’IMAGERIE NORMALE</a:t>
            </a:r>
          </a:p>
          <a:p>
            <a:pPr eaLnBrk="1" hangingPunct="1"/>
            <a:endParaRPr lang="fr-FR" altLang="fr-FR" sz="1800"/>
          </a:p>
        </p:txBody>
      </p:sp>
      <p:pic>
        <p:nvPicPr>
          <p:cNvPr id="33797" name="Image 2" descr="Capture d’écran 2017-10-12 à 08.27.24.png">
            <a:extLst>
              <a:ext uri="{FF2B5EF4-FFF2-40B4-BE49-F238E27FC236}">
                <a16:creationId xmlns:a16="http://schemas.microsoft.com/office/drawing/2014/main" id="{7CB7F3CC-2D4D-C44E-90AF-1AF72927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8" t="8150" r="4781" b="53506"/>
          <a:stretch>
            <a:fillRect/>
          </a:stretch>
        </p:blipFill>
        <p:spPr bwMode="auto">
          <a:xfrm>
            <a:off x="1524000" y="1271589"/>
            <a:ext cx="44640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4" descr="Capture d’écran 2017-10-12 à 08.27.36.png">
            <a:extLst>
              <a:ext uri="{FF2B5EF4-FFF2-40B4-BE49-F238E27FC236}">
                <a16:creationId xmlns:a16="http://schemas.microsoft.com/office/drawing/2014/main" id="{7C6F4CAF-74F1-5846-B8B7-554B7F161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652588"/>
            <a:ext cx="519906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3627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>
            <a:extLst>
              <a:ext uri="{FF2B5EF4-FFF2-40B4-BE49-F238E27FC236}">
                <a16:creationId xmlns:a16="http://schemas.microsoft.com/office/drawing/2014/main" id="{6A9F9DB2-E3B9-774C-B294-022EA686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34818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4645067C-B6CC-FC46-9EE3-1D37DE41D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736975" cy="2055812"/>
          </a:xfrm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D3391E2F-AAD8-FB4F-8D77-BC37D90F9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4" y="3760788"/>
            <a:ext cx="6262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/>
              <a:t>EST UN FONDU ENCHAINE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CONSTRUCTION PROGRESSIVE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COMPLEXITE CROISSANTE</a:t>
            </a:r>
          </a:p>
        </p:txBody>
      </p:sp>
      <p:pic>
        <p:nvPicPr>
          <p:cNvPr id="34820" name="Image 4" descr="Capture d’écran 2017-10-12 à 08.46.56.png">
            <a:extLst>
              <a:ext uri="{FF2B5EF4-FFF2-40B4-BE49-F238E27FC236}">
                <a16:creationId xmlns:a16="http://schemas.microsoft.com/office/drawing/2014/main" id="{A6879A37-2DD1-004B-8164-D20E5033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417638"/>
            <a:ext cx="8102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5" descr="Capture d’écran 2017-10-12 à 08.57.45.png">
            <a:extLst>
              <a:ext uri="{FF2B5EF4-FFF2-40B4-BE49-F238E27FC236}">
                <a16:creationId xmlns:a16="http://schemas.microsoft.com/office/drawing/2014/main" id="{E7DC576C-CCCA-AE4A-8FB7-FE52A66FB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0963"/>
            <a:ext cx="9144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ulle ronde 6">
            <a:extLst>
              <a:ext uri="{FF2B5EF4-FFF2-40B4-BE49-F238E27FC236}">
                <a16:creationId xmlns:a16="http://schemas.microsoft.com/office/drawing/2014/main" id="{39B179FC-78A6-BE4D-A3FB-CEF377363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325" y="1543051"/>
            <a:ext cx="1703388" cy="792163"/>
          </a:xfrm>
          <a:prstGeom prst="wedgeEllipse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2800" b="1" dirty="0"/>
              <a:t>AORTE </a:t>
            </a:r>
          </a:p>
        </p:txBody>
      </p:sp>
      <p:sp>
        <p:nvSpPr>
          <p:cNvPr id="34823" name="ZoneTexte 7">
            <a:extLst>
              <a:ext uri="{FF2B5EF4-FFF2-40B4-BE49-F238E27FC236}">
                <a16:creationId xmlns:a16="http://schemas.microsoft.com/office/drawing/2014/main" id="{E2C722A9-6A22-D14F-B1B5-4088610BD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498851"/>
            <a:ext cx="7332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>
                <a:solidFill>
                  <a:srgbClr val="FFFFFF"/>
                </a:solidFill>
              </a:rPr>
              <a:t>UNE INTERACTIVITE EN GRANDS GROUPES PRESERVEE</a:t>
            </a:r>
          </a:p>
        </p:txBody>
      </p:sp>
      <p:sp>
        <p:nvSpPr>
          <p:cNvPr id="34824" name="ZoneTexte 8">
            <a:extLst>
              <a:ext uri="{FF2B5EF4-FFF2-40B4-BE49-F238E27FC236}">
                <a16:creationId xmlns:a16="http://schemas.microsoft.com/office/drawing/2014/main" id="{E424F53B-6CD2-BE43-AE8A-1942C6518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184150"/>
            <a:ext cx="4730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FACULTE DE MEDECINE NICE SEPT 2017</a:t>
            </a:r>
          </a:p>
        </p:txBody>
      </p:sp>
    </p:spTree>
    <p:extLst>
      <p:ext uri="{BB962C8B-B14F-4D97-AF65-F5344CB8AC3E}">
        <p14:creationId xmlns:p14="http://schemas.microsoft.com/office/powerpoint/2010/main" val="143376166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8FDA1-8C55-7549-9CC9-11245490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" y="715722"/>
            <a:ext cx="5791200" cy="132556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OUTILS MODERNES DU DESSIN ANATOMIQUE</a:t>
            </a:r>
          </a:p>
        </p:txBody>
      </p:sp>
      <p:pic>
        <p:nvPicPr>
          <p:cNvPr id="4" name="RPReplay_Final1574865930.MP4">
            <a:hlinkClick r:id="" action="ppaction://media"/>
            <a:extLst>
              <a:ext uri="{FF2B5EF4-FFF2-40B4-BE49-F238E27FC236}">
                <a16:creationId xmlns:a16="http://schemas.microsoft.com/office/drawing/2014/main" id="{0697F1FC-5AE5-0846-8DEF-9534C41449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2166" y="21749"/>
            <a:ext cx="5127812" cy="6836252"/>
          </a:xfrm>
        </p:spPr>
      </p:pic>
    </p:spTree>
    <p:extLst>
      <p:ext uri="{BB962C8B-B14F-4D97-AF65-F5344CB8AC3E}">
        <p14:creationId xmlns:p14="http://schemas.microsoft.com/office/powerpoint/2010/main" val="11448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6DC06-2C35-4C40-BC9B-C0631B68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465687-5C35-0447-BD48-F1B672350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035" y="-18534"/>
            <a:ext cx="11566857" cy="687653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E1E9E6-5E00-414D-815A-5280609417A9}"/>
              </a:ext>
            </a:extLst>
          </p:cNvPr>
          <p:cNvSpPr txBox="1"/>
          <p:nvPr/>
        </p:nvSpPr>
        <p:spPr>
          <a:xfrm>
            <a:off x="6646986" y="5513792"/>
            <a:ext cx="4894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 </a:t>
            </a:r>
            <a:r>
              <a:rPr lang="fr-FR" dirty="0">
                <a:hlinkClick r:id="rId3"/>
              </a:rPr>
              <a:t>http://tecfaetu.unige.ch/etu-maltt/wall-e/dauve5/BASES/Quelle%20est%20l'importance%20du%20dessin%20d'apprentissage%20en%20Sciences%20.png</a:t>
            </a:r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62BEEC-A10B-4A45-9711-0F1721C51491}"/>
              </a:ext>
            </a:extLst>
          </p:cNvPr>
          <p:cNvSpPr txBox="1"/>
          <p:nvPr/>
        </p:nvSpPr>
        <p:spPr>
          <a:xfrm>
            <a:off x="7174523" y="163973"/>
            <a:ext cx="234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CONCEPTUELLE </a:t>
            </a:r>
          </a:p>
        </p:txBody>
      </p:sp>
    </p:spTree>
    <p:extLst>
      <p:ext uri="{BB962C8B-B14F-4D97-AF65-F5344CB8AC3E}">
        <p14:creationId xmlns:p14="http://schemas.microsoft.com/office/powerpoint/2010/main" val="117558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F060021-F22E-9B41-8391-FF031B5A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8726DDC-4B75-AA40-8563-78FF041F4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076" y="69077"/>
            <a:ext cx="12313661" cy="6753754"/>
          </a:xfrm>
        </p:spPr>
      </p:pic>
    </p:spTree>
    <p:extLst>
      <p:ext uri="{BB962C8B-B14F-4D97-AF65-F5344CB8AC3E}">
        <p14:creationId xmlns:p14="http://schemas.microsoft.com/office/powerpoint/2010/main" val="3024807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F060021-F22E-9B41-8391-FF031B5A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A8BEB58-297A-DC45-B375-FB50397DE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414" y="0"/>
            <a:ext cx="7900275" cy="6858000"/>
          </a:xfrm>
        </p:spPr>
      </p:pic>
    </p:spTree>
    <p:extLst>
      <p:ext uri="{BB962C8B-B14F-4D97-AF65-F5344CB8AC3E}">
        <p14:creationId xmlns:p14="http://schemas.microsoft.com/office/powerpoint/2010/main" val="110504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E565D-7CFF-CE4F-BA70-0744F0D7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328986"/>
            <a:ext cx="9829800" cy="2387600"/>
          </a:xfrm>
        </p:spPr>
        <p:txBody>
          <a:bodyPr/>
          <a:lstStyle/>
          <a:p>
            <a:pPr algn="ctr"/>
            <a:r>
              <a:rPr lang="fr-FR" altLang="fr-FR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PLACE DU DESSIN DANS L’APPRENTISSAGE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85C82A-4310-AC48-B685-1443790D6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832644"/>
            <a:ext cx="9829800" cy="2133600"/>
          </a:xfrm>
        </p:spPr>
        <p:txBody>
          <a:bodyPr/>
          <a:lstStyle/>
          <a:p>
            <a:pPr algn="ctr">
              <a:defRPr/>
            </a:pPr>
            <a:r>
              <a:rPr lang="fr-FR" b="1" dirty="0">
                <a:solidFill>
                  <a:srgbClr val="1F497D"/>
                </a:solidFill>
              </a:rPr>
              <a:t>Marc Braun </a:t>
            </a:r>
            <a:endParaRPr lang="fr-FR" dirty="0">
              <a:solidFill>
                <a:srgbClr val="1F497D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1F497D"/>
                </a:solidFill>
              </a:rPr>
              <a:t>Département d’anatomie </a:t>
            </a:r>
          </a:p>
          <a:p>
            <a:pPr algn="ctr">
              <a:defRPr/>
            </a:pPr>
            <a:r>
              <a:rPr lang="fr-FR" dirty="0">
                <a:solidFill>
                  <a:srgbClr val="1F497D"/>
                </a:solidFill>
              </a:rPr>
              <a:t>Faculté de médecine </a:t>
            </a:r>
          </a:p>
          <a:p>
            <a:pPr algn="ctr">
              <a:defRPr/>
            </a:pPr>
            <a:r>
              <a:rPr lang="fr-FR" dirty="0">
                <a:solidFill>
                  <a:srgbClr val="1F497D"/>
                </a:solidFill>
              </a:rPr>
              <a:t>Université de Lorraine à Nancy</a:t>
            </a:r>
          </a:p>
          <a:p>
            <a:pPr algn="ctr"/>
            <a:endParaRPr lang="fr-FR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F9DB1068-FDE6-4644-80D5-5BFC10A1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99444"/>
            <a:ext cx="20574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logo-500x500px-72dpi-coul.jpg">
            <a:extLst>
              <a:ext uri="{FF2B5EF4-FFF2-40B4-BE49-F238E27FC236}">
                <a16:creationId xmlns:a16="http://schemas.microsoft.com/office/drawing/2014/main" id="{38A5DBD4-5B7B-3D4E-9947-75777E27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129" y="4423801"/>
            <a:ext cx="1252071" cy="125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7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F060021-F22E-9B41-8391-FF031B5A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3C9AA88-73BF-F144-A3C3-0839785B8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162" y="0"/>
            <a:ext cx="7763676" cy="6918650"/>
          </a:xfrm>
        </p:spPr>
      </p:pic>
    </p:spTree>
    <p:extLst>
      <p:ext uri="{BB962C8B-B14F-4D97-AF65-F5344CB8AC3E}">
        <p14:creationId xmlns:p14="http://schemas.microsoft.com/office/powerpoint/2010/main" val="2032034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384A90-2046-8C47-A5EA-1D91FDFF1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828583" y="-3001619"/>
            <a:ext cx="24020583" cy="13059036"/>
          </a:xfr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6F060021-F22E-9B41-8391-FF031B5A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FCA8E-8200-6E4B-AE8D-EB95120D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Pour en savoir plus </a:t>
            </a:r>
            <a:br>
              <a:rPr lang="fr-FR" dirty="0"/>
            </a:br>
            <a:r>
              <a:rPr lang="fr-FR" sz="2000" dirty="0"/>
              <a:t>Kim </a:t>
            </a:r>
            <a:r>
              <a:rPr lang="fr-FR" sz="2000" dirty="0" err="1"/>
              <a:t>Quillin</a:t>
            </a:r>
            <a:r>
              <a:rPr lang="fr-FR" sz="2000" dirty="0"/>
              <a:t> and Stephen Thomas (2015). </a:t>
            </a:r>
            <a:r>
              <a:rPr lang="fr-FR" sz="2000" dirty="0" err="1"/>
              <a:t>Drawing</a:t>
            </a:r>
            <a:r>
              <a:rPr lang="fr-FR" sz="2000" dirty="0"/>
              <a:t>-to-</a:t>
            </a:r>
            <a:r>
              <a:rPr lang="fr-FR" sz="2000" dirty="0" err="1"/>
              <a:t>Learn</a:t>
            </a:r>
            <a:r>
              <a:rPr lang="fr-FR" sz="2000" dirty="0"/>
              <a:t>: A Framework for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Drawings</a:t>
            </a:r>
            <a:r>
              <a:rPr lang="fr-FR" sz="2000" dirty="0"/>
              <a:t> to </a:t>
            </a:r>
            <a:r>
              <a:rPr lang="fr-FR" sz="2000" dirty="0" err="1"/>
              <a:t>Promote</a:t>
            </a:r>
            <a:r>
              <a:rPr lang="fr-FR" sz="2000" dirty="0"/>
              <a:t> Model-</a:t>
            </a:r>
            <a:r>
              <a:rPr lang="fr-FR" sz="2000" dirty="0" err="1"/>
              <a:t>Based</a:t>
            </a:r>
            <a:r>
              <a:rPr lang="fr-FR" sz="2000" dirty="0"/>
              <a:t> </a:t>
            </a:r>
            <a:r>
              <a:rPr lang="fr-FR" sz="2000" dirty="0" err="1"/>
              <a:t>Reasoning</a:t>
            </a:r>
            <a:r>
              <a:rPr lang="fr-FR" sz="2000" dirty="0"/>
              <a:t> in </a:t>
            </a:r>
            <a:r>
              <a:rPr lang="fr-FR" sz="2000" dirty="0" err="1"/>
              <a:t>Biology</a:t>
            </a:r>
            <a:r>
              <a:rPr lang="fr-FR" sz="2000" dirty="0"/>
              <a:t> CBE Life </a:t>
            </a:r>
            <a:r>
              <a:rPr lang="fr-FR" sz="2000" dirty="0" err="1"/>
              <a:t>Sci</a:t>
            </a:r>
            <a:r>
              <a:rPr lang="fr-FR" sz="2000" dirty="0"/>
              <a:t> </a:t>
            </a:r>
            <a:r>
              <a:rPr lang="fr-FR" sz="2000" dirty="0" err="1"/>
              <a:t>Educ</a:t>
            </a:r>
            <a:r>
              <a:rPr lang="fr-FR" sz="2000" dirty="0"/>
              <a:t> March 2, 2015 14:es2; doi:10.1187/cbe.14-08-0128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DDFB6DE-210C-FD46-84C7-C1D3A8EAB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662" y="1603112"/>
            <a:ext cx="8317523" cy="5140516"/>
          </a:xfrm>
        </p:spPr>
      </p:pic>
    </p:spTree>
    <p:extLst>
      <p:ext uri="{BB962C8B-B14F-4D97-AF65-F5344CB8AC3E}">
        <p14:creationId xmlns:p14="http://schemas.microsoft.com/office/powerpoint/2010/main" val="374164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272392B-430C-3C45-A13B-5CED3E83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DESSIN POUR PLAIRE ET RECOMPENSER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AD1D3AD-CD21-4D49-A58C-BCD6FFBA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3" y="1438168"/>
            <a:ext cx="5066655" cy="5419832"/>
          </a:xfrm>
        </p:spPr>
        <p:txBody>
          <a:bodyPr>
            <a:normAutofit/>
          </a:bodyPr>
          <a:lstStyle/>
          <a:p>
            <a:r>
              <a:rPr lang="fr-FR" dirty="0"/>
              <a:t>la mémoire et l’émotion qui y sont associées. </a:t>
            </a:r>
          </a:p>
          <a:p>
            <a:r>
              <a:rPr lang="fr-FR" dirty="0"/>
              <a:t>La beauté n’a ici qu’un rôle secondaire.. </a:t>
            </a:r>
          </a:p>
          <a:p>
            <a:r>
              <a:rPr lang="fr-FR" dirty="0"/>
              <a:t>Pour un enfant, le dessin est naturel ; il lui permet d’exprimer sa créativité, ses inquiétudes et ses rêves et sa représentation personnelle du monde. </a:t>
            </a:r>
          </a:p>
          <a:p>
            <a:r>
              <a:rPr lang="fr-FR" dirty="0"/>
              <a:t>Il s’exprime par symboles.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646EC3-C133-B340-956A-E84F2459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496" y="1825625"/>
            <a:ext cx="6656504" cy="48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"/>
    </mc:Choice>
    <mc:Fallback xmlns="">
      <p:transition spd="slow" advTm="20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0EE36-E825-504C-8802-6481FD84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8" y="365125"/>
            <a:ext cx="5700889" cy="1325563"/>
          </a:xfrm>
        </p:spPr>
        <p:txBody>
          <a:bodyPr/>
          <a:lstStyle/>
          <a:p>
            <a:r>
              <a:rPr lang="fr-FR" dirty="0"/>
              <a:t>DESSIN POUR TRANSMETTRE </a:t>
            </a:r>
          </a:p>
        </p:txBody>
      </p:sp>
      <p:pic>
        <p:nvPicPr>
          <p:cNvPr id="4" name="Picture 1" descr="Chauvet.jpg">
            <a:extLst>
              <a:ext uri="{FF2B5EF4-FFF2-40B4-BE49-F238E27FC236}">
                <a16:creationId xmlns:a16="http://schemas.microsoft.com/office/drawing/2014/main" id="{19EDE611-7AF5-8E41-A876-4052251E7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 b="9095"/>
          <a:stretch/>
        </p:blipFill>
        <p:spPr>
          <a:xfrm>
            <a:off x="4368801" y="0"/>
            <a:ext cx="6073422" cy="68772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A6A54D-7587-8148-8E2F-1960BD651C8F}"/>
              </a:ext>
            </a:extLst>
          </p:cNvPr>
          <p:cNvSpPr txBox="1"/>
          <p:nvPr/>
        </p:nvSpPr>
        <p:spPr>
          <a:xfrm>
            <a:off x="783094" y="6321777"/>
            <a:ext cx="286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GROTTE CHAUVET (Ardèche)</a:t>
            </a:r>
          </a:p>
        </p:txBody>
      </p:sp>
    </p:spTree>
    <p:extLst>
      <p:ext uri="{BB962C8B-B14F-4D97-AF65-F5344CB8AC3E}">
        <p14:creationId xmlns:p14="http://schemas.microsoft.com/office/powerpoint/2010/main" val="291155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ACF8A-0E9E-854B-ADCE-D7E9E0E3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71" y="427118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En science, le dessin.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4D5F6C-1417-6544-8E5B-C7B96263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5" y="1345177"/>
            <a:ext cx="5020160" cy="5102118"/>
          </a:xfrm>
        </p:spPr>
        <p:txBody>
          <a:bodyPr/>
          <a:lstStyle/>
          <a:p>
            <a:r>
              <a:rPr lang="fr-FR" dirty="0"/>
              <a:t>est un vecteur puissant et efficace de simplification ou de représentation d’un phénomène invisible ou caché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B9327F-804B-8549-9D11-BE044160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71" y="232475"/>
            <a:ext cx="6732929" cy="58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1090A-E38B-4146-ACCC-7EFE0EF4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DESSIN &amp; LA CONSULTATION – LE DESSIN POUR SIMPLIFIER ET TRANSMETTRE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F0BD63-00FC-F94B-85E7-4776F166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30659" cy="4754469"/>
          </a:xfrm>
        </p:spPr>
        <p:txBody>
          <a:bodyPr>
            <a:normAutofit/>
          </a:bodyPr>
          <a:lstStyle/>
          <a:p>
            <a:r>
              <a:rPr lang="fr-FR" sz="4000" dirty="0"/>
              <a:t>Combien de praticiens enrichissent leur consultation de schémas explicatifs du processus de la maladie, du schéma opératoire ?</a:t>
            </a:r>
          </a:p>
        </p:txBody>
      </p:sp>
      <p:sp>
        <p:nvSpPr>
          <p:cNvPr id="4" name="AutoShape 2" descr="https://mail.univ-lorraine.fr/service/home/~/?auth=co&amp;loc=fr&amp;id=345514&amp;part=2.2">
            <a:extLst>
              <a:ext uri="{FF2B5EF4-FFF2-40B4-BE49-F238E27FC236}">
                <a16:creationId xmlns:a16="http://schemas.microsoft.com/office/drawing/2014/main" id="{F59B6A27-3FD5-934E-946A-B67548478E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8859" y="1825625"/>
            <a:ext cx="3814175" cy="38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2DB152-59D1-F84A-9DD8-0ADA9FED8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" t="12741" b="397"/>
          <a:stretch/>
        </p:blipFill>
        <p:spPr>
          <a:xfrm rot="5400000">
            <a:off x="6275706" y="1976032"/>
            <a:ext cx="5167310" cy="45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3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1090A-E38B-4146-ACCC-7EFE0EF4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DESSIN &amp; LA CONSULTATION – LE DESSIN POUR SIMPLIFIER ET TRANSMETTRE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F0BD63-00FC-F94B-85E7-4776F166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2378" cy="4351338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Combien de praticiens enrichissent leur consultation de schémas explicatifs du processus de la maladie, du schéma opératoire, </a:t>
            </a:r>
            <a:r>
              <a:rPr lang="fr-FR" dirty="0"/>
              <a:t>combien d’ingénieurs ou mathématiciens utilisent encore le tableau pour matérialiser leurs concepts 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403FD6-9F80-6743-9A72-69138A519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17" y="2087729"/>
            <a:ext cx="6487583" cy="382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re 1">
            <a:extLst>
              <a:ext uri="{FF2B5EF4-FFF2-40B4-BE49-F238E27FC236}">
                <a16:creationId xmlns:a16="http://schemas.microsoft.com/office/drawing/2014/main" id="{D4FC5BA3-DA2A-0E47-8321-C82B3F63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27650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39C82A17-46E0-1042-8DC5-76F8EEB1C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736975" cy="2055812"/>
          </a:xfrm>
        </p:spPr>
      </p:pic>
      <p:sp>
        <p:nvSpPr>
          <p:cNvPr id="27651" name="Rectangle 2">
            <a:extLst>
              <a:ext uri="{FF2B5EF4-FFF2-40B4-BE49-F238E27FC236}">
                <a16:creationId xmlns:a16="http://schemas.microsoft.com/office/drawing/2014/main" id="{53125941-B2DB-8F4D-8688-5CDECED18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4" y="3760788"/>
            <a:ext cx="6262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/>
              <a:t>EST UN FONDU ENCHAINE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CONSTRUCTION PROGRESSIVE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COMPLEXITE CROISSANTE</a:t>
            </a:r>
          </a:p>
        </p:txBody>
      </p:sp>
      <p:sp>
        <p:nvSpPr>
          <p:cNvPr id="27652" name="ZoneTexte 4">
            <a:extLst>
              <a:ext uri="{FF2B5EF4-FFF2-40B4-BE49-F238E27FC236}">
                <a16:creationId xmlns:a16="http://schemas.microsoft.com/office/drawing/2014/main" id="{29F01D6D-C931-384B-B76B-409E6F2CA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2370138"/>
            <a:ext cx="3258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/>
              <a:t>Pr P Baqué – Nice Sept 2017 </a:t>
            </a:r>
          </a:p>
        </p:txBody>
      </p:sp>
    </p:spTree>
    <p:extLst>
      <p:ext uri="{BB962C8B-B14F-4D97-AF65-F5344CB8AC3E}">
        <p14:creationId xmlns:p14="http://schemas.microsoft.com/office/powerpoint/2010/main" val="251620097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>
            <a:extLst>
              <a:ext uri="{FF2B5EF4-FFF2-40B4-BE49-F238E27FC236}">
                <a16:creationId xmlns:a16="http://schemas.microsoft.com/office/drawing/2014/main" id="{7CDF6DBD-E394-7F44-BA23-2B7DF303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L’enseignement d’ANATOMIE</a:t>
            </a:r>
          </a:p>
        </p:txBody>
      </p:sp>
      <p:pic>
        <p:nvPicPr>
          <p:cNvPr id="28674" name="Espace réservé du contenu 3" descr="Capture d’écran 2017-10-12 à 08.27.01.png">
            <a:extLst>
              <a:ext uri="{FF2B5EF4-FFF2-40B4-BE49-F238E27FC236}">
                <a16:creationId xmlns:a16="http://schemas.microsoft.com/office/drawing/2014/main" id="{E81E8E8D-ED2E-6942-B9A3-FE8B246E6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4115"/>
          <a:stretch>
            <a:fillRect/>
          </a:stretch>
        </p:blipFill>
        <p:spPr>
          <a:xfrm>
            <a:off x="1622426" y="1417638"/>
            <a:ext cx="3736975" cy="2055812"/>
          </a:xfrm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BE2156E9-E17D-E044-A889-9DA01FE2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4" y="3760788"/>
            <a:ext cx="6262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/>
              <a:t>EST UN FONDU ENCHAINE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CONSTRUCTION PROGRESSIVE</a:t>
            </a:r>
          </a:p>
          <a:p>
            <a:pPr eaLnBrk="1" hangingPunct="1"/>
            <a:r>
              <a:rPr lang="fr-FR" altLang="fr-FR" sz="2800" b="1"/>
              <a:t> </a:t>
            </a:r>
          </a:p>
          <a:p>
            <a:pPr eaLnBrk="1" hangingPunct="1"/>
            <a:r>
              <a:rPr lang="fr-FR" altLang="fr-FR" sz="2800" b="1"/>
              <a:t>COMPLEXITE CROISSANTE</a:t>
            </a:r>
          </a:p>
        </p:txBody>
      </p:sp>
      <p:pic>
        <p:nvPicPr>
          <p:cNvPr id="28676" name="Image 4" descr="Capture d’écran 2017-10-12 à 08.46.56.png">
            <a:extLst>
              <a:ext uri="{FF2B5EF4-FFF2-40B4-BE49-F238E27FC236}">
                <a16:creationId xmlns:a16="http://schemas.microsoft.com/office/drawing/2014/main" id="{F573B8B8-5001-7544-8307-2683A7807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417638"/>
            <a:ext cx="8102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5971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373</Words>
  <Application>Microsoft Macintosh PowerPoint</Application>
  <PresentationFormat>Grand écran</PresentationFormat>
  <Paragraphs>68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1_Thème Office</vt:lpstr>
      <vt:lpstr>Présentation PowerPoint</vt:lpstr>
      <vt:lpstr>PLACE DU DESSIN DANS L’APPRENTISSAGE </vt:lpstr>
      <vt:lpstr>LE DESSIN POUR PLAIRE ET RECOMPENSER</vt:lpstr>
      <vt:lpstr>DESSIN POUR TRANSMETTRE </vt:lpstr>
      <vt:lpstr>En science, le dessin.  </vt:lpstr>
      <vt:lpstr>LE DESSIN &amp; LA CONSULTATION – LE DESSIN POUR SIMPLIFIER ET TRANSMETTRE </vt:lpstr>
      <vt:lpstr>LE DESSIN &amp; LA CONSULTATION – LE DESSIN POUR SIMPLIFIER ET TRANSMETTRE </vt:lpstr>
      <vt:lpstr>L’enseignement d’ANATOMIE</vt:lpstr>
      <vt:lpstr>L’enseignement d’ANATOMIE</vt:lpstr>
      <vt:lpstr>L’enseignement d’ANATOMIE</vt:lpstr>
      <vt:lpstr>L’enseignement d’ANATOMIE</vt:lpstr>
      <vt:lpstr>L’enseignement d’ANATOMIE</vt:lpstr>
      <vt:lpstr>L’enseignement d’ANATOMIE</vt:lpstr>
      <vt:lpstr>L’enseignement d’ANATOMIE</vt:lpstr>
      <vt:lpstr>L’enseignement d’ANATOMIE</vt:lpstr>
      <vt:lpstr>LES OUTILS MODERNES DU DESSIN ANATOMIQUE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en savoir plus  Kim Quillin and Stephen Thomas (2015). Drawing-to-Learn: A Framework for Using Drawings to Promote Model-Based Reasoning in Biology CBE Life Sci Educ March 2, 2015 14:es2; doi:10.1187/cbe.14-08-0128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DU DESSIN DANS L’APPRENTISSAGE </dc:title>
  <dc:creator>Utilisateur Microsoft Office</dc:creator>
  <cp:lastModifiedBy>Quentin Buchberger</cp:lastModifiedBy>
  <cp:revision>13</cp:revision>
  <dcterms:created xsi:type="dcterms:W3CDTF">2019-11-27T13:16:12Z</dcterms:created>
  <dcterms:modified xsi:type="dcterms:W3CDTF">2019-12-13T09:10:07Z</dcterms:modified>
</cp:coreProperties>
</file>